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2" r:id="rId2"/>
    <p:sldId id="282" r:id="rId3"/>
    <p:sldId id="286" r:id="rId4"/>
    <p:sldId id="293" r:id="rId5"/>
    <p:sldId id="283" r:id="rId6"/>
    <p:sldId id="298" r:id="rId7"/>
    <p:sldId id="256" r:id="rId8"/>
    <p:sldId id="299" r:id="rId9"/>
    <p:sldId id="292" r:id="rId10"/>
    <p:sldId id="300" r:id="rId11"/>
    <p:sldId id="295" r:id="rId12"/>
    <p:sldId id="301" r:id="rId13"/>
    <p:sldId id="284" r:id="rId14"/>
    <p:sldId id="297" r:id="rId15"/>
    <p:sldId id="289" r:id="rId16"/>
    <p:sldId id="290" r:id="rId17"/>
    <p:sldId id="285" r:id="rId18"/>
    <p:sldId id="287" r:id="rId19"/>
    <p:sldId id="294" r:id="rId20"/>
    <p:sldId id="275" r:id="rId21"/>
    <p:sldId id="291" r:id="rId22"/>
    <p:sldId id="277" r:id="rId23"/>
    <p:sldId id="278" r:id="rId24"/>
    <p:sldId id="288" r:id="rId25"/>
    <p:sldId id="29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1879D1-C404-4098-80D2-3B588DF294C7}" type="datetimeFigureOut">
              <a:rPr lang="en-US" smtClean="0"/>
              <a:t>4/10/2023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6FD875-76DC-469A-8822-F7DEF61B6A89}" type="slidenum">
              <a:rPr lang="en-US" smtClean="0"/>
              <a:t>‹#›</a:t>
            </a:fld>
            <a:endParaRPr lang="en-US"/>
          </a:p>
        </p:txBody>
      </p:sp>
    </p:spTree>
    <p:extLst>
      <p:ext uri="{BB962C8B-B14F-4D97-AF65-F5344CB8AC3E}">
        <p14:creationId xmlns:p14="http://schemas.microsoft.com/office/powerpoint/2010/main" val="392859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A35F5D-630B-A84E-A8BD-2092173C406D}" type="slidenum">
              <a:rPr lang="en-US" smtClean="0"/>
              <a:t>2</a:t>
            </a:fld>
            <a:endParaRPr lang="en-US"/>
          </a:p>
        </p:txBody>
      </p:sp>
    </p:spTree>
    <p:extLst>
      <p:ext uri="{BB962C8B-B14F-4D97-AF65-F5344CB8AC3E}">
        <p14:creationId xmlns:p14="http://schemas.microsoft.com/office/powerpoint/2010/main" val="3884590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A35F5D-630B-A84E-A8BD-2092173C406D}" type="slidenum">
              <a:rPr lang="en-US" smtClean="0"/>
              <a:t>7</a:t>
            </a:fld>
            <a:endParaRPr lang="en-US"/>
          </a:p>
        </p:txBody>
      </p:sp>
    </p:spTree>
    <p:extLst>
      <p:ext uri="{BB962C8B-B14F-4D97-AF65-F5344CB8AC3E}">
        <p14:creationId xmlns:p14="http://schemas.microsoft.com/office/powerpoint/2010/main" val="3884590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A35F5D-630B-A84E-A8BD-2092173C406D}" type="slidenum">
              <a:rPr lang="en-US" smtClean="0"/>
              <a:t>13</a:t>
            </a:fld>
            <a:endParaRPr lang="en-US"/>
          </a:p>
        </p:txBody>
      </p:sp>
    </p:spTree>
    <p:extLst>
      <p:ext uri="{BB962C8B-B14F-4D97-AF65-F5344CB8AC3E}">
        <p14:creationId xmlns:p14="http://schemas.microsoft.com/office/powerpoint/2010/main" val="3884590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A35F5D-630B-A84E-A8BD-2092173C406D}" type="slidenum">
              <a:rPr lang="en-US" smtClean="0"/>
              <a:t>15</a:t>
            </a:fld>
            <a:endParaRPr lang="en-US"/>
          </a:p>
        </p:txBody>
      </p:sp>
    </p:spTree>
    <p:extLst>
      <p:ext uri="{BB962C8B-B14F-4D97-AF65-F5344CB8AC3E}">
        <p14:creationId xmlns:p14="http://schemas.microsoft.com/office/powerpoint/2010/main" val="3884590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19</a:t>
            </a:fld>
            <a:endParaRPr lang="en-US" dirty="0"/>
          </a:p>
        </p:txBody>
      </p:sp>
    </p:spTree>
    <p:extLst>
      <p:ext uri="{BB962C8B-B14F-4D97-AF65-F5344CB8AC3E}">
        <p14:creationId xmlns:p14="http://schemas.microsoft.com/office/powerpoint/2010/main" val="4085712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A35F5D-630B-A84E-A8BD-2092173C406D}" type="slidenum">
              <a:rPr lang="en-US" smtClean="0"/>
              <a:t>24</a:t>
            </a:fld>
            <a:endParaRPr lang="en-US"/>
          </a:p>
        </p:txBody>
      </p:sp>
    </p:spTree>
    <p:extLst>
      <p:ext uri="{BB962C8B-B14F-4D97-AF65-F5344CB8AC3E}">
        <p14:creationId xmlns:p14="http://schemas.microsoft.com/office/powerpoint/2010/main" val="3884590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57FA7-81BA-462E-A009-3A872C049F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589D63-EF51-45D9-AB1C-3C76A180F8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C70E94-0582-42F0-B6C8-B7E076C87152}"/>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5" name="Footer Placeholder 4">
            <a:extLst>
              <a:ext uri="{FF2B5EF4-FFF2-40B4-BE49-F238E27FC236}">
                <a16:creationId xmlns:a16="http://schemas.microsoft.com/office/drawing/2014/main" id="{6B3BCC1B-E0F7-454E-BE1D-62F5B08EA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CDFAC-674A-4CE1-A16E-8142B3F65098}"/>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2453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E6480-62CC-4E4D-87B3-E432108574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C67473-82BC-4992-B680-AE9B8721AB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50E25-E3ED-4F98-8A74-9B56B9A00A02}"/>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5" name="Footer Placeholder 4">
            <a:extLst>
              <a:ext uri="{FF2B5EF4-FFF2-40B4-BE49-F238E27FC236}">
                <a16:creationId xmlns:a16="http://schemas.microsoft.com/office/drawing/2014/main" id="{8B5FA33A-F66E-48E7-ACCE-A9045060DD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B3DD75-CD93-40D1-8AAF-1E6ACA4E4B15}"/>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285361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0EA90-F6BE-4CA3-8D5E-AC6F4A8B25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45D951-D13C-4F3F-94CA-879106E2C5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1ED96-3737-47B5-B81D-69DA6C2F1ACA}"/>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5" name="Footer Placeholder 4">
            <a:extLst>
              <a:ext uri="{FF2B5EF4-FFF2-40B4-BE49-F238E27FC236}">
                <a16:creationId xmlns:a16="http://schemas.microsoft.com/office/drawing/2014/main" id="{80AF65B4-1C61-47D8-8A86-59A5BA53D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F3E4F-DEC9-4872-9717-118A15E1FFA6}"/>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44212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2EEB3-8335-446E-9C90-1A7C8D4F22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5DA94A-F0A2-4B0F-9257-2E590C2E5B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450BB-B816-4E2C-8178-1C9C3B551041}"/>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5" name="Footer Placeholder 4">
            <a:extLst>
              <a:ext uri="{FF2B5EF4-FFF2-40B4-BE49-F238E27FC236}">
                <a16:creationId xmlns:a16="http://schemas.microsoft.com/office/drawing/2014/main" id="{AAEE5C46-8253-4081-B37A-F748FBFC7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47129-6AA5-4052-8C1F-7226C933D80C}"/>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426810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29F-98FB-42C2-A3D0-E8EC3E9F00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827FA2-ABEC-4EB7-8E50-7624557289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292AD9-0F1E-40AB-8F33-24504EDBB57F}"/>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5" name="Footer Placeholder 4">
            <a:extLst>
              <a:ext uri="{FF2B5EF4-FFF2-40B4-BE49-F238E27FC236}">
                <a16:creationId xmlns:a16="http://schemas.microsoft.com/office/drawing/2014/main" id="{02E63A4A-DFB6-4334-ACB8-9C8130BE3C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45D830-DF26-4F6A-90A7-258EFA9838FE}"/>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5482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1BB0-8C18-4460-9CCB-99DDDD93D2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7F2339-81A9-4E48-BAB3-0BA488BCD0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CCDFDF-755A-461A-BCE1-9C25FC13252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050E55-8091-44A5-8B45-30CDDC2295CA}"/>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6" name="Footer Placeholder 5">
            <a:extLst>
              <a:ext uri="{FF2B5EF4-FFF2-40B4-BE49-F238E27FC236}">
                <a16:creationId xmlns:a16="http://schemas.microsoft.com/office/drawing/2014/main" id="{CB466DB7-0CE7-4D4E-88E4-E50C66D25F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20407C-5B4D-4BEB-B47C-AFE85A6EC317}"/>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3816538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7186C-D57B-4C92-8590-43AA54EFAB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387637-B0D1-43D9-A3F2-3484F36E73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6137C60-62EC-4C92-ADBB-F415658643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C7BE1E-772E-4542-87C4-C4B95CD9D5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A77B8DB-2CB8-4C46-9080-B8426450FA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9E9D19-36DB-430C-B7B0-4DAC56F2305E}"/>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8" name="Footer Placeholder 7">
            <a:extLst>
              <a:ext uri="{FF2B5EF4-FFF2-40B4-BE49-F238E27FC236}">
                <a16:creationId xmlns:a16="http://schemas.microsoft.com/office/drawing/2014/main" id="{D179B128-2B0A-4DB6-8685-2C9012AF29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8764EE-9EC6-495B-B94E-16E806AF8B7E}"/>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393326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EA606-44BC-424F-87A6-E6472E5112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3C86C5-8D7A-4E17-8033-13D5971EC610}"/>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4" name="Footer Placeholder 3">
            <a:extLst>
              <a:ext uri="{FF2B5EF4-FFF2-40B4-BE49-F238E27FC236}">
                <a16:creationId xmlns:a16="http://schemas.microsoft.com/office/drawing/2014/main" id="{93BCF06C-6495-4331-B035-B4EA31AF6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A6862F-C071-4A26-B42C-AE62F4C6517E}"/>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3527184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75E4E8-95E9-44E3-A698-BD4EAC8F729D}"/>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3" name="Footer Placeholder 2">
            <a:extLst>
              <a:ext uri="{FF2B5EF4-FFF2-40B4-BE49-F238E27FC236}">
                <a16:creationId xmlns:a16="http://schemas.microsoft.com/office/drawing/2014/main" id="{F4DBA547-CF8E-4ACD-A9FF-B0492C25CF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506034-42BD-4744-887D-165D81AB5913}"/>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19859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2CF94-EE0D-4165-A974-7F6159C840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CF45B4-4EF8-4865-8913-8F1E381D1F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7B5241-39B1-462E-BB06-38A22F7F9C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3CE8C1-32CC-4C45-A4E0-C84E23605538}"/>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6" name="Footer Placeholder 5">
            <a:extLst>
              <a:ext uri="{FF2B5EF4-FFF2-40B4-BE49-F238E27FC236}">
                <a16:creationId xmlns:a16="http://schemas.microsoft.com/office/drawing/2014/main" id="{7F6B97B0-8B33-4B49-843E-56ADF1A778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0C557-191A-4CB9-93BF-32DAB0F87D27}"/>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315475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1BAA4-0330-4161-9559-85B7F26219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57774-32F2-4F73-B113-FC7676E674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FB527C-08B3-4CD9-86C5-CCF53CAABE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C3DE4A-1915-41C0-8DEB-529D0D46F6AA}"/>
              </a:ext>
            </a:extLst>
          </p:cNvPr>
          <p:cNvSpPr>
            <a:spLocks noGrp="1"/>
          </p:cNvSpPr>
          <p:nvPr>
            <p:ph type="dt" sz="half" idx="10"/>
          </p:nvPr>
        </p:nvSpPr>
        <p:spPr/>
        <p:txBody>
          <a:bodyPr/>
          <a:lstStyle/>
          <a:p>
            <a:fld id="{EF30C005-0160-4A8B-9BBD-87D27B022FE9}" type="datetimeFigureOut">
              <a:rPr lang="en-US" smtClean="0"/>
              <a:t>4/10/2023</a:t>
            </a:fld>
            <a:endParaRPr lang="en-US"/>
          </a:p>
        </p:txBody>
      </p:sp>
      <p:sp>
        <p:nvSpPr>
          <p:cNvPr id="6" name="Footer Placeholder 5">
            <a:extLst>
              <a:ext uri="{FF2B5EF4-FFF2-40B4-BE49-F238E27FC236}">
                <a16:creationId xmlns:a16="http://schemas.microsoft.com/office/drawing/2014/main" id="{E975EEFF-A91F-447C-AE5D-C4F544B89B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0E638A-8217-4857-94C9-6872D76D920A}"/>
              </a:ext>
            </a:extLst>
          </p:cNvPr>
          <p:cNvSpPr>
            <a:spLocks noGrp="1"/>
          </p:cNvSpPr>
          <p:nvPr>
            <p:ph type="sldNum" sz="quarter" idx="12"/>
          </p:nvPr>
        </p:nvSpPr>
        <p:spPr/>
        <p:txBody>
          <a:bodyPr/>
          <a:lstStyle/>
          <a:p>
            <a:fld id="{0B9E3B95-EB5E-42EA-B411-F858800F9C2E}" type="slidenum">
              <a:rPr lang="en-US" smtClean="0"/>
              <a:t>‹#›</a:t>
            </a:fld>
            <a:endParaRPr lang="en-US"/>
          </a:p>
        </p:txBody>
      </p:sp>
    </p:spTree>
    <p:extLst>
      <p:ext uri="{BB962C8B-B14F-4D97-AF65-F5344CB8AC3E}">
        <p14:creationId xmlns:p14="http://schemas.microsoft.com/office/powerpoint/2010/main" val="42719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5F3A44-1E50-4A56-9777-68C03C5548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64A001-400A-4A16-83FD-E5FC7D6267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3AE1E1-0152-4754-A659-885C179A48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0C005-0160-4A8B-9BBD-87D27B022FE9}" type="datetimeFigureOut">
              <a:rPr lang="en-US" smtClean="0"/>
              <a:t>4/10/2023</a:t>
            </a:fld>
            <a:endParaRPr lang="en-US"/>
          </a:p>
        </p:txBody>
      </p:sp>
      <p:sp>
        <p:nvSpPr>
          <p:cNvPr id="5" name="Footer Placeholder 4">
            <a:extLst>
              <a:ext uri="{FF2B5EF4-FFF2-40B4-BE49-F238E27FC236}">
                <a16:creationId xmlns:a16="http://schemas.microsoft.com/office/drawing/2014/main" id="{01A81702-62AA-485E-B272-058872ECB1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A54E21-1ADA-48F3-B21B-FE4C3F9546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E3B95-EB5E-42EA-B411-F858800F9C2E}" type="slidenum">
              <a:rPr lang="en-US" smtClean="0"/>
              <a:t>‹#›</a:t>
            </a:fld>
            <a:endParaRPr lang="en-US"/>
          </a:p>
        </p:txBody>
      </p:sp>
    </p:spTree>
    <p:extLst>
      <p:ext uri="{BB962C8B-B14F-4D97-AF65-F5344CB8AC3E}">
        <p14:creationId xmlns:p14="http://schemas.microsoft.com/office/powerpoint/2010/main" val="1459973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ww.cpted.net/"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1957E-1959-9D5D-A94D-09FA80319A5E}"/>
              </a:ext>
            </a:extLst>
          </p:cNvPr>
          <p:cNvSpPr>
            <a:spLocks noGrp="1"/>
          </p:cNvSpPr>
          <p:nvPr>
            <p:ph type="title"/>
          </p:nvPr>
        </p:nvSpPr>
        <p:spPr/>
        <p:txBody>
          <a:bodyPr>
            <a:normAutofit/>
          </a:bodyPr>
          <a:lstStyle/>
          <a:p>
            <a:pPr algn="ctr"/>
            <a:r>
              <a:rPr lang="en-US" b="1" i="1" dirty="0"/>
              <a:t>Utah State University Safety Committee </a:t>
            </a:r>
            <a:br>
              <a:rPr lang="en-US" b="1" i="1" dirty="0"/>
            </a:br>
            <a:r>
              <a:rPr lang="en-US" b="1" i="1" dirty="0"/>
              <a:t>Vision Statement </a:t>
            </a:r>
          </a:p>
        </p:txBody>
      </p:sp>
      <p:sp>
        <p:nvSpPr>
          <p:cNvPr id="3" name="Subtitle 2">
            <a:extLst>
              <a:ext uri="{FF2B5EF4-FFF2-40B4-BE49-F238E27FC236}">
                <a16:creationId xmlns:a16="http://schemas.microsoft.com/office/drawing/2014/main" id="{7014BE14-2865-1AF8-3DE5-9D9B23E0CDA6}"/>
              </a:ext>
            </a:extLst>
          </p:cNvPr>
          <p:cNvSpPr>
            <a:spLocks noGrp="1"/>
          </p:cNvSpPr>
          <p:nvPr>
            <p:ph idx="1"/>
          </p:nvPr>
        </p:nvSpPr>
        <p:spPr/>
        <p:txBody>
          <a:bodyPr/>
          <a:lstStyle/>
          <a:p>
            <a:pPr marL="0" indent="0">
              <a:buNone/>
            </a:pPr>
            <a:endParaRPr lang="en-US" b="0" i="1" u="none" strike="noStrike" dirty="0">
              <a:solidFill>
                <a:srgbClr val="212121"/>
              </a:solidFill>
              <a:effectLst/>
              <a:latin typeface="Calibri" panose="020F0502020204030204" pitchFamily="34" charset="0"/>
            </a:endParaRPr>
          </a:p>
          <a:p>
            <a:endParaRPr lang="en-US" i="1" dirty="0">
              <a:solidFill>
                <a:srgbClr val="212121"/>
              </a:solidFill>
              <a:latin typeface="Calibri" panose="020F0502020204030204" pitchFamily="34" charset="0"/>
            </a:endParaRPr>
          </a:p>
          <a:p>
            <a:pPr algn="ctr"/>
            <a:r>
              <a:rPr lang="en-US" sz="3200" b="0" i="1" u="none" strike="noStrike" dirty="0">
                <a:solidFill>
                  <a:srgbClr val="212121"/>
                </a:solidFill>
                <a:effectLst/>
                <a:latin typeface="Calibri" panose="020F0502020204030204" pitchFamily="34" charset="0"/>
              </a:rPr>
              <a:t>“The Utah State University </a:t>
            </a:r>
            <a:r>
              <a:rPr lang="en-US" sz="3200" b="0" i="1" u="none" strike="noStrike" dirty="0">
                <a:solidFill>
                  <a:srgbClr val="070706"/>
                </a:solidFill>
                <a:effectLst/>
                <a:latin typeface="Calibri" panose="020F0502020204030204" pitchFamily="34" charset="0"/>
              </a:rPr>
              <a:t>Safety</a:t>
            </a:r>
            <a:r>
              <a:rPr lang="en-US" sz="3200" b="0" i="1" u="none" strike="noStrike" dirty="0">
                <a:solidFill>
                  <a:srgbClr val="212121"/>
                </a:solidFill>
                <a:effectLst/>
                <a:latin typeface="Calibri" panose="020F0502020204030204" pitchFamily="34" charset="0"/>
              </a:rPr>
              <a:t> Committee strives to promote a university-wide culture of </a:t>
            </a:r>
            <a:r>
              <a:rPr lang="en-US" sz="3200" b="0" i="1" u="none" strike="noStrike" dirty="0">
                <a:solidFill>
                  <a:srgbClr val="070706"/>
                </a:solidFill>
                <a:effectLst/>
                <a:latin typeface="Calibri" panose="020F0502020204030204" pitchFamily="34" charset="0"/>
              </a:rPr>
              <a:t>safety</a:t>
            </a:r>
            <a:r>
              <a:rPr lang="en-US" sz="3200" b="0" i="1" u="none" strike="noStrike" dirty="0">
                <a:solidFill>
                  <a:srgbClr val="212121"/>
                </a:solidFill>
                <a:effectLst/>
                <a:latin typeface="Calibri" panose="020F0502020204030204" pitchFamily="34" charset="0"/>
              </a:rPr>
              <a:t> where individuals are safe to work, learn, and visit by actively </a:t>
            </a:r>
            <a:r>
              <a:rPr lang="en-US" sz="3200" b="1" i="1" u="none" strike="noStrike" dirty="0">
                <a:solidFill>
                  <a:srgbClr val="212121"/>
                </a:solidFill>
                <a:effectLst/>
                <a:latin typeface="Calibri" panose="020F0502020204030204" pitchFamily="34" charset="0"/>
              </a:rPr>
              <a:t>identifying</a:t>
            </a:r>
            <a:r>
              <a:rPr lang="en-US" sz="3200" b="0" i="1" u="none" strike="noStrike" dirty="0">
                <a:solidFill>
                  <a:srgbClr val="212121"/>
                </a:solidFill>
                <a:effectLst/>
                <a:latin typeface="Calibri" panose="020F0502020204030204" pitchFamily="34" charset="0"/>
              </a:rPr>
              <a:t>, </a:t>
            </a:r>
            <a:r>
              <a:rPr lang="en-US" sz="3200" b="1" i="1" u="none" strike="noStrike" dirty="0">
                <a:solidFill>
                  <a:srgbClr val="212121"/>
                </a:solidFill>
                <a:effectLst/>
                <a:latin typeface="Calibri" panose="020F0502020204030204" pitchFamily="34" charset="0"/>
              </a:rPr>
              <a:t>preventing</a:t>
            </a:r>
            <a:r>
              <a:rPr lang="en-US" sz="3200" b="0" i="1" u="none" strike="noStrike" dirty="0">
                <a:solidFill>
                  <a:srgbClr val="212121"/>
                </a:solidFill>
                <a:effectLst/>
                <a:latin typeface="Calibri" panose="020F0502020204030204" pitchFamily="34" charset="0"/>
              </a:rPr>
              <a:t>, and </a:t>
            </a:r>
            <a:r>
              <a:rPr lang="en-US" sz="3200" b="1" i="1" u="none" strike="noStrike" dirty="0">
                <a:solidFill>
                  <a:srgbClr val="212121"/>
                </a:solidFill>
                <a:effectLst/>
                <a:latin typeface="Calibri" panose="020F0502020204030204" pitchFamily="34" charset="0"/>
              </a:rPr>
              <a:t>correcting</a:t>
            </a:r>
            <a:r>
              <a:rPr lang="en-US" sz="3200" b="0" i="1" u="none" strike="noStrike" dirty="0">
                <a:solidFill>
                  <a:srgbClr val="212121"/>
                </a:solidFill>
                <a:effectLst/>
                <a:latin typeface="Calibri" panose="020F0502020204030204" pitchFamily="34" charset="0"/>
              </a:rPr>
              <a:t> </a:t>
            </a:r>
            <a:r>
              <a:rPr lang="en-US" sz="3200" b="0" i="1" u="none" strike="noStrike" dirty="0">
                <a:solidFill>
                  <a:srgbClr val="070706"/>
                </a:solidFill>
                <a:effectLst/>
                <a:latin typeface="Calibri" panose="020F0502020204030204" pitchFamily="34" charset="0"/>
              </a:rPr>
              <a:t>safety</a:t>
            </a:r>
            <a:r>
              <a:rPr lang="en-US" sz="3200" b="0" i="1" u="none" strike="noStrike" dirty="0">
                <a:solidFill>
                  <a:srgbClr val="212121"/>
                </a:solidFill>
                <a:effectLst/>
                <a:latin typeface="Calibri" panose="020F0502020204030204" pitchFamily="34" charset="0"/>
              </a:rPr>
              <a:t> concerns."</a:t>
            </a:r>
            <a:endParaRPr lang="en-US" sz="3200" dirty="0"/>
          </a:p>
        </p:txBody>
      </p:sp>
    </p:spTree>
    <p:extLst>
      <p:ext uri="{BB962C8B-B14F-4D97-AF65-F5344CB8AC3E}">
        <p14:creationId xmlns:p14="http://schemas.microsoft.com/office/powerpoint/2010/main" val="158021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normAutofit/>
          </a:bodyPr>
          <a:lstStyle/>
          <a:p>
            <a:r>
              <a:rPr lang="en-US" dirty="0"/>
              <a:t>College of Humanities and Social Science</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p:txBody>
          <a:bodyPr>
            <a:normAutofit/>
          </a:bodyPr>
          <a:lstStyle/>
          <a:p>
            <a:pPr marL="0" indent="0">
              <a:buNone/>
            </a:pPr>
            <a:endParaRPr lang="en-US" i="1" dirty="0">
              <a:solidFill>
                <a:schemeClr val="bg1">
                  <a:lumMod val="65000"/>
                </a:schemeClr>
              </a:solidFill>
            </a:endParaRPr>
          </a:p>
          <a:p>
            <a:pPr marL="514350" indent="-514350">
              <a:buFont typeface="+mj-lt"/>
              <a:buAutoNum type="arabicPeriod"/>
            </a:pPr>
            <a:r>
              <a:rPr lang="en-US" i="1" dirty="0">
                <a:solidFill>
                  <a:schemeClr val="bg1">
                    <a:lumMod val="65000"/>
                  </a:schemeClr>
                </a:solidFill>
              </a:rPr>
              <a:t>Create an evacuation plan for emergencies</a:t>
            </a:r>
          </a:p>
          <a:p>
            <a:pPr marL="514350" indent="-514350">
              <a:buFont typeface="+mj-lt"/>
              <a:buAutoNum type="arabicPeriod"/>
            </a:pPr>
            <a:r>
              <a:rPr lang="en-US" i="1" dirty="0">
                <a:solidFill>
                  <a:schemeClr val="bg1">
                    <a:lumMod val="65000"/>
                  </a:schemeClr>
                </a:solidFill>
              </a:rPr>
              <a:t>Ensure all employees are trained on the evacuation plan</a:t>
            </a:r>
          </a:p>
          <a:p>
            <a:pPr marL="514350" indent="-514350">
              <a:buFont typeface="+mj-lt"/>
              <a:buAutoNum type="arabicPeriod"/>
            </a:pPr>
            <a:r>
              <a:rPr lang="en-US" i="1" dirty="0">
                <a:solidFill>
                  <a:schemeClr val="bg1">
                    <a:lumMod val="65000"/>
                  </a:schemeClr>
                </a:solidFill>
              </a:rPr>
              <a:t>Ensure employees &amp; students have clear access to the evacuation plan</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p:txBody>
          <a:bodyPr>
            <a:normAutofit lnSpcReduction="10000"/>
          </a:bodyPr>
          <a:lstStyle/>
          <a:p>
            <a:pPr marL="514350" indent="-514350">
              <a:buFont typeface="+mj-lt"/>
              <a:buAutoNum type="arabicPeriod"/>
            </a:pPr>
            <a:r>
              <a:rPr lang="en-US" dirty="0"/>
              <a:t>This is impactful because the Staff Committee isn’t aware of an evacuation plan </a:t>
            </a:r>
          </a:p>
          <a:p>
            <a:pPr marL="514350" indent="-514350">
              <a:buFont typeface="+mj-lt"/>
              <a:buAutoNum type="arabicPeriod"/>
            </a:pPr>
            <a:r>
              <a:rPr lang="en-US" dirty="0"/>
              <a:t>Improvements will be measured by training per department</a:t>
            </a:r>
          </a:p>
          <a:p>
            <a:pPr marL="514350" indent="-514350">
              <a:buFont typeface="+mj-lt"/>
              <a:buAutoNum type="arabicPeriod"/>
            </a:pPr>
            <a:r>
              <a:rPr lang="en-US" dirty="0"/>
              <a:t>This information will be distributed with the help of the college’s </a:t>
            </a:r>
            <a:r>
              <a:rPr lang="en-US"/>
              <a:t>staff committee </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983800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839880" y="365040"/>
            <a:ext cx="10515240" cy="1325160"/>
          </a:xfrm>
          <a:prstGeom prst="rect">
            <a:avLst/>
          </a:prstGeom>
          <a:noFill/>
          <a:ln>
            <a:noFill/>
          </a:ln>
        </p:spPr>
        <p:txBody>
          <a:bodyPr anchor="ctr"/>
          <a:lstStyle/>
          <a:p>
            <a:pPr>
              <a:lnSpc>
                <a:spcPct val="90000"/>
              </a:lnSpc>
            </a:pPr>
            <a:r>
              <a:rPr lang="en-US" sz="4400" b="0" strike="noStrike" spc="-1" dirty="0">
                <a:solidFill>
                  <a:srgbClr val="000000"/>
                </a:solidFill>
                <a:latin typeface="Calibri Light"/>
              </a:rPr>
              <a:t>College of Science</a:t>
            </a:r>
          </a:p>
          <a:p>
            <a:pPr>
              <a:lnSpc>
                <a:spcPct val="90000"/>
              </a:lnSpc>
            </a:pPr>
            <a:r>
              <a:rPr lang="en-US" sz="4400" b="1" i="1" dirty="0"/>
              <a:t>Identify</a:t>
            </a:r>
            <a:r>
              <a:rPr lang="en-US" sz="4400" i="1" dirty="0"/>
              <a:t>, </a:t>
            </a:r>
            <a:r>
              <a:rPr lang="en-US" sz="4400" b="1" i="1" dirty="0"/>
              <a:t>Prevent</a:t>
            </a:r>
            <a:r>
              <a:rPr lang="en-US" sz="4400" i="1" dirty="0"/>
              <a:t>, &amp; </a:t>
            </a:r>
            <a:r>
              <a:rPr lang="en-US" sz="4400" b="1" i="1" dirty="0"/>
              <a:t>Correct</a:t>
            </a:r>
            <a:endParaRPr lang="en-US" sz="4400" b="0" strike="noStrike" spc="-1" dirty="0">
              <a:solidFill>
                <a:srgbClr val="000000"/>
              </a:solidFill>
              <a:latin typeface="Calibri"/>
            </a:endParaRPr>
          </a:p>
        </p:txBody>
      </p:sp>
      <p:sp>
        <p:nvSpPr>
          <p:cNvPr id="45" name="TextShape 2"/>
          <p:cNvSpPr txBox="1"/>
          <p:nvPr/>
        </p:nvSpPr>
        <p:spPr>
          <a:xfrm>
            <a:off x="839880" y="1681200"/>
            <a:ext cx="5157360" cy="823680"/>
          </a:xfrm>
          <a:prstGeom prst="rect">
            <a:avLst/>
          </a:prstGeom>
          <a:noFill/>
          <a:ln>
            <a:noFill/>
          </a:ln>
        </p:spPr>
        <p:txBody>
          <a:bodyPr anchor="b"/>
          <a:lstStyle/>
          <a:p>
            <a:pPr>
              <a:lnSpc>
                <a:spcPct val="90000"/>
              </a:lnSpc>
              <a:spcBef>
                <a:spcPts val="1001"/>
              </a:spcBef>
            </a:pPr>
            <a:r>
              <a:rPr lang="en-US" sz="2400" b="1" strike="noStrike" spc="-1">
                <a:solidFill>
                  <a:srgbClr val="000000"/>
                </a:solidFill>
                <a:latin typeface="Calibri"/>
              </a:rPr>
              <a:t>Three Priorities </a:t>
            </a:r>
            <a:endParaRPr lang="en-US" sz="2400" b="0" strike="noStrike" spc="-1">
              <a:solidFill>
                <a:srgbClr val="000000"/>
              </a:solidFill>
              <a:latin typeface="Calibri"/>
            </a:endParaRPr>
          </a:p>
        </p:txBody>
      </p:sp>
      <p:sp>
        <p:nvSpPr>
          <p:cNvPr id="46" name="TextShape 3"/>
          <p:cNvSpPr txBox="1"/>
          <p:nvPr/>
        </p:nvSpPr>
        <p:spPr>
          <a:xfrm>
            <a:off x="6172200" y="1681200"/>
            <a:ext cx="5182920" cy="823680"/>
          </a:xfrm>
          <a:prstGeom prst="rect">
            <a:avLst/>
          </a:prstGeom>
          <a:noFill/>
          <a:ln>
            <a:noFill/>
          </a:ln>
        </p:spPr>
        <p:txBody>
          <a:bodyPr anchor="b"/>
          <a:lstStyle/>
          <a:p>
            <a:pPr>
              <a:lnSpc>
                <a:spcPct val="90000"/>
              </a:lnSpc>
              <a:spcBef>
                <a:spcPts val="1001"/>
              </a:spcBef>
            </a:pPr>
            <a:r>
              <a:rPr lang="en-US" sz="2400" b="1" strike="noStrike" spc="-1">
                <a:solidFill>
                  <a:srgbClr val="000000"/>
                </a:solidFill>
                <a:latin typeface="Calibri"/>
              </a:rPr>
              <a:t>Why &amp; How? </a:t>
            </a:r>
            <a:endParaRPr lang="en-US" sz="2400" b="0" strike="noStrike" spc="-1">
              <a:solidFill>
                <a:srgbClr val="000000"/>
              </a:solidFill>
              <a:latin typeface="Calibri"/>
            </a:endParaRPr>
          </a:p>
        </p:txBody>
      </p:sp>
      <p:sp>
        <p:nvSpPr>
          <p:cNvPr id="47" name="TextShape 4"/>
          <p:cNvSpPr txBox="1"/>
          <p:nvPr/>
        </p:nvSpPr>
        <p:spPr>
          <a:xfrm>
            <a:off x="6172200" y="2505240"/>
            <a:ext cx="5182920" cy="3684240"/>
          </a:xfrm>
          <a:prstGeom prst="rect">
            <a:avLst/>
          </a:prstGeom>
          <a:noFill/>
          <a:ln>
            <a:noFill/>
          </a:ln>
        </p:spPr>
        <p:txBody>
          <a:bodyPr/>
          <a:lstStyle/>
          <a:p>
            <a:pPr marL="514440" indent="-514080">
              <a:lnSpc>
                <a:spcPct val="90000"/>
              </a:lnSpc>
              <a:spcBef>
                <a:spcPts val="1001"/>
              </a:spcBef>
              <a:buClr>
                <a:srgbClr val="000000"/>
              </a:buClr>
              <a:buFont typeface="Calibri Light"/>
              <a:buAutoNum type="arabicPeriod"/>
            </a:pPr>
            <a:r>
              <a:rPr lang="en-US" sz="2800" b="0" strike="noStrike" spc="-1">
                <a:solidFill>
                  <a:srgbClr val="000000"/>
                </a:solidFill>
                <a:latin typeface="Calibri"/>
              </a:rPr>
              <a:t>Why are these impactful? CoS has fainting incidents during tours of Cadaver lab every year</a:t>
            </a:r>
          </a:p>
          <a:p>
            <a:pPr marL="514440" indent="-514080">
              <a:lnSpc>
                <a:spcPct val="90000"/>
              </a:lnSpc>
              <a:spcBef>
                <a:spcPts val="1001"/>
              </a:spcBef>
              <a:buClr>
                <a:srgbClr val="000000"/>
              </a:buClr>
              <a:buFont typeface="Calibri Light"/>
              <a:buAutoNum type="arabicPeriod"/>
            </a:pPr>
            <a:r>
              <a:rPr lang="en-US" sz="2800" b="0" strike="noStrike" spc="-1">
                <a:solidFill>
                  <a:srgbClr val="000000"/>
                </a:solidFill>
                <a:latin typeface="Calibri"/>
              </a:rPr>
              <a:t>How will improvement be measured? Possible reduction of incidents </a:t>
            </a:r>
          </a:p>
          <a:p>
            <a:pPr marL="514440" indent="-514080">
              <a:lnSpc>
                <a:spcPct val="90000"/>
              </a:lnSpc>
              <a:spcBef>
                <a:spcPts val="1001"/>
              </a:spcBef>
              <a:buClr>
                <a:srgbClr val="000000"/>
              </a:buClr>
              <a:buFont typeface="Calibri Light"/>
              <a:buAutoNum type="arabicPeriod"/>
            </a:pPr>
            <a:r>
              <a:rPr lang="en-US" sz="2800" b="0" strike="noStrike" spc="-1">
                <a:solidFill>
                  <a:srgbClr val="000000"/>
                </a:solidFill>
                <a:latin typeface="Calibri"/>
              </a:rPr>
              <a:t>New/preventative measures? Open to suggestions </a:t>
            </a:r>
          </a:p>
          <a:p>
            <a:pPr>
              <a:lnSpc>
                <a:spcPct val="90000"/>
              </a:lnSpc>
              <a:spcBef>
                <a:spcPts val="1001"/>
              </a:spcBef>
            </a:pPr>
            <a:endParaRPr lang="en-US" sz="2800" b="0" strike="noStrike" spc="-1">
              <a:solidFill>
                <a:srgbClr val="000000"/>
              </a:solidFill>
              <a:latin typeface="Calibri"/>
            </a:endParaRPr>
          </a:p>
        </p:txBody>
      </p:sp>
      <p:sp>
        <p:nvSpPr>
          <p:cNvPr id="48" name="TextShape 5"/>
          <p:cNvSpPr txBox="1"/>
          <p:nvPr/>
        </p:nvSpPr>
        <p:spPr>
          <a:xfrm>
            <a:off x="457200" y="2533680"/>
            <a:ext cx="5182920" cy="3684240"/>
          </a:xfrm>
          <a:prstGeom prst="rect">
            <a:avLst/>
          </a:prstGeom>
          <a:noFill/>
          <a:ln>
            <a:noFill/>
          </a:ln>
        </p:spPr>
        <p:txBody>
          <a:bodyPr/>
          <a:lstStyle/>
          <a:p>
            <a:pPr marL="514440" indent="-514080">
              <a:lnSpc>
                <a:spcPct val="90000"/>
              </a:lnSpc>
              <a:spcBef>
                <a:spcPts val="1001"/>
              </a:spcBef>
              <a:buClr>
                <a:srgbClr val="000000"/>
              </a:buClr>
              <a:buFont typeface="Calibri Light"/>
              <a:buAutoNum type="arabicPeriod"/>
            </a:pPr>
            <a:r>
              <a:rPr lang="en-US" sz="2800" b="0" strike="noStrike" spc="-1">
                <a:solidFill>
                  <a:srgbClr val="000000"/>
                </a:solidFill>
                <a:latin typeface="Calibri"/>
              </a:rPr>
              <a:t>Maintain safety infrastructure to deal with fainting incidents during tours of Cadaver lab</a:t>
            </a:r>
          </a:p>
          <a:p>
            <a:pPr marL="514440" indent="-514080">
              <a:lnSpc>
                <a:spcPct val="90000"/>
              </a:lnSpc>
              <a:spcBef>
                <a:spcPts val="1001"/>
              </a:spcBef>
              <a:buClr>
                <a:srgbClr val="000000"/>
              </a:buClr>
              <a:buFont typeface="Calibri Light"/>
              <a:buAutoNum type="arabicPeriod"/>
            </a:pPr>
            <a:r>
              <a:rPr lang="en-US" sz="2800" b="0" strike="noStrike" spc="-1">
                <a:solidFill>
                  <a:srgbClr val="000000"/>
                </a:solidFill>
                <a:latin typeface="Calibri"/>
              </a:rPr>
              <a:t>Improve safety instruction for field trips </a:t>
            </a:r>
          </a:p>
          <a:p>
            <a:pPr marL="514440" indent="-514080">
              <a:lnSpc>
                <a:spcPct val="90000"/>
              </a:lnSpc>
              <a:spcBef>
                <a:spcPts val="1001"/>
              </a:spcBef>
              <a:buClr>
                <a:srgbClr val="000000"/>
              </a:buClr>
              <a:buFont typeface="Calibri Light"/>
              <a:buAutoNum type="arabicPeriod"/>
            </a:pPr>
            <a:r>
              <a:rPr lang="en-US" sz="2800" b="0" strike="noStrike" spc="-1">
                <a:solidFill>
                  <a:srgbClr val="000000"/>
                </a:solidFill>
                <a:latin typeface="Calibri"/>
              </a:rPr>
              <a:t>Campus-wide: separation of electric wheeled and pedestrian traffic on paved pathways </a:t>
            </a:r>
          </a:p>
          <a:p>
            <a:pPr>
              <a:lnSpc>
                <a:spcPct val="90000"/>
              </a:lnSpc>
              <a:spcBef>
                <a:spcPts val="1001"/>
              </a:spcBef>
            </a:pPr>
            <a:endParaRPr lang="en-US" sz="28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College of Education and Human Services</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p:txBody>
          <a:bodyPr>
            <a:normAutofit lnSpcReduction="10000"/>
          </a:bodyPr>
          <a:lstStyle/>
          <a:p>
            <a:pPr marL="514350" indent="-514350">
              <a:buFont typeface="+mj-lt"/>
              <a:buAutoNum type="arabicPeriod"/>
            </a:pPr>
            <a:r>
              <a:rPr lang="en-US" i="1" dirty="0">
                <a:solidFill>
                  <a:schemeClr val="accent1">
                    <a:lumMod val="50000"/>
                  </a:schemeClr>
                </a:solidFill>
              </a:rPr>
              <a:t>Review safety incidents from past three years and identify common safety concerns in the college.</a:t>
            </a:r>
          </a:p>
          <a:p>
            <a:pPr marL="514350" indent="-514350">
              <a:buFont typeface="+mj-lt"/>
              <a:buAutoNum type="arabicPeriod"/>
            </a:pPr>
            <a:r>
              <a:rPr lang="en-US" i="1" dirty="0">
                <a:solidFill>
                  <a:schemeClr val="accent1">
                    <a:lumMod val="50000"/>
                  </a:schemeClr>
                </a:solidFill>
              </a:rPr>
              <a:t>Ensure all employees are trained on how to submit an accident report. </a:t>
            </a:r>
          </a:p>
          <a:p>
            <a:pPr marL="514350" indent="-514350">
              <a:buFont typeface="+mj-lt"/>
              <a:buAutoNum type="arabicPeriod"/>
            </a:pPr>
            <a:r>
              <a:rPr lang="en-US" i="1" dirty="0">
                <a:solidFill>
                  <a:schemeClr val="accent1">
                    <a:lumMod val="50000"/>
                  </a:schemeClr>
                </a:solidFill>
              </a:rPr>
              <a:t>Review Emergency Response Plans for College</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p:txBody>
          <a:bodyPr>
            <a:normAutofit fontScale="77500" lnSpcReduction="20000"/>
          </a:bodyPr>
          <a:lstStyle/>
          <a:p>
            <a:pPr marL="514350" indent="-514350">
              <a:buFont typeface="+mj-lt"/>
              <a:buAutoNum type="arabicPeriod"/>
            </a:pPr>
            <a:r>
              <a:rPr lang="en-US" dirty="0"/>
              <a:t>Why are these impactful? </a:t>
            </a:r>
          </a:p>
          <a:p>
            <a:pPr marL="457200" lvl="1" indent="0">
              <a:buNone/>
            </a:pPr>
            <a:r>
              <a:rPr lang="en-US" dirty="0">
                <a:solidFill>
                  <a:schemeClr val="accent1">
                    <a:lumMod val="50000"/>
                  </a:schemeClr>
                </a:solidFill>
              </a:rPr>
              <a:t>1&amp;3 will provide insights into safety issues and preparedness. 2 will train faculty in accurate and timely reporting</a:t>
            </a:r>
          </a:p>
          <a:p>
            <a:pPr marL="514350" indent="-514350">
              <a:buFont typeface="+mj-lt"/>
              <a:buAutoNum type="arabicPeriod"/>
            </a:pPr>
            <a:r>
              <a:rPr lang="en-US" dirty="0"/>
              <a:t>How will improvement be measured? </a:t>
            </a:r>
          </a:p>
          <a:p>
            <a:pPr marL="457200" lvl="1" indent="0">
              <a:buNone/>
            </a:pPr>
            <a:r>
              <a:rPr lang="en-US" dirty="0">
                <a:solidFill>
                  <a:schemeClr val="accent1">
                    <a:lumMod val="50000"/>
                  </a:schemeClr>
                </a:solidFill>
              </a:rPr>
              <a:t>Safety representatives will discuss, identify gaps, and report at </a:t>
            </a:r>
            <a:r>
              <a:rPr lang="en-US" dirty="0" err="1">
                <a:solidFill>
                  <a:schemeClr val="accent1">
                    <a:lumMod val="50000"/>
                  </a:schemeClr>
                </a:solidFill>
              </a:rPr>
              <a:t>semesterly</a:t>
            </a:r>
            <a:r>
              <a:rPr lang="en-US" dirty="0">
                <a:solidFill>
                  <a:schemeClr val="accent1">
                    <a:lumMod val="50000"/>
                  </a:schemeClr>
                </a:solidFill>
              </a:rPr>
              <a:t> safety committee meetings</a:t>
            </a:r>
          </a:p>
          <a:p>
            <a:pPr marL="514350" indent="-514350">
              <a:buFont typeface="+mj-lt"/>
              <a:buAutoNum type="arabicPeriod"/>
            </a:pPr>
            <a:r>
              <a:rPr lang="en-US" dirty="0"/>
              <a:t>New/preventative measures? </a:t>
            </a:r>
          </a:p>
          <a:p>
            <a:pPr marL="457200" lvl="1" indent="0">
              <a:buNone/>
            </a:pPr>
            <a:r>
              <a:rPr lang="en-US" dirty="0">
                <a:solidFill>
                  <a:schemeClr val="accent1">
                    <a:lumMod val="50000"/>
                  </a:schemeClr>
                </a:solidFill>
              </a:rPr>
              <a:t>Identification of common safety concerns (1) and challenges will allow the development of new prevention measures and better trained employees (2 &amp; 3) will promote a safer environment. </a:t>
            </a:r>
          </a:p>
          <a:p>
            <a:pPr marL="514350" indent="-514350">
              <a:buFont typeface="+mj-lt"/>
              <a:buAutoNum type="arabicPeriod"/>
            </a:pPr>
            <a:endParaRPr lang="en-US" dirty="0"/>
          </a:p>
        </p:txBody>
      </p:sp>
    </p:spTree>
    <p:extLst>
      <p:ext uri="{BB962C8B-B14F-4D97-AF65-F5344CB8AC3E}">
        <p14:creationId xmlns:p14="http://schemas.microsoft.com/office/powerpoint/2010/main" val="1811855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Extension Safety Priorities:</a:t>
            </a:r>
            <a:br>
              <a:rPr lang="en-US" dirty="0"/>
            </a:br>
            <a:r>
              <a:rPr lang="en-US" b="1" i="1" dirty="0"/>
              <a:t>Identify</a:t>
            </a:r>
            <a:r>
              <a:rPr lang="en-US" i="1" dirty="0"/>
              <a:t>, </a:t>
            </a:r>
            <a:r>
              <a:rPr lang="en-US" b="1" i="1" dirty="0"/>
              <a:t>Prevent</a:t>
            </a:r>
            <a:r>
              <a:rPr lang="en-US" i="1" dirty="0"/>
              <a:t>, &amp; </a:t>
            </a:r>
            <a:r>
              <a:rPr lang="en-US" b="1" i="1" dirty="0"/>
              <a:t>Correct</a:t>
            </a:r>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a:xfrm>
            <a:off x="839787" y="2414236"/>
            <a:ext cx="5157787" cy="881676"/>
          </a:xfrm>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839787" y="3562088"/>
            <a:ext cx="5157787" cy="3186405"/>
          </a:xfrm>
        </p:spPr>
        <p:txBody>
          <a:bodyPr>
            <a:normAutofit fontScale="85000" lnSpcReduction="20000"/>
          </a:bodyPr>
          <a:lstStyle/>
          <a:p>
            <a:pPr marL="514350" indent="-514350">
              <a:buFont typeface="+mj-lt"/>
              <a:buAutoNum type="arabicPeriod"/>
            </a:pPr>
            <a:r>
              <a:rPr lang="en-US" i="1" dirty="0">
                <a:solidFill>
                  <a:srgbClr val="0070C0"/>
                </a:solidFill>
              </a:rPr>
              <a:t>Provide participants, including youth, with safe educational experiences</a:t>
            </a:r>
          </a:p>
          <a:p>
            <a:pPr marL="514350" indent="-514350">
              <a:buFont typeface="+mj-lt"/>
              <a:buAutoNum type="arabicPeriod"/>
            </a:pPr>
            <a:r>
              <a:rPr lang="en-US" i="1" dirty="0">
                <a:solidFill>
                  <a:srgbClr val="0070C0"/>
                </a:solidFill>
              </a:rPr>
              <a:t>Train volunteers on safety related policies and procedures </a:t>
            </a:r>
          </a:p>
          <a:p>
            <a:pPr marL="514350" indent="-514350">
              <a:buFont typeface="+mj-lt"/>
              <a:buAutoNum type="arabicPeriod"/>
            </a:pPr>
            <a:r>
              <a:rPr lang="en-US" i="1" dirty="0">
                <a:solidFill>
                  <a:srgbClr val="0070C0"/>
                </a:solidFill>
              </a:rPr>
              <a:t>Off- and On-campus Extension faculty using county-owned, public, or private facilities should be knowledgeable of local emergency/safety plans  </a:t>
            </a:r>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a:xfrm>
            <a:off x="6096000" y="2857181"/>
            <a:ext cx="5183188" cy="453968"/>
          </a:xfrm>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095999" y="3562088"/>
            <a:ext cx="5601419" cy="3186405"/>
          </a:xfrm>
        </p:spPr>
        <p:txBody>
          <a:bodyPr>
            <a:normAutofit fontScale="70000" lnSpcReduction="20000"/>
          </a:bodyPr>
          <a:lstStyle/>
          <a:p>
            <a:pPr marL="0" indent="0">
              <a:buNone/>
            </a:pPr>
            <a:r>
              <a:rPr lang="en-US" dirty="0"/>
              <a:t>Why are these impactful?</a:t>
            </a:r>
          </a:p>
          <a:p>
            <a:pPr marL="457200" lvl="1" indent="0">
              <a:buNone/>
            </a:pPr>
            <a:r>
              <a:rPr lang="en-US" i="1" dirty="0">
                <a:solidFill>
                  <a:srgbClr val="0070C0"/>
                </a:solidFill>
              </a:rPr>
              <a:t>Extension faculty </a:t>
            </a:r>
            <a:r>
              <a:rPr lang="en-US" i="1">
                <a:solidFill>
                  <a:srgbClr val="0070C0"/>
                </a:solidFill>
              </a:rPr>
              <a:t>provide experiential </a:t>
            </a:r>
            <a:r>
              <a:rPr lang="en-US" i="1" dirty="0">
                <a:solidFill>
                  <a:srgbClr val="0070C0"/>
                </a:solidFill>
              </a:rPr>
              <a:t>learning opportunities throughout the state in a variety of settings, many of which are not controlled by USU. </a:t>
            </a:r>
          </a:p>
          <a:p>
            <a:pPr marL="0" indent="0">
              <a:buNone/>
            </a:pPr>
            <a:r>
              <a:rPr lang="en-US" dirty="0"/>
              <a:t>How will improvement be measured? </a:t>
            </a:r>
          </a:p>
          <a:p>
            <a:pPr marL="457200" lvl="1" indent="0">
              <a:buNone/>
            </a:pPr>
            <a:r>
              <a:rPr lang="en-US" i="1" dirty="0">
                <a:solidFill>
                  <a:srgbClr val="0070C0"/>
                </a:solidFill>
              </a:rPr>
              <a:t>Volunteer background checks and trainings; participant enrollment; staff and volunteers trained in safety-related policies and procedures.</a:t>
            </a:r>
            <a:endParaRPr lang="en-US" dirty="0"/>
          </a:p>
          <a:p>
            <a:pPr marL="0" indent="0">
              <a:buNone/>
            </a:pPr>
            <a:r>
              <a:rPr lang="en-US" dirty="0"/>
              <a:t>New/preventative measures? </a:t>
            </a:r>
          </a:p>
          <a:p>
            <a:pPr marL="457200" lvl="1" indent="0">
              <a:buNone/>
            </a:pPr>
            <a:r>
              <a:rPr lang="en-US" i="1" dirty="0">
                <a:solidFill>
                  <a:srgbClr val="0070C0"/>
                </a:solidFill>
              </a:rPr>
              <a:t>Improvements and best practices will be discussed in the SC Safety Meeting, staff meetings, and county director meetings. Trainings will be provided as needed.</a:t>
            </a:r>
          </a:p>
          <a:p>
            <a:pPr marL="457200" lvl="1" indent="0">
              <a:buNone/>
            </a:pPr>
            <a:endParaRPr lang="en-US" i="1" dirty="0">
              <a:solidFill>
                <a:srgbClr val="0070C0"/>
              </a:solidFill>
            </a:endParaRPr>
          </a:p>
          <a:p>
            <a:pPr marL="514350" indent="-514350">
              <a:buFont typeface="+mj-lt"/>
              <a:buAutoNum type="arabicPeriod"/>
            </a:pPr>
            <a:endParaRPr lang="en-US" dirty="0"/>
          </a:p>
        </p:txBody>
      </p:sp>
      <p:pic>
        <p:nvPicPr>
          <p:cNvPr id="9" name="Picture 8" descr="Graphical user interface, application&#10;&#10;Description automatically generated">
            <a:extLst>
              <a:ext uri="{FF2B5EF4-FFF2-40B4-BE49-F238E27FC236}">
                <a16:creationId xmlns:a16="http://schemas.microsoft.com/office/drawing/2014/main" id="{96416208-A4B5-4E7D-A282-7F6B8550BF8E}"/>
              </a:ext>
            </a:extLst>
          </p:cNvPr>
          <p:cNvPicPr>
            <a:picLocks noChangeAspect="1"/>
          </p:cNvPicPr>
          <p:nvPr/>
        </p:nvPicPr>
        <p:blipFill>
          <a:blip r:embed="rId3"/>
          <a:stretch>
            <a:fillRect/>
          </a:stretch>
        </p:blipFill>
        <p:spPr>
          <a:xfrm>
            <a:off x="7721460" y="-24453"/>
            <a:ext cx="4470540" cy="2924855"/>
          </a:xfrm>
          <a:prstGeom prst="rect">
            <a:avLst/>
          </a:prstGeom>
        </p:spPr>
      </p:pic>
    </p:spTree>
    <p:extLst>
      <p:ext uri="{BB962C8B-B14F-4D97-AF65-F5344CB8AC3E}">
        <p14:creationId xmlns:p14="http://schemas.microsoft.com/office/powerpoint/2010/main" val="3379878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USU Jon M Huntsman School of Business</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p:txBody>
          <a:bodyPr>
            <a:normAutofit fontScale="92500" lnSpcReduction="10000"/>
          </a:bodyPr>
          <a:lstStyle/>
          <a:p>
            <a:pPr marL="0" indent="0">
              <a:buNone/>
            </a:pPr>
            <a:endParaRPr lang="en-US" dirty="0"/>
          </a:p>
          <a:p>
            <a:pPr marL="514350" indent="-514350">
              <a:buFont typeface="+mj-lt"/>
              <a:buAutoNum type="arabicPeriod"/>
            </a:pPr>
            <a:r>
              <a:rPr lang="en-US" dirty="0"/>
              <a:t>Proper AED Training to employees.</a:t>
            </a:r>
          </a:p>
          <a:p>
            <a:pPr marL="514350" indent="-514350">
              <a:buFont typeface="+mj-lt"/>
              <a:buAutoNum type="arabicPeriod"/>
            </a:pPr>
            <a:r>
              <a:rPr lang="en-US" dirty="0"/>
              <a:t>Find a better way to give actual addresses of locations on campuses, and train staff.  </a:t>
            </a:r>
          </a:p>
          <a:p>
            <a:pPr marL="514350" indent="-514350">
              <a:buFont typeface="+mj-lt"/>
              <a:buAutoNum type="arabicPeriod"/>
            </a:pPr>
            <a:r>
              <a:rPr lang="en-US" dirty="0"/>
              <a:t>Educate employees and give them the number to contact Facilities in the winter months to report icy or slick spots.  </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p:txBody>
          <a:bodyPr>
            <a:normAutofit/>
          </a:bodyPr>
          <a:lstStyle/>
          <a:p>
            <a:pPr marL="514350" indent="-514350">
              <a:buFont typeface="+mj-lt"/>
              <a:buAutoNum type="arabicPeriod"/>
            </a:pPr>
            <a:r>
              <a:rPr lang="en-US" dirty="0"/>
              <a:t>Increases survival rates curing cardiac emergencies (staff training required).</a:t>
            </a:r>
          </a:p>
          <a:p>
            <a:pPr marL="514350" indent="-514350">
              <a:buFont typeface="+mj-lt"/>
              <a:buAutoNum type="arabicPeriod"/>
            </a:pPr>
            <a:r>
              <a:rPr lang="en-US" dirty="0"/>
              <a:t>Enhances response time for emergency services.  </a:t>
            </a:r>
          </a:p>
          <a:p>
            <a:pPr marL="514350" indent="-514350">
              <a:buFont typeface="+mj-lt"/>
              <a:buAutoNum type="arabicPeriod"/>
            </a:pPr>
            <a:r>
              <a:rPr lang="en-US" dirty="0"/>
              <a:t>Reduces risk of slips, trips, and falls in winter months. </a:t>
            </a:r>
          </a:p>
          <a:p>
            <a:pPr marL="514350" indent="-514350">
              <a:buFont typeface="+mj-lt"/>
              <a:buAutoNum type="arabicPeriod"/>
            </a:pPr>
            <a:endParaRPr lang="en-US" dirty="0"/>
          </a:p>
        </p:txBody>
      </p:sp>
    </p:spTree>
    <p:extLst>
      <p:ext uri="{BB962C8B-B14F-4D97-AF65-F5344CB8AC3E}">
        <p14:creationId xmlns:p14="http://schemas.microsoft.com/office/powerpoint/2010/main" val="8112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QCNR Safety Priorities:</a:t>
            </a:r>
            <a:br>
              <a:rPr lang="en-US" dirty="0"/>
            </a:br>
            <a:r>
              <a:rPr lang="en-US" b="1" i="1" dirty="0"/>
              <a:t>Identify</a:t>
            </a:r>
            <a:r>
              <a:rPr lang="en-US" i="1" dirty="0"/>
              <a:t>, </a:t>
            </a:r>
            <a:r>
              <a:rPr lang="en-US" b="1" i="1" dirty="0"/>
              <a:t>Prevent</a:t>
            </a:r>
            <a:r>
              <a:rPr lang="en-US" i="1" dirty="0"/>
              <a:t>, &amp; </a:t>
            </a:r>
            <a:r>
              <a:rPr lang="en-US" b="1" i="1" dirty="0"/>
              <a:t>Correct</a:t>
            </a:r>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a:xfrm>
            <a:off x="839788" y="1895913"/>
            <a:ext cx="5157787" cy="881676"/>
          </a:xfrm>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839788" y="3003257"/>
            <a:ext cx="5157787" cy="3186405"/>
          </a:xfrm>
        </p:spPr>
        <p:txBody>
          <a:bodyPr>
            <a:normAutofit/>
          </a:bodyPr>
          <a:lstStyle/>
          <a:p>
            <a:pPr marL="514350" indent="-514350">
              <a:buFont typeface="+mj-lt"/>
              <a:buAutoNum type="arabicPeriod"/>
            </a:pPr>
            <a:r>
              <a:rPr lang="en-US" i="1" dirty="0">
                <a:solidFill>
                  <a:srgbClr val="0070C0"/>
                </a:solidFill>
              </a:rPr>
              <a:t>Maintain Safety Plans</a:t>
            </a:r>
          </a:p>
          <a:p>
            <a:pPr marL="514350" indent="-514350">
              <a:buFont typeface="+mj-lt"/>
              <a:buAutoNum type="arabicPeriod"/>
            </a:pPr>
            <a:r>
              <a:rPr lang="en-US" i="1" dirty="0">
                <a:solidFill>
                  <a:srgbClr val="0070C0"/>
                </a:solidFill>
              </a:rPr>
              <a:t>Maintain Communication of Common Risks, Injuries, and Remedies to Members of our College. </a:t>
            </a:r>
          </a:p>
          <a:p>
            <a:pPr marL="514350" indent="-514350">
              <a:buFont typeface="+mj-lt"/>
              <a:buAutoNum type="arabicPeriod"/>
            </a:pPr>
            <a:r>
              <a:rPr lang="en-US" i="1" dirty="0">
                <a:solidFill>
                  <a:srgbClr val="0070C0"/>
                </a:solidFill>
              </a:rPr>
              <a:t>Increase Support for Spot Trackers, Satellite Phones</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a:xfrm>
            <a:off x="6172200" y="1681163"/>
            <a:ext cx="5183188" cy="1096426"/>
          </a:xfrm>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172200" y="3003257"/>
            <a:ext cx="5183188" cy="3186405"/>
          </a:xfrm>
        </p:spPr>
        <p:txBody>
          <a:bodyPr>
            <a:normAutofit/>
          </a:bodyPr>
          <a:lstStyle/>
          <a:p>
            <a:pPr marL="0" indent="0">
              <a:buNone/>
            </a:pPr>
            <a:r>
              <a:rPr lang="en-US" i="1" dirty="0">
                <a:solidFill>
                  <a:srgbClr val="0070C0"/>
                </a:solidFill>
              </a:rPr>
              <a:t>These can be updated for annual review and posted on department websites to keep everyone up to date. </a:t>
            </a:r>
          </a:p>
          <a:p>
            <a:pPr marL="514350" indent="-514350">
              <a:buFont typeface="+mj-lt"/>
              <a:buAutoNum type="arabicPeriod"/>
            </a:pPr>
            <a:endParaRPr lang="en-US" dirty="0"/>
          </a:p>
        </p:txBody>
      </p:sp>
      <p:pic>
        <p:nvPicPr>
          <p:cNvPr id="3" name="Picture 2" descr="Diagram&#10;&#10;Description automatically generated">
            <a:extLst>
              <a:ext uri="{FF2B5EF4-FFF2-40B4-BE49-F238E27FC236}">
                <a16:creationId xmlns:a16="http://schemas.microsoft.com/office/drawing/2014/main" id="{1D800860-B9DC-7F43-7B31-0CB0FB0FF670}"/>
              </a:ext>
            </a:extLst>
          </p:cNvPr>
          <p:cNvPicPr>
            <a:picLocks noChangeAspect="1"/>
          </p:cNvPicPr>
          <p:nvPr/>
        </p:nvPicPr>
        <p:blipFill>
          <a:blip r:embed="rId3"/>
          <a:stretch>
            <a:fillRect/>
          </a:stretch>
        </p:blipFill>
        <p:spPr>
          <a:xfrm>
            <a:off x="9605394" y="1"/>
            <a:ext cx="2586605" cy="2949792"/>
          </a:xfrm>
          <a:prstGeom prst="rect">
            <a:avLst/>
          </a:prstGeom>
        </p:spPr>
      </p:pic>
    </p:spTree>
    <p:extLst>
      <p:ext uri="{BB962C8B-B14F-4D97-AF65-F5344CB8AC3E}">
        <p14:creationId xmlns:p14="http://schemas.microsoft.com/office/powerpoint/2010/main" val="3351427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USU Fire Marshal’s Office</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p:txBody>
          <a:bodyPr>
            <a:normAutofit fontScale="85000" lnSpcReduction="20000"/>
          </a:bodyPr>
          <a:lstStyle/>
          <a:p>
            <a:pPr marL="0" indent="0">
              <a:buNone/>
            </a:pPr>
            <a:endParaRPr lang="en-US" dirty="0"/>
          </a:p>
          <a:p>
            <a:pPr marL="514350" indent="-514350">
              <a:buFont typeface="+mj-lt"/>
              <a:buAutoNum type="arabicPeriod"/>
            </a:pPr>
            <a:r>
              <a:rPr lang="en-US" dirty="0"/>
              <a:t>Meet OSHA requirements on construction site visits by wearing hard hats, safety glasses, hard toe boots, and safety vests.</a:t>
            </a:r>
          </a:p>
          <a:p>
            <a:pPr marL="514350" indent="-514350">
              <a:buFont typeface="+mj-lt"/>
              <a:buAutoNum type="arabicPeriod"/>
            </a:pPr>
            <a:r>
              <a:rPr lang="en-US" dirty="0"/>
              <a:t>Wear proper PPE when the need arises to enter BLS-3 labs and research areas. </a:t>
            </a:r>
          </a:p>
          <a:p>
            <a:pPr marL="514350" indent="-514350">
              <a:buFont typeface="+mj-lt"/>
              <a:buAutoNum type="arabicPeriod"/>
            </a:pPr>
            <a:r>
              <a:rPr lang="en-US" dirty="0"/>
              <a:t>Obtain and wear “crampons” while walking around on campus during extremely icy conditions. </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p:txBody>
          <a:bodyPr>
            <a:normAutofit fontScale="70000" lnSpcReduction="20000"/>
          </a:bodyPr>
          <a:lstStyle/>
          <a:p>
            <a:pPr marL="514350" indent="-514350">
              <a:buFont typeface="+mj-lt"/>
              <a:buAutoNum type="arabicPeriod"/>
            </a:pPr>
            <a:r>
              <a:rPr lang="en-US" dirty="0"/>
              <a:t>Items #1 and #2 are already requirements and have impact not only for the safety of my employees, but also shows that we respect the safety environment established by the construction companies and the lab personnel.</a:t>
            </a:r>
          </a:p>
          <a:p>
            <a:pPr marL="514350" indent="-514350">
              <a:buFont typeface="+mj-lt"/>
              <a:buAutoNum type="arabicPeriod"/>
            </a:pPr>
            <a:r>
              <a:rPr lang="en-US" dirty="0"/>
              <a:t>Zero injuries. </a:t>
            </a:r>
          </a:p>
          <a:p>
            <a:pPr marL="514350" indent="-514350">
              <a:buFont typeface="+mj-lt"/>
              <a:buAutoNum type="arabicPeriod"/>
            </a:pPr>
            <a:r>
              <a:rPr lang="en-US" dirty="0"/>
              <a:t>Crampons would be a new measure to keep employees from injuries due to slipping on ice. This would result in less injuries reported to Workman’s Comp, reduced time off of work, and potentially improve quality of life for employees.</a:t>
            </a:r>
          </a:p>
          <a:p>
            <a:pPr marL="514350" indent="-514350">
              <a:buFont typeface="+mj-lt"/>
              <a:buAutoNum type="arabicPeriod"/>
            </a:pPr>
            <a:endParaRPr lang="en-US" dirty="0"/>
          </a:p>
        </p:txBody>
      </p:sp>
    </p:spTree>
    <p:extLst>
      <p:ext uri="{BB962C8B-B14F-4D97-AF65-F5344CB8AC3E}">
        <p14:creationId xmlns:p14="http://schemas.microsoft.com/office/powerpoint/2010/main" val="213518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Department of Public Safety</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p:txBody>
          <a:bodyPr>
            <a:normAutofit fontScale="92500" lnSpcReduction="10000"/>
          </a:bodyPr>
          <a:lstStyle/>
          <a:p>
            <a:pPr marL="514350" indent="-514350">
              <a:buFont typeface="+mj-lt"/>
              <a:buAutoNum type="arabicPeriod"/>
            </a:pPr>
            <a:r>
              <a:rPr lang="en-US" dirty="0"/>
              <a:t>Ensure all employees are aware properly trained on all safety requirements as they pertain to their respective assignments.</a:t>
            </a:r>
          </a:p>
          <a:p>
            <a:pPr marL="514350" indent="-514350">
              <a:buFont typeface="+mj-lt"/>
              <a:buAutoNum type="arabicPeriod"/>
            </a:pPr>
            <a:r>
              <a:rPr lang="en-US" dirty="0"/>
              <a:t>Ensure all employees are trained on how to submit an accident report. </a:t>
            </a:r>
          </a:p>
          <a:p>
            <a:pPr marL="514350" indent="-514350">
              <a:buFont typeface="+mj-lt"/>
              <a:buAutoNum type="arabicPeriod"/>
            </a:pPr>
            <a:r>
              <a:rPr lang="en-US" dirty="0"/>
              <a:t>Ensure employees receive proper training of equipment before use. </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p:txBody>
          <a:bodyPr>
            <a:normAutofit fontScale="77500" lnSpcReduction="20000"/>
          </a:bodyPr>
          <a:lstStyle/>
          <a:p>
            <a:pPr marL="514350" indent="-514350">
              <a:buFont typeface="+mj-lt"/>
              <a:buAutoNum type="arabicPeriod"/>
            </a:pPr>
            <a:r>
              <a:rPr lang="en-US" dirty="0"/>
              <a:t>Why are these impactful? </a:t>
            </a:r>
          </a:p>
          <a:p>
            <a:pPr lvl="1"/>
            <a:r>
              <a:rPr lang="en-US" dirty="0"/>
              <a:t>It provides a clear understanding of all safety requirements that employees are expected to follow.  Understanding and knowing the reporting routes go hand in hand.</a:t>
            </a:r>
          </a:p>
          <a:p>
            <a:pPr marL="514350" indent="-514350">
              <a:buFont typeface="+mj-lt"/>
              <a:buAutoNum type="arabicPeriod"/>
            </a:pPr>
            <a:r>
              <a:rPr lang="en-US" dirty="0"/>
              <a:t>How will improvement be measured? </a:t>
            </a:r>
          </a:p>
          <a:p>
            <a:pPr lvl="1"/>
            <a:r>
              <a:rPr lang="en-US" dirty="0"/>
              <a:t>Tracking of all requirements and training of employees.</a:t>
            </a:r>
          </a:p>
          <a:p>
            <a:pPr lvl="1"/>
            <a:r>
              <a:rPr lang="en-US" dirty="0"/>
              <a:t>Number of incidents vs number of reports officially submitted.</a:t>
            </a:r>
          </a:p>
          <a:p>
            <a:pPr marL="514350" indent="-514350">
              <a:buFont typeface="+mj-lt"/>
              <a:buAutoNum type="arabicPeriod"/>
            </a:pPr>
            <a:r>
              <a:rPr lang="en-US" dirty="0"/>
              <a:t>New/preventative measures? </a:t>
            </a:r>
          </a:p>
          <a:p>
            <a:pPr lvl="1"/>
            <a:r>
              <a:rPr lang="en-US" dirty="0"/>
              <a:t>Department safety officer/champion.</a:t>
            </a:r>
          </a:p>
          <a:p>
            <a:pPr lvl="1"/>
            <a:r>
              <a:rPr lang="en-US" dirty="0"/>
              <a:t>Creation of training and tracking sheets.</a:t>
            </a:r>
          </a:p>
          <a:p>
            <a:pPr lvl="1"/>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502283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Dining Services</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p:txBody>
          <a:bodyPr>
            <a:normAutofit/>
          </a:bodyPr>
          <a:lstStyle/>
          <a:p>
            <a:pPr marL="514350" indent="-514350">
              <a:buAutoNum type="arabicPeriod"/>
            </a:pPr>
            <a:r>
              <a:rPr lang="en-US" i="1" dirty="0">
                <a:solidFill>
                  <a:schemeClr val="accent1">
                    <a:lumMod val="75000"/>
                  </a:schemeClr>
                </a:solidFill>
              </a:rPr>
              <a:t>Update Knife Safety Training and make sure all employees complete annually.</a:t>
            </a:r>
          </a:p>
          <a:p>
            <a:pPr marL="514350" indent="-514350">
              <a:buAutoNum type="arabicPeriod"/>
            </a:pPr>
            <a:r>
              <a:rPr lang="en-US" i="1" dirty="0">
                <a:solidFill>
                  <a:schemeClr val="accent1">
                    <a:lumMod val="75000"/>
                  </a:schemeClr>
                </a:solidFill>
              </a:rPr>
              <a:t>Replace flooring in dish room.</a:t>
            </a:r>
          </a:p>
          <a:p>
            <a:pPr marL="514350" indent="-514350">
              <a:buAutoNum type="arabicPeriod"/>
            </a:pPr>
            <a:r>
              <a:rPr lang="en-US" i="1" dirty="0">
                <a:solidFill>
                  <a:schemeClr val="accent1">
                    <a:lumMod val="75000"/>
                  </a:schemeClr>
                </a:solidFill>
              </a:rPr>
              <a:t>Update Safety training to include proper lifting and team lift guidelines and have employees complete annually.</a:t>
            </a:r>
          </a:p>
          <a:p>
            <a:pPr marL="514350" indent="-514350">
              <a:buAutoNum type="arabicPeriod"/>
            </a:pPr>
            <a:endParaRPr lang="en-US" i="1" dirty="0">
              <a:solidFill>
                <a:schemeClr val="bg1">
                  <a:lumMod val="65000"/>
                </a:schemeClr>
              </a:solidFill>
            </a:endParaRPr>
          </a:p>
          <a:p>
            <a:pPr marL="514350" indent="-514350">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p:txBody>
          <a:bodyPr>
            <a:normAutofit fontScale="92500" lnSpcReduction="10000"/>
          </a:bodyPr>
          <a:lstStyle/>
          <a:p>
            <a:pPr marL="514350" indent="-514350">
              <a:buFont typeface="+mj-lt"/>
              <a:buAutoNum type="arabicPeriod"/>
            </a:pPr>
            <a:r>
              <a:rPr lang="en-US" sz="2400" dirty="0"/>
              <a:t>Why are these impactful?</a:t>
            </a:r>
            <a:r>
              <a:rPr lang="en-US" dirty="0"/>
              <a:t>		</a:t>
            </a:r>
          </a:p>
          <a:p>
            <a:pPr marL="0" indent="0">
              <a:buNone/>
            </a:pPr>
            <a:r>
              <a:rPr lang="en-US" sz="2000" i="1" dirty="0">
                <a:solidFill>
                  <a:schemeClr val="accent1">
                    <a:lumMod val="75000"/>
                  </a:schemeClr>
                </a:solidFill>
              </a:rPr>
              <a:t>Our most common causes of accidents are cuts, slips, muscle strains, and burns. These address 3 of the 4. </a:t>
            </a:r>
          </a:p>
          <a:p>
            <a:pPr marL="0" indent="0">
              <a:buNone/>
            </a:pPr>
            <a:r>
              <a:rPr lang="en-US" sz="2400" dirty="0"/>
              <a:t>2.     How will improvement be measured?</a:t>
            </a:r>
          </a:p>
          <a:p>
            <a:pPr marL="0" indent="0">
              <a:buNone/>
            </a:pPr>
            <a:r>
              <a:rPr lang="en-US" sz="2000" i="1" dirty="0">
                <a:solidFill>
                  <a:schemeClr val="accent1">
                    <a:lumMod val="75000"/>
                  </a:schemeClr>
                </a:solidFill>
              </a:rPr>
              <a:t>Safety trainings will be tracked in ILS.  Floor will be replaced in May.</a:t>
            </a:r>
          </a:p>
          <a:p>
            <a:pPr marL="457200" indent="-457200">
              <a:buAutoNum type="arabicPeriod" startAt="3"/>
            </a:pPr>
            <a:r>
              <a:rPr lang="en-US" sz="2400" dirty="0"/>
              <a:t>New/ Preventative Measures?</a:t>
            </a:r>
          </a:p>
          <a:p>
            <a:pPr marL="0" indent="0">
              <a:buNone/>
            </a:pPr>
            <a:r>
              <a:rPr lang="en-US" sz="2200" i="1" dirty="0">
                <a:solidFill>
                  <a:schemeClr val="accent1">
                    <a:lumMod val="75000"/>
                  </a:schemeClr>
                </a:solidFill>
              </a:rPr>
              <a:t>Safety concerns will be reviewed </a:t>
            </a:r>
            <a:r>
              <a:rPr lang="en-US" sz="2200" i="1">
                <a:solidFill>
                  <a:schemeClr val="accent1">
                    <a:lumMod val="75000"/>
                  </a:schemeClr>
                </a:solidFill>
              </a:rPr>
              <a:t>in manager </a:t>
            </a:r>
            <a:r>
              <a:rPr lang="en-US" sz="2200" i="1" dirty="0">
                <a:solidFill>
                  <a:schemeClr val="accent1">
                    <a:lumMod val="75000"/>
                  </a:schemeClr>
                </a:solidFill>
              </a:rPr>
              <a:t>meetings to ensure we are addressing most pressing issues.</a:t>
            </a:r>
          </a:p>
          <a:p>
            <a:pPr marL="0" indent="0">
              <a:buNone/>
            </a:pPr>
            <a:endParaRPr lang="en-US" dirty="0"/>
          </a:p>
        </p:txBody>
      </p:sp>
    </p:spTree>
    <p:extLst>
      <p:ext uri="{BB962C8B-B14F-4D97-AF65-F5344CB8AC3E}">
        <p14:creationId xmlns:p14="http://schemas.microsoft.com/office/powerpoint/2010/main" val="590137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tx1">
                    <a:lumMod val="75000"/>
                    <a:lumOff val="25000"/>
                  </a:schemeClr>
                </a:solidFill>
              </a:rPr>
              <a:t>USU Facilities</a:t>
            </a:r>
          </a:p>
          <a:p>
            <a:pPr algn="ctr"/>
            <a:r>
              <a:rPr lang="en-US" sz="2800" dirty="0">
                <a:solidFill>
                  <a:schemeClr val="accent4"/>
                </a:solidFill>
              </a:rPr>
              <a:t>Safety Priorities</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itle 1" hidden="1">
            <a:extLst>
              <a:ext uri="{FF2B5EF4-FFF2-40B4-BE49-F238E27FC236}">
                <a16:creationId xmlns:a16="http://schemas.microsoft.com/office/drawing/2014/main" id="{09C05F0C-382F-476A-A0D2-932E111A7F9A}"/>
              </a:ext>
            </a:extLst>
          </p:cNvPr>
          <p:cNvSpPr>
            <a:spLocks noGrp="1"/>
          </p:cNvSpPr>
          <p:nvPr>
            <p:ph type="title" idx="4294967295"/>
          </p:nvPr>
        </p:nvSpPr>
        <p:spPr>
          <a:xfrm>
            <a:off x="0" y="365125"/>
            <a:ext cx="10515600" cy="1325563"/>
          </a:xfrm>
        </p:spPr>
        <p:txBody>
          <a:bodyPr/>
          <a:lstStyle/>
          <a:p>
            <a:r>
              <a:rPr lang="en-US" dirty="0"/>
              <a:t>Project analysis slide 11</a:t>
            </a:r>
          </a:p>
        </p:txBody>
      </p:sp>
      <p:graphicFrame>
        <p:nvGraphicFramePr>
          <p:cNvPr id="7" name="Table 8">
            <a:extLst>
              <a:ext uri="{FF2B5EF4-FFF2-40B4-BE49-F238E27FC236}">
                <a16:creationId xmlns:a16="http://schemas.microsoft.com/office/drawing/2014/main" id="{F3A28594-340F-42DA-93ED-11E4B603B0ED}"/>
              </a:ext>
            </a:extLst>
          </p:cNvPr>
          <p:cNvGraphicFramePr>
            <a:graphicFrameLocks noGrp="1"/>
          </p:cNvGraphicFramePr>
          <p:nvPr>
            <p:extLst/>
          </p:nvPr>
        </p:nvGraphicFramePr>
        <p:xfrm>
          <a:off x="2043112" y="1084580"/>
          <a:ext cx="8128000" cy="5582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236967558"/>
                    </a:ext>
                  </a:extLst>
                </a:gridCol>
                <a:gridCol w="4064000">
                  <a:extLst>
                    <a:ext uri="{9D8B030D-6E8A-4147-A177-3AD203B41FA5}">
                      <a16:colId xmlns:a16="http://schemas.microsoft.com/office/drawing/2014/main" val="2078056228"/>
                    </a:ext>
                  </a:extLst>
                </a:gridCol>
              </a:tblGrid>
              <a:tr h="370840">
                <a:tc>
                  <a:txBody>
                    <a:bodyPr/>
                    <a:lstStyle/>
                    <a:p>
                      <a:pPr algn="ctr"/>
                      <a:r>
                        <a:rPr lang="en-US" dirty="0"/>
                        <a:t>Three Priorities</a:t>
                      </a:r>
                    </a:p>
                  </a:txBody>
                  <a:tcPr>
                    <a:solidFill>
                      <a:schemeClr val="accent3">
                        <a:lumMod val="75000"/>
                        <a:alpha val="76000"/>
                      </a:schemeClr>
                    </a:solidFill>
                  </a:tcPr>
                </a:tc>
                <a:tc>
                  <a:txBody>
                    <a:bodyPr/>
                    <a:lstStyle/>
                    <a:p>
                      <a:pPr algn="ctr"/>
                      <a:r>
                        <a:rPr lang="en-US" dirty="0"/>
                        <a:t>Why &amp; How</a:t>
                      </a:r>
                    </a:p>
                  </a:txBody>
                  <a:tcPr>
                    <a:solidFill>
                      <a:schemeClr val="accent3">
                        <a:lumMod val="75000"/>
                        <a:alpha val="76000"/>
                      </a:schemeClr>
                    </a:solidFill>
                  </a:tcPr>
                </a:tc>
                <a:extLst>
                  <a:ext uri="{0D108BD9-81ED-4DB2-BD59-A6C34878D82A}">
                    <a16:rowId xmlns:a16="http://schemas.microsoft.com/office/drawing/2014/main" val="3639197897"/>
                  </a:ext>
                </a:extLst>
              </a:tr>
              <a:tr h="370840">
                <a:tc>
                  <a:txBody>
                    <a:bodyPr/>
                    <a:lstStyle/>
                    <a:p>
                      <a:r>
                        <a:rPr lang="en-US" dirty="0">
                          <a:solidFill>
                            <a:schemeClr val="bg1"/>
                          </a:solidFill>
                        </a:rPr>
                        <a:t>Emergency Response Plan</a:t>
                      </a:r>
                    </a:p>
                  </a:txBody>
                  <a:tcPr>
                    <a:solidFill>
                      <a:schemeClr val="accent3">
                        <a:lumMod val="75000"/>
                        <a:alpha val="76000"/>
                      </a:schemeClr>
                    </a:solidFill>
                  </a:tcPr>
                </a:tc>
                <a:tc>
                  <a:txBody>
                    <a:bodyPr/>
                    <a:lstStyle/>
                    <a:p>
                      <a:pPr marL="285750" indent="-285750">
                        <a:buFont typeface="Arial" panose="020B0604020202020204" pitchFamily="34" charset="0"/>
                        <a:buChar char="•"/>
                      </a:pPr>
                      <a:r>
                        <a:rPr lang="en-US" dirty="0">
                          <a:solidFill>
                            <a:schemeClr val="bg1"/>
                          </a:solidFill>
                        </a:rPr>
                        <a:t>Overall impact will be an increased preparedness in responding to emergency situations</a:t>
                      </a:r>
                    </a:p>
                    <a:p>
                      <a:pPr marL="285750" indent="-285750">
                        <a:buFont typeface="Arial" panose="020B0604020202020204" pitchFamily="34" charset="0"/>
                        <a:buChar char="•"/>
                      </a:pPr>
                      <a:r>
                        <a:rPr lang="en-US" dirty="0">
                          <a:solidFill>
                            <a:schemeClr val="bg1"/>
                          </a:solidFill>
                        </a:rPr>
                        <a:t>Measurement: fully developed plan and implementation.</a:t>
                      </a:r>
                    </a:p>
                  </a:txBody>
                  <a:tcPr>
                    <a:solidFill>
                      <a:schemeClr val="accent3">
                        <a:lumMod val="75000"/>
                        <a:alpha val="76000"/>
                      </a:schemeClr>
                    </a:solidFill>
                  </a:tcPr>
                </a:tc>
                <a:extLst>
                  <a:ext uri="{0D108BD9-81ED-4DB2-BD59-A6C34878D82A}">
                    <a16:rowId xmlns:a16="http://schemas.microsoft.com/office/drawing/2014/main" val="2957548150"/>
                  </a:ext>
                </a:extLst>
              </a:tr>
              <a:tr h="370840">
                <a:tc>
                  <a:txBody>
                    <a:bodyPr/>
                    <a:lstStyle/>
                    <a:p>
                      <a:r>
                        <a:rPr lang="en-US" dirty="0">
                          <a:solidFill>
                            <a:schemeClr val="bg1"/>
                          </a:solidFill>
                        </a:rPr>
                        <a:t>New Hire Safety Onboarding</a:t>
                      </a:r>
                    </a:p>
                  </a:txBody>
                  <a:tcPr>
                    <a:solidFill>
                      <a:schemeClr val="accent3">
                        <a:lumMod val="75000"/>
                        <a:alpha val="76000"/>
                      </a:schemeClr>
                    </a:solidFill>
                  </a:tcPr>
                </a:tc>
                <a:tc>
                  <a:txBody>
                    <a:bodyPr/>
                    <a:lstStyle/>
                    <a:p>
                      <a:pPr marL="285750" indent="-285750">
                        <a:buFont typeface="Arial" panose="020B0604020202020204" pitchFamily="34" charset="0"/>
                        <a:buChar char="•"/>
                      </a:pPr>
                      <a:r>
                        <a:rPr lang="en-US" dirty="0">
                          <a:solidFill>
                            <a:schemeClr val="bg1"/>
                          </a:solidFill>
                        </a:rPr>
                        <a:t>Data analysis has shown new hires with less than 1 year on the job suffer injuries at a greater rate than their peers. </a:t>
                      </a:r>
                    </a:p>
                    <a:p>
                      <a:pPr marL="285750" indent="-285750">
                        <a:buFont typeface="Arial" panose="020B0604020202020204" pitchFamily="34" charset="0"/>
                        <a:buChar char="•"/>
                      </a:pPr>
                      <a:r>
                        <a:rPr lang="en-US" dirty="0">
                          <a:solidFill>
                            <a:schemeClr val="bg1"/>
                          </a:solidFill>
                        </a:rPr>
                        <a:t>Measurement: Reduction in new hire injuries.</a:t>
                      </a:r>
                    </a:p>
                  </a:txBody>
                  <a:tcPr>
                    <a:solidFill>
                      <a:schemeClr val="accent3">
                        <a:lumMod val="75000"/>
                        <a:alpha val="76000"/>
                      </a:schemeClr>
                    </a:solidFill>
                  </a:tcPr>
                </a:tc>
                <a:extLst>
                  <a:ext uri="{0D108BD9-81ED-4DB2-BD59-A6C34878D82A}">
                    <a16:rowId xmlns:a16="http://schemas.microsoft.com/office/drawing/2014/main" val="2251956143"/>
                  </a:ext>
                </a:extLst>
              </a:tr>
              <a:tr h="370840">
                <a:tc>
                  <a:txBody>
                    <a:bodyPr/>
                    <a:lstStyle/>
                    <a:p>
                      <a:r>
                        <a:rPr lang="en-US" dirty="0">
                          <a:solidFill>
                            <a:schemeClr val="bg1"/>
                          </a:solidFill>
                        </a:rPr>
                        <a:t>Meet with Area Supervisors that have high frequency of injuries</a:t>
                      </a:r>
                    </a:p>
                  </a:txBody>
                  <a:tcPr>
                    <a:solidFill>
                      <a:schemeClr val="accent3">
                        <a:lumMod val="75000"/>
                        <a:alpha val="76000"/>
                      </a:schemeClr>
                    </a:solidFill>
                  </a:tcPr>
                </a:tc>
                <a:tc>
                  <a:txBody>
                    <a:bodyPr/>
                    <a:lstStyle/>
                    <a:p>
                      <a:pPr marL="285750" indent="-285750">
                        <a:buFont typeface="Arial" panose="020B0604020202020204" pitchFamily="34" charset="0"/>
                        <a:buChar char="•"/>
                      </a:pPr>
                      <a:r>
                        <a:rPr lang="en-US" dirty="0">
                          <a:solidFill>
                            <a:schemeClr val="bg1"/>
                          </a:solidFill>
                        </a:rPr>
                        <a:t>Supervisors have meaningful impact on expectation of safety among their crew.</a:t>
                      </a:r>
                    </a:p>
                    <a:p>
                      <a:pPr marL="285750" indent="-285750">
                        <a:buFont typeface="Arial" panose="020B0604020202020204" pitchFamily="34" charset="0"/>
                        <a:buChar char="•"/>
                      </a:pPr>
                      <a:r>
                        <a:rPr lang="en-US" dirty="0">
                          <a:solidFill>
                            <a:schemeClr val="bg1"/>
                          </a:solidFill>
                        </a:rPr>
                        <a:t>Measurement: Meet with all identified area supervisors which leads to reduction of injuries within those areas.</a:t>
                      </a:r>
                    </a:p>
                  </a:txBody>
                  <a:tcPr>
                    <a:solidFill>
                      <a:schemeClr val="accent3">
                        <a:lumMod val="75000"/>
                        <a:alpha val="76000"/>
                      </a:schemeClr>
                    </a:solidFill>
                  </a:tcPr>
                </a:tc>
                <a:extLst>
                  <a:ext uri="{0D108BD9-81ED-4DB2-BD59-A6C34878D82A}">
                    <a16:rowId xmlns:a16="http://schemas.microsoft.com/office/drawing/2014/main" val="1119745340"/>
                  </a:ext>
                </a:extLst>
              </a:tr>
            </a:tbl>
          </a:graphicData>
        </a:graphic>
      </p:graphicFrame>
    </p:spTree>
    <p:extLst>
      <p:ext uri="{BB962C8B-B14F-4D97-AF65-F5344CB8AC3E}">
        <p14:creationId xmlns:p14="http://schemas.microsoft.com/office/powerpoint/2010/main" val="227547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USU Environmental Health &amp; Safety</a:t>
            </a:r>
            <a:br>
              <a:rPr lang="en-US" dirty="0"/>
            </a:br>
            <a:r>
              <a:rPr lang="en-US" b="1" i="1" dirty="0"/>
              <a:t>Identify</a:t>
            </a:r>
            <a:r>
              <a:rPr lang="en-US" i="1" dirty="0"/>
              <a:t>, </a:t>
            </a:r>
            <a:r>
              <a:rPr lang="en-US" b="1" i="1" dirty="0"/>
              <a:t>Prevent</a:t>
            </a:r>
            <a:r>
              <a:rPr lang="en-US" i="1" dirty="0"/>
              <a:t>, &amp; </a:t>
            </a:r>
            <a:r>
              <a:rPr lang="en-US" b="1" i="1" dirty="0"/>
              <a:t>Correct</a:t>
            </a:r>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a:xfrm>
            <a:off x="941033" y="1895913"/>
            <a:ext cx="2228295" cy="607590"/>
          </a:xfrm>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381740" y="2780193"/>
            <a:ext cx="6178858" cy="3186405"/>
          </a:xfrm>
        </p:spPr>
        <p:txBody>
          <a:bodyPr>
            <a:normAutofit fontScale="77500" lnSpcReduction="20000"/>
          </a:bodyPr>
          <a:lstStyle/>
          <a:p>
            <a:pPr marL="514350" indent="-514350">
              <a:buFont typeface="+mj-lt"/>
              <a:buAutoNum type="arabicPeriod"/>
            </a:pPr>
            <a:r>
              <a:rPr lang="en-US" i="1" dirty="0">
                <a:solidFill>
                  <a:srgbClr val="0070C0"/>
                </a:solidFill>
              </a:rPr>
              <a:t>Help USU </a:t>
            </a:r>
            <a:r>
              <a:rPr lang="en-US" sz="3400" b="1" i="1" dirty="0">
                <a:solidFill>
                  <a:srgbClr val="0070C0"/>
                </a:solidFill>
              </a:rPr>
              <a:t>Administrators, Faculty, Staff and Students </a:t>
            </a:r>
            <a:r>
              <a:rPr lang="en-US" i="1" dirty="0">
                <a:solidFill>
                  <a:srgbClr val="0070C0"/>
                </a:solidFill>
              </a:rPr>
              <a:t>develop, implement, evaluate and apply </a:t>
            </a:r>
            <a:r>
              <a:rPr lang="en-US" sz="3800" b="1" i="1" dirty="0">
                <a:solidFill>
                  <a:srgbClr val="0070C0"/>
                </a:solidFill>
              </a:rPr>
              <a:t>Safety Plans </a:t>
            </a:r>
            <a:r>
              <a:rPr lang="en-US" i="1" dirty="0">
                <a:solidFill>
                  <a:srgbClr val="0070C0"/>
                </a:solidFill>
              </a:rPr>
              <a:t>as outlined on Policy 337.3</a:t>
            </a:r>
          </a:p>
          <a:p>
            <a:pPr marL="514350" indent="-514350">
              <a:buFont typeface="+mj-lt"/>
              <a:buAutoNum type="arabicPeriod"/>
            </a:pPr>
            <a:r>
              <a:rPr lang="en-US" i="1" dirty="0">
                <a:solidFill>
                  <a:srgbClr val="0070C0"/>
                </a:solidFill>
              </a:rPr>
              <a:t>Facilitate the implementation, inspection, and maintenance of </a:t>
            </a:r>
            <a:r>
              <a:rPr lang="en-US" sz="3800" b="1" i="1" dirty="0">
                <a:solidFill>
                  <a:srgbClr val="0070C0"/>
                </a:solidFill>
              </a:rPr>
              <a:t>Engineered Safety Infrastructure </a:t>
            </a:r>
            <a:r>
              <a:rPr lang="en-US" i="1" dirty="0">
                <a:solidFill>
                  <a:srgbClr val="0070C0"/>
                </a:solidFill>
              </a:rPr>
              <a:t>across USU camps</a:t>
            </a:r>
          </a:p>
          <a:p>
            <a:pPr marL="514350" indent="-514350">
              <a:buFont typeface="+mj-lt"/>
              <a:buAutoNum type="arabicPeriod"/>
            </a:pPr>
            <a:r>
              <a:rPr lang="en-US" i="1" dirty="0">
                <a:solidFill>
                  <a:srgbClr val="0070C0"/>
                </a:solidFill>
              </a:rPr>
              <a:t>Help promote </a:t>
            </a:r>
            <a:r>
              <a:rPr lang="en-US" sz="3800" b="1" i="1" dirty="0">
                <a:solidFill>
                  <a:srgbClr val="0070C0"/>
                </a:solidFill>
              </a:rPr>
              <a:t>Safe Travel</a:t>
            </a:r>
          </a:p>
          <a:p>
            <a:pPr marL="914400" lvl="2" indent="0">
              <a:buNone/>
            </a:pPr>
            <a:r>
              <a:rPr lang="en-US" sz="2400" i="1" dirty="0">
                <a:solidFill>
                  <a:srgbClr val="0070C0"/>
                </a:solidFill>
              </a:rPr>
              <a:t>Walking, Driving, Traveling</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a:xfrm>
            <a:off x="7554896" y="1681163"/>
            <a:ext cx="3800491" cy="822340"/>
          </a:xfrm>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658252" y="2514985"/>
            <a:ext cx="4944863" cy="3353156"/>
          </a:xfrm>
        </p:spPr>
        <p:txBody>
          <a:bodyPr>
            <a:normAutofit fontScale="85000" lnSpcReduction="20000"/>
          </a:bodyPr>
          <a:lstStyle/>
          <a:p>
            <a:pPr marL="0" indent="0">
              <a:buNone/>
            </a:pPr>
            <a:r>
              <a:rPr lang="en-US" dirty="0"/>
              <a:t>Why are these impactful?</a:t>
            </a:r>
          </a:p>
          <a:p>
            <a:pPr marL="457200" lvl="1" indent="0">
              <a:buNone/>
            </a:pPr>
            <a:r>
              <a:rPr lang="en-US" sz="1800" i="1" dirty="0">
                <a:solidFill>
                  <a:srgbClr val="0070C0"/>
                </a:solidFill>
              </a:rPr>
              <a:t>Good safety plans promote a strong culture of safety</a:t>
            </a:r>
          </a:p>
          <a:p>
            <a:pPr marL="457200" lvl="1" indent="0">
              <a:buNone/>
            </a:pPr>
            <a:r>
              <a:rPr lang="en-US" sz="1800" i="1" dirty="0">
                <a:solidFill>
                  <a:srgbClr val="0070C0"/>
                </a:solidFill>
              </a:rPr>
              <a:t>The use and maintenance of engineered safety controls reduces hazards</a:t>
            </a:r>
          </a:p>
          <a:p>
            <a:pPr marL="457200" lvl="1" indent="0">
              <a:buNone/>
            </a:pPr>
            <a:r>
              <a:rPr lang="en-US" sz="1800" i="1" dirty="0">
                <a:solidFill>
                  <a:srgbClr val="0070C0"/>
                </a:solidFill>
              </a:rPr>
              <a:t>Slips, Trips, and Falls remains the #1 Accident at USU </a:t>
            </a:r>
          </a:p>
          <a:p>
            <a:pPr marL="0" indent="0">
              <a:buNone/>
            </a:pPr>
            <a:r>
              <a:rPr lang="en-US" dirty="0"/>
              <a:t>How will improvement be measured? </a:t>
            </a:r>
          </a:p>
          <a:p>
            <a:pPr marL="457200" lvl="1" indent="0">
              <a:buNone/>
            </a:pPr>
            <a:r>
              <a:rPr lang="en-US" sz="1800" i="1" dirty="0">
                <a:solidFill>
                  <a:srgbClr val="0070C0"/>
                </a:solidFill>
              </a:rPr>
              <a:t>Track and quantify approved Safety Plans</a:t>
            </a:r>
          </a:p>
          <a:p>
            <a:pPr marL="457200" lvl="1" indent="0">
              <a:buNone/>
            </a:pPr>
            <a:r>
              <a:rPr lang="en-US" sz="1800" i="1" dirty="0">
                <a:solidFill>
                  <a:srgbClr val="0070C0"/>
                </a:solidFill>
              </a:rPr>
              <a:t>Increased functionality of equipment</a:t>
            </a:r>
          </a:p>
          <a:p>
            <a:pPr marL="457200" lvl="1" indent="0">
              <a:buNone/>
            </a:pPr>
            <a:r>
              <a:rPr lang="en-US" sz="1800" i="1" dirty="0">
                <a:solidFill>
                  <a:srgbClr val="0070C0"/>
                </a:solidFill>
              </a:rPr>
              <a:t>Monitor accident rates</a:t>
            </a:r>
          </a:p>
          <a:p>
            <a:pPr marL="0" indent="0">
              <a:buNone/>
            </a:pPr>
            <a:r>
              <a:rPr lang="en-US" dirty="0"/>
              <a:t>New/preventative measures? </a:t>
            </a:r>
          </a:p>
          <a:p>
            <a:pPr marL="457200" lvl="1" indent="0">
              <a:buNone/>
            </a:pPr>
            <a:r>
              <a:rPr lang="en-US" sz="1800" i="1" dirty="0">
                <a:solidFill>
                  <a:srgbClr val="0070C0"/>
                </a:solidFill>
              </a:rPr>
              <a:t>Safety Plan evaluation is part of the annual review</a:t>
            </a:r>
          </a:p>
          <a:p>
            <a:pPr marL="457200" lvl="1" indent="0">
              <a:buNone/>
            </a:pPr>
            <a:r>
              <a:rPr lang="en-US" sz="1800" i="1" dirty="0">
                <a:solidFill>
                  <a:srgbClr val="0070C0"/>
                </a:solidFill>
              </a:rPr>
              <a:t>Develop a USU Safety Plan library</a:t>
            </a:r>
          </a:p>
          <a:p>
            <a:pPr marL="457200" lvl="1" indent="0">
              <a:buNone/>
            </a:pPr>
            <a:r>
              <a:rPr lang="en-US" i="1" dirty="0">
                <a:solidFill>
                  <a:srgbClr val="0070C0"/>
                </a:solidFill>
              </a:rPr>
              <a:t> </a:t>
            </a:r>
          </a:p>
          <a:p>
            <a:pPr marL="514350" indent="-514350">
              <a:buFont typeface="+mj-lt"/>
              <a:buAutoNum type="arabicPeriod"/>
            </a:pPr>
            <a:endParaRPr lang="en-US" dirty="0"/>
          </a:p>
        </p:txBody>
      </p:sp>
    </p:spTree>
    <p:extLst>
      <p:ext uri="{BB962C8B-B14F-4D97-AF65-F5344CB8AC3E}">
        <p14:creationId xmlns:p14="http://schemas.microsoft.com/office/powerpoint/2010/main" val="4109354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D882C-2500-47EC-94DF-015CB66BCC10}"/>
              </a:ext>
            </a:extLst>
          </p:cNvPr>
          <p:cNvSpPr>
            <a:spLocks noGrp="1"/>
          </p:cNvSpPr>
          <p:nvPr>
            <p:ph type="title"/>
          </p:nvPr>
        </p:nvSpPr>
        <p:spPr/>
        <p:txBody>
          <a:bodyPr/>
          <a:lstStyle/>
          <a:p>
            <a:r>
              <a:rPr lang="en-US" dirty="0"/>
              <a:t>Housing</a:t>
            </a:r>
          </a:p>
        </p:txBody>
      </p:sp>
    </p:spTree>
    <p:extLst>
      <p:ext uri="{BB962C8B-B14F-4D97-AF65-F5344CB8AC3E}">
        <p14:creationId xmlns:p14="http://schemas.microsoft.com/office/powerpoint/2010/main" val="1864046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Dept. of Libraries</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p:txBody>
          <a:bodyPr>
            <a:normAutofit/>
          </a:bodyPr>
          <a:lstStyle/>
          <a:p>
            <a:pPr marL="514350" indent="-514350">
              <a:buAutoNum type="arabicPeriod"/>
            </a:pPr>
            <a:r>
              <a:rPr lang="en-US" i="1" dirty="0"/>
              <a:t>Update Emergency Response Plans</a:t>
            </a:r>
          </a:p>
          <a:p>
            <a:pPr marL="514350" indent="-514350">
              <a:buAutoNum type="arabicPeriod"/>
            </a:pPr>
            <a:r>
              <a:rPr lang="en-US" i="1" dirty="0"/>
              <a:t>Provide Employees emergency trainings on varying topics</a:t>
            </a:r>
          </a:p>
          <a:p>
            <a:pPr marL="514350" indent="-514350">
              <a:buAutoNum type="arabicPeriod"/>
            </a:pPr>
            <a:r>
              <a:rPr lang="en-US" i="1" dirty="0"/>
              <a:t>Conduct Slip/Fall hazard assessment</a:t>
            </a:r>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p:txBody>
          <a:bodyPr>
            <a:normAutofit fontScale="77500" lnSpcReduction="20000"/>
          </a:bodyPr>
          <a:lstStyle/>
          <a:p>
            <a:pPr marL="0" indent="0">
              <a:buNone/>
            </a:pPr>
            <a:r>
              <a:rPr lang="en-US" dirty="0"/>
              <a:t>Impact: Ensure safe operations and environment for patrons and employees</a:t>
            </a:r>
          </a:p>
          <a:p>
            <a:pPr marL="0" indent="0">
              <a:buNone/>
            </a:pPr>
            <a:r>
              <a:rPr lang="en-US" dirty="0"/>
              <a:t>Measures: Safety Committee will review the Emergency Response Plan and update with campus in the current FY, facilitate an employee training on Active Shooter response, and conduct a slip/fall assessment of the building working with appropriate divisional employees. </a:t>
            </a:r>
          </a:p>
          <a:p>
            <a:pPr marL="0" indent="0">
              <a:buNone/>
            </a:pPr>
            <a:r>
              <a:rPr lang="en-US" dirty="0"/>
              <a:t>3. New issues and appropriate remedies will be implemented generated from the feedback and problems identified by the Safety Committee.</a:t>
            </a:r>
          </a:p>
          <a:p>
            <a:pPr marL="514350" indent="-514350">
              <a:buFont typeface="+mj-lt"/>
              <a:buAutoNum type="arabicPeriod"/>
            </a:pPr>
            <a:endParaRPr lang="en-US" dirty="0"/>
          </a:p>
        </p:txBody>
      </p:sp>
    </p:spTree>
    <p:extLst>
      <p:ext uri="{BB962C8B-B14F-4D97-AF65-F5344CB8AC3E}">
        <p14:creationId xmlns:p14="http://schemas.microsoft.com/office/powerpoint/2010/main" val="3399264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1507C-8C94-49B9-A4F6-F590127533C2}"/>
              </a:ext>
            </a:extLst>
          </p:cNvPr>
          <p:cNvSpPr>
            <a:spLocks noGrp="1"/>
          </p:cNvSpPr>
          <p:nvPr>
            <p:ph type="title"/>
          </p:nvPr>
        </p:nvSpPr>
        <p:spPr/>
        <p:txBody>
          <a:bodyPr/>
          <a:lstStyle/>
          <a:p>
            <a:r>
              <a:rPr lang="en-US" dirty="0"/>
              <a:t>Risk Control Committee</a:t>
            </a:r>
          </a:p>
        </p:txBody>
      </p:sp>
    </p:spTree>
    <p:extLst>
      <p:ext uri="{BB962C8B-B14F-4D97-AF65-F5344CB8AC3E}">
        <p14:creationId xmlns:p14="http://schemas.microsoft.com/office/powerpoint/2010/main" val="4238680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7A88B-7C14-45E3-A341-A419F20101DA}"/>
              </a:ext>
            </a:extLst>
          </p:cNvPr>
          <p:cNvSpPr>
            <a:spLocks noGrp="1"/>
          </p:cNvSpPr>
          <p:nvPr>
            <p:ph type="title"/>
          </p:nvPr>
        </p:nvSpPr>
        <p:spPr/>
        <p:txBody>
          <a:bodyPr/>
          <a:lstStyle/>
          <a:p>
            <a:r>
              <a:rPr lang="en-US" dirty="0"/>
              <a:t>Staff Employees Association</a:t>
            </a:r>
          </a:p>
        </p:txBody>
      </p:sp>
    </p:spTree>
    <p:extLst>
      <p:ext uri="{BB962C8B-B14F-4D97-AF65-F5344CB8AC3E}">
        <p14:creationId xmlns:p14="http://schemas.microsoft.com/office/powerpoint/2010/main" val="1155435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Statewide Campuses Safety Priorities:</a:t>
            </a:r>
            <a:br>
              <a:rPr lang="en-US" dirty="0"/>
            </a:br>
            <a:r>
              <a:rPr lang="en-US" b="1" i="1" dirty="0"/>
              <a:t>Identify</a:t>
            </a:r>
            <a:r>
              <a:rPr lang="en-US" i="1" dirty="0"/>
              <a:t>, </a:t>
            </a:r>
            <a:r>
              <a:rPr lang="en-US" b="1" i="1" dirty="0"/>
              <a:t>Prevent</a:t>
            </a:r>
            <a:r>
              <a:rPr lang="en-US" i="1" dirty="0"/>
              <a:t>, &amp; </a:t>
            </a:r>
            <a:r>
              <a:rPr lang="en-US" b="1" i="1" dirty="0"/>
              <a:t>Correct</a:t>
            </a:r>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a:xfrm>
            <a:off x="839788" y="1895913"/>
            <a:ext cx="5157787" cy="881676"/>
          </a:xfrm>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839788" y="3003257"/>
            <a:ext cx="5157787" cy="3186405"/>
          </a:xfrm>
        </p:spPr>
        <p:txBody>
          <a:bodyPr>
            <a:normAutofit fontScale="92500" lnSpcReduction="10000"/>
          </a:bodyPr>
          <a:lstStyle/>
          <a:p>
            <a:pPr marL="514350" indent="-514350">
              <a:buFont typeface="+mj-lt"/>
              <a:buAutoNum type="arabicPeriod"/>
            </a:pPr>
            <a:r>
              <a:rPr lang="en-US" i="1" dirty="0">
                <a:solidFill>
                  <a:srgbClr val="0070C0"/>
                </a:solidFill>
              </a:rPr>
              <a:t>Emergency Response Plans</a:t>
            </a:r>
          </a:p>
          <a:p>
            <a:pPr marL="514350" indent="-514350">
              <a:buFont typeface="+mj-lt"/>
              <a:buAutoNum type="arabicPeriod"/>
            </a:pPr>
            <a:r>
              <a:rPr lang="en-US" i="1" dirty="0">
                <a:solidFill>
                  <a:srgbClr val="0070C0"/>
                </a:solidFill>
              </a:rPr>
              <a:t>Train employees for emergencies</a:t>
            </a:r>
          </a:p>
          <a:p>
            <a:pPr marL="457200" lvl="1" indent="0">
              <a:buNone/>
            </a:pPr>
            <a:r>
              <a:rPr lang="en-US" i="1" dirty="0">
                <a:solidFill>
                  <a:srgbClr val="0070C0"/>
                </a:solidFill>
              </a:rPr>
              <a:t>	Identify relevant trainings</a:t>
            </a:r>
          </a:p>
          <a:p>
            <a:pPr marL="514350" indent="-514350">
              <a:buFont typeface="+mj-lt"/>
              <a:buAutoNum type="arabicPeriod"/>
            </a:pPr>
            <a:r>
              <a:rPr lang="en-US" i="1" dirty="0">
                <a:solidFill>
                  <a:srgbClr val="0070C0"/>
                </a:solidFill>
              </a:rPr>
              <a:t>Conduct a Security Site Assessment</a:t>
            </a:r>
          </a:p>
          <a:p>
            <a:pPr marL="914400" lvl="2" indent="0">
              <a:buNone/>
            </a:pPr>
            <a:r>
              <a:rPr lang="en-US" sz="2400" i="1" dirty="0">
                <a:solidFill>
                  <a:srgbClr val="0070C0"/>
                </a:solidFill>
                <a:hlinkClick r:id="rId3"/>
              </a:rPr>
              <a:t>Use Crime Prevention Through Environmental Design (CPTED) </a:t>
            </a:r>
            <a:r>
              <a:rPr lang="en-US" sz="2400" i="1" dirty="0">
                <a:solidFill>
                  <a:srgbClr val="0070C0"/>
                </a:solidFill>
              </a:rPr>
              <a:t>principles to identify gaps and determine actions</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a:xfrm>
            <a:off x="6172200" y="1681163"/>
            <a:ext cx="5183188" cy="1096426"/>
          </a:xfrm>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172200" y="3003257"/>
            <a:ext cx="5183188" cy="3186405"/>
          </a:xfrm>
        </p:spPr>
        <p:txBody>
          <a:bodyPr>
            <a:normAutofit fontScale="70000" lnSpcReduction="20000"/>
          </a:bodyPr>
          <a:lstStyle/>
          <a:p>
            <a:pPr marL="0" indent="0">
              <a:buNone/>
            </a:pPr>
            <a:r>
              <a:rPr lang="en-US" dirty="0"/>
              <a:t>Why are these impactful?</a:t>
            </a:r>
          </a:p>
          <a:p>
            <a:pPr marL="457200" lvl="1" indent="0">
              <a:buNone/>
            </a:pPr>
            <a:r>
              <a:rPr lang="en-US" i="1" dirty="0">
                <a:solidFill>
                  <a:srgbClr val="0070C0"/>
                </a:solidFill>
              </a:rPr>
              <a:t>1 &amp;2. Creating ERPs and training employees will save lives in the most critical situations.</a:t>
            </a:r>
          </a:p>
          <a:p>
            <a:pPr marL="457200" lvl="1" indent="0">
              <a:buNone/>
            </a:pPr>
            <a:r>
              <a:rPr lang="en-US" i="1" dirty="0">
                <a:solidFill>
                  <a:srgbClr val="0070C0"/>
                </a:solidFill>
              </a:rPr>
              <a:t>3. Identifying areas to improve will help us to prioritized and act.</a:t>
            </a:r>
          </a:p>
          <a:p>
            <a:pPr marL="0" indent="0">
              <a:buNone/>
            </a:pPr>
            <a:r>
              <a:rPr lang="en-US" dirty="0"/>
              <a:t>How will improvement be measured? </a:t>
            </a:r>
          </a:p>
          <a:p>
            <a:pPr marL="457200" lvl="1" indent="0">
              <a:buNone/>
            </a:pPr>
            <a:r>
              <a:rPr lang="en-US" i="1" dirty="0">
                <a:solidFill>
                  <a:srgbClr val="0070C0"/>
                </a:solidFill>
              </a:rPr>
              <a:t>SC Safety Reps will identify current status, track progress, and report in SC Safety Meeting.</a:t>
            </a:r>
            <a:endParaRPr lang="en-US" dirty="0"/>
          </a:p>
          <a:p>
            <a:pPr marL="0" indent="0">
              <a:buNone/>
            </a:pPr>
            <a:r>
              <a:rPr lang="en-US" dirty="0"/>
              <a:t>New/preventative measures? </a:t>
            </a:r>
          </a:p>
          <a:p>
            <a:pPr marL="457200" lvl="1" indent="0">
              <a:buNone/>
            </a:pPr>
            <a:r>
              <a:rPr lang="en-US" i="1" dirty="0">
                <a:solidFill>
                  <a:srgbClr val="0070C0"/>
                </a:solidFill>
              </a:rPr>
              <a:t>Improvements and best practices will be discussed in the SC Safety Meeting to increase implementation of effective measures. </a:t>
            </a:r>
          </a:p>
          <a:p>
            <a:pPr marL="514350" indent="-514350">
              <a:buFont typeface="+mj-lt"/>
              <a:buAutoNum type="arabicPeriod"/>
            </a:pPr>
            <a:endParaRPr lang="en-US" dirty="0"/>
          </a:p>
        </p:txBody>
      </p:sp>
      <p:pic>
        <p:nvPicPr>
          <p:cNvPr id="3" name="Picture 2" descr="Diagram&#10;&#10;Description automatically generated">
            <a:extLst>
              <a:ext uri="{FF2B5EF4-FFF2-40B4-BE49-F238E27FC236}">
                <a16:creationId xmlns:a16="http://schemas.microsoft.com/office/drawing/2014/main" id="{1D800860-B9DC-7F43-7B31-0CB0FB0FF670}"/>
              </a:ext>
            </a:extLst>
          </p:cNvPr>
          <p:cNvPicPr>
            <a:picLocks noChangeAspect="1"/>
          </p:cNvPicPr>
          <p:nvPr/>
        </p:nvPicPr>
        <p:blipFill>
          <a:blip r:embed="rId4"/>
          <a:stretch>
            <a:fillRect/>
          </a:stretch>
        </p:blipFill>
        <p:spPr>
          <a:xfrm>
            <a:off x="9605394" y="1"/>
            <a:ext cx="2586605" cy="2949792"/>
          </a:xfrm>
          <a:prstGeom prst="rect">
            <a:avLst/>
          </a:prstGeom>
        </p:spPr>
      </p:pic>
    </p:spTree>
    <p:extLst>
      <p:ext uri="{BB962C8B-B14F-4D97-AF65-F5344CB8AC3E}">
        <p14:creationId xmlns:p14="http://schemas.microsoft.com/office/powerpoint/2010/main" val="2211770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Division of Student Affairs</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839788" y="2505075"/>
            <a:ext cx="5332412" cy="3684588"/>
          </a:xfrm>
        </p:spPr>
        <p:txBody>
          <a:bodyPr/>
          <a:lstStyle/>
          <a:p>
            <a:pPr marL="514350" indent="-514350">
              <a:buFont typeface="Arial" panose="020B0604020202020204" pitchFamily="34" charset="0"/>
              <a:buAutoNum type="arabicPeriod"/>
            </a:pPr>
            <a:r>
              <a:rPr lang="en-US" dirty="0"/>
              <a:t>Record trainings and certifications within division </a:t>
            </a:r>
          </a:p>
          <a:p>
            <a:pPr marL="457200" lvl="1" indent="0">
              <a:buNone/>
            </a:pPr>
            <a:r>
              <a:rPr lang="en-US" dirty="0"/>
              <a:t>Current training and certified trainers</a:t>
            </a:r>
          </a:p>
          <a:p>
            <a:pPr marL="514350" indent="-514350">
              <a:buAutoNum type="arabicPeriod"/>
            </a:pPr>
            <a:r>
              <a:rPr lang="en-US" dirty="0"/>
              <a:t>Reporting</a:t>
            </a:r>
          </a:p>
          <a:p>
            <a:pPr marL="457200" lvl="1" indent="0">
              <a:buNone/>
            </a:pPr>
            <a:r>
              <a:rPr lang="en-US" dirty="0"/>
              <a:t>Standardize reporting channels</a:t>
            </a:r>
          </a:p>
          <a:p>
            <a:pPr marL="514350" indent="-514350">
              <a:buAutoNum type="arabicPeriod"/>
            </a:pPr>
            <a:r>
              <a:rPr lang="en-US" dirty="0"/>
              <a:t>Education</a:t>
            </a:r>
          </a:p>
          <a:p>
            <a:pPr marL="457200" lvl="1" indent="0">
              <a:buNone/>
            </a:pPr>
            <a:r>
              <a:rPr lang="en-US" dirty="0"/>
              <a:t>Who has obligation to report? Eliminate stigma around reporting</a:t>
            </a:r>
          </a:p>
          <a:p>
            <a:pPr marL="457200" lvl="1" indent="0">
              <a:buNone/>
            </a:pPr>
            <a:endParaRPr lang="en-US" dirty="0"/>
          </a:p>
          <a:p>
            <a:pPr marL="514350" indent="-514350">
              <a:buFont typeface="+mj-lt"/>
              <a:buAutoNum type="arabicPeriod"/>
            </a:pPr>
            <a:endParaRPr lang="en-US"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p:txBody>
          <a:bodyPr>
            <a:normAutofit lnSpcReduction="10000"/>
          </a:bodyPr>
          <a:lstStyle/>
          <a:p>
            <a:pPr marL="514350" indent="-514350">
              <a:buFont typeface="+mj-lt"/>
              <a:buAutoNum type="arabicPeriod"/>
            </a:pPr>
            <a:r>
              <a:rPr lang="en-US" dirty="0"/>
              <a:t>Report on what trainings are currently required and offered within Division </a:t>
            </a:r>
          </a:p>
          <a:p>
            <a:pPr marL="514350" indent="-514350">
              <a:buFont typeface="+mj-lt"/>
              <a:buAutoNum type="arabicPeriod"/>
            </a:pPr>
            <a:r>
              <a:rPr lang="en-US" dirty="0"/>
              <a:t>Document standard procedures for division reporting</a:t>
            </a:r>
          </a:p>
          <a:p>
            <a:pPr marL="514350" indent="-514350">
              <a:buFont typeface="+mj-lt"/>
              <a:buAutoNum type="arabicPeriod"/>
            </a:pPr>
            <a:r>
              <a:rPr lang="en-US" dirty="0"/>
              <a:t>Educate current staff/students along with onboarding new hires</a:t>
            </a:r>
          </a:p>
          <a:p>
            <a:pPr marL="514350" indent="-514350">
              <a:buFont typeface="+mj-lt"/>
              <a:buAutoNum type="arabicPeriod"/>
            </a:pPr>
            <a:endParaRPr lang="en-US" dirty="0"/>
          </a:p>
        </p:txBody>
      </p:sp>
    </p:spTree>
    <p:extLst>
      <p:ext uri="{BB962C8B-B14F-4D97-AF65-F5344CB8AC3E}">
        <p14:creationId xmlns:p14="http://schemas.microsoft.com/office/powerpoint/2010/main" val="4114176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Chemical Hygiene Committee</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a:xfrm>
            <a:off x="836612" y="1588134"/>
            <a:ext cx="5160963" cy="452437"/>
          </a:xfrm>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839788" y="2040573"/>
            <a:ext cx="5157787" cy="4695507"/>
          </a:xfrm>
        </p:spPr>
        <p:txBody>
          <a:bodyPr>
            <a:noAutofit/>
          </a:bodyPr>
          <a:lstStyle/>
          <a:p>
            <a:pPr marL="0" indent="0">
              <a:buNone/>
            </a:pPr>
            <a:r>
              <a:rPr lang="en-US" dirty="0">
                <a:solidFill>
                  <a:srgbClr val="00263A"/>
                </a:solidFill>
              </a:rPr>
              <a:t>1. Chemical Hygiene Plans</a:t>
            </a:r>
          </a:p>
          <a:p>
            <a:pPr lvl="1"/>
            <a:r>
              <a:rPr lang="en-US" sz="2000" dirty="0">
                <a:solidFill>
                  <a:srgbClr val="00263A"/>
                </a:solidFill>
              </a:rPr>
              <a:t>All laboratories are required to complete and update a CHP annually</a:t>
            </a:r>
          </a:p>
          <a:p>
            <a:pPr marL="0" indent="0">
              <a:buNone/>
            </a:pPr>
            <a:r>
              <a:rPr lang="en-US" dirty="0">
                <a:solidFill>
                  <a:srgbClr val="00263A"/>
                </a:solidFill>
              </a:rPr>
              <a:t>2. Laboratory Close-outs</a:t>
            </a:r>
          </a:p>
          <a:p>
            <a:pPr lvl="1"/>
            <a:r>
              <a:rPr lang="en-US" sz="2000" dirty="0">
                <a:solidFill>
                  <a:srgbClr val="00263A"/>
                </a:solidFill>
              </a:rPr>
              <a:t>Chemicals, equipment, etc. should be dealt with prior to faculty leaving the University</a:t>
            </a:r>
          </a:p>
          <a:p>
            <a:pPr marL="0" indent="0">
              <a:buNone/>
            </a:pPr>
            <a:r>
              <a:rPr lang="en-US" dirty="0">
                <a:solidFill>
                  <a:srgbClr val="00263A"/>
                </a:solidFill>
              </a:rPr>
              <a:t>3. Training</a:t>
            </a:r>
          </a:p>
          <a:p>
            <a:pPr lvl="1"/>
            <a:r>
              <a:rPr lang="en-US" sz="2000" dirty="0">
                <a:solidFill>
                  <a:srgbClr val="00263A"/>
                </a:solidFill>
              </a:rPr>
              <a:t>Training requirements should match activities personnel are involved in</a:t>
            </a:r>
          </a:p>
          <a:p>
            <a:pPr lvl="1"/>
            <a:r>
              <a:rPr lang="en-US" sz="2000" dirty="0">
                <a:solidFill>
                  <a:srgbClr val="00263A"/>
                </a:solidFill>
              </a:rPr>
              <a:t>Track using ILS (?)</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a:xfrm>
            <a:off x="6172200" y="1588134"/>
            <a:ext cx="5183188" cy="452437"/>
          </a:xfrm>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172200" y="2040572"/>
            <a:ext cx="5699760" cy="4223067"/>
          </a:xfrm>
        </p:spPr>
        <p:txBody>
          <a:bodyPr>
            <a:normAutofit fontScale="47500" lnSpcReduction="20000"/>
          </a:bodyPr>
          <a:lstStyle/>
          <a:p>
            <a:pPr marL="0" indent="0">
              <a:buNone/>
            </a:pPr>
            <a:r>
              <a:rPr lang="en-US" sz="3800" dirty="0"/>
              <a:t>Why are these impactful? </a:t>
            </a:r>
          </a:p>
          <a:p>
            <a:pPr>
              <a:buAutoNum type="arabicPeriod"/>
            </a:pPr>
            <a:r>
              <a:rPr lang="en-US" sz="3100" dirty="0">
                <a:solidFill>
                  <a:srgbClr val="00263A"/>
                </a:solidFill>
              </a:rPr>
              <a:t>Creation and maintenance of a CHP provides vital lab specific hazard  information.</a:t>
            </a:r>
          </a:p>
          <a:p>
            <a:pPr>
              <a:buAutoNum type="arabicPeriod"/>
            </a:pPr>
            <a:r>
              <a:rPr lang="en-US" sz="3100" dirty="0">
                <a:solidFill>
                  <a:srgbClr val="00263A"/>
                </a:solidFill>
              </a:rPr>
              <a:t>Chemicals are not being left for others to deal with.</a:t>
            </a:r>
          </a:p>
          <a:p>
            <a:pPr>
              <a:buAutoNum type="arabicPeriod"/>
            </a:pPr>
            <a:r>
              <a:rPr lang="en-US" sz="3100" dirty="0">
                <a:solidFill>
                  <a:srgbClr val="00263A"/>
                </a:solidFill>
              </a:rPr>
              <a:t>Personnel would receive training appropriate to the task.</a:t>
            </a:r>
          </a:p>
          <a:p>
            <a:pPr marL="0" indent="0">
              <a:buNone/>
            </a:pPr>
            <a:r>
              <a:rPr lang="en-US" sz="3800" dirty="0"/>
              <a:t>How will improvement be measured? </a:t>
            </a:r>
          </a:p>
          <a:p>
            <a:pPr>
              <a:buAutoNum type="arabicPeriod"/>
            </a:pPr>
            <a:r>
              <a:rPr lang="en-US" sz="3100" dirty="0">
                <a:solidFill>
                  <a:srgbClr val="00263A"/>
                </a:solidFill>
              </a:rPr>
              <a:t>Annual accounting of  who does and does not have an updated CHP.</a:t>
            </a:r>
          </a:p>
          <a:p>
            <a:pPr>
              <a:buAutoNum type="arabicPeriod"/>
            </a:pPr>
            <a:r>
              <a:rPr lang="en-US" sz="3100" dirty="0">
                <a:solidFill>
                  <a:srgbClr val="00263A"/>
                </a:solidFill>
              </a:rPr>
              <a:t>Start tracking laboratory close-outs and when they do not occur.</a:t>
            </a:r>
          </a:p>
          <a:p>
            <a:pPr>
              <a:buAutoNum type="arabicPeriod"/>
            </a:pPr>
            <a:r>
              <a:rPr lang="en-US" sz="3100" dirty="0">
                <a:solidFill>
                  <a:srgbClr val="00263A"/>
                </a:solidFill>
              </a:rPr>
              <a:t>Focused safety training and documentation</a:t>
            </a:r>
          </a:p>
          <a:p>
            <a:pPr marL="0" indent="0">
              <a:buNone/>
            </a:pPr>
            <a:r>
              <a:rPr lang="en-US" sz="3800" dirty="0"/>
              <a:t>New/preventative measures? </a:t>
            </a:r>
          </a:p>
          <a:p>
            <a:pPr marL="0" indent="0">
              <a:buNone/>
            </a:pPr>
            <a:r>
              <a:rPr lang="en-US" sz="3600" dirty="0">
                <a:solidFill>
                  <a:srgbClr val="00263A"/>
                </a:solidFill>
              </a:rPr>
              <a:t>1 and 3 are established practices but communication and documentation needs improvement</a:t>
            </a:r>
          </a:p>
          <a:p>
            <a:pPr marL="0" indent="0">
              <a:buNone/>
            </a:pPr>
            <a:r>
              <a:rPr lang="en-US" sz="3600" dirty="0">
                <a:solidFill>
                  <a:srgbClr val="00263A"/>
                </a:solidFill>
              </a:rPr>
              <a:t>2. Policy needed at the university level with implementation</a:t>
            </a:r>
          </a:p>
        </p:txBody>
      </p:sp>
    </p:spTree>
    <p:extLst>
      <p:ext uri="{BB962C8B-B14F-4D97-AF65-F5344CB8AC3E}">
        <p14:creationId xmlns:p14="http://schemas.microsoft.com/office/powerpoint/2010/main" val="340159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Field Safety/EHS</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p:txBody>
          <a:bodyPr>
            <a:normAutofit/>
          </a:bodyPr>
          <a:lstStyle/>
          <a:p>
            <a:pPr marL="514350" indent="-514350">
              <a:buFont typeface="+mj-lt"/>
              <a:buAutoNum type="arabicPeriod"/>
            </a:pPr>
            <a:r>
              <a:rPr lang="en-US" i="1" dirty="0">
                <a:solidFill>
                  <a:schemeClr val="bg1">
                    <a:lumMod val="65000"/>
                  </a:schemeClr>
                </a:solidFill>
              </a:rPr>
              <a:t>Emergency Response Plans</a:t>
            </a:r>
          </a:p>
          <a:p>
            <a:pPr marL="514350" indent="-514350">
              <a:buFont typeface="+mj-lt"/>
              <a:buAutoNum type="arabicPeriod"/>
            </a:pPr>
            <a:r>
              <a:rPr lang="en-US" i="1" dirty="0">
                <a:solidFill>
                  <a:schemeClr val="bg1">
                    <a:lumMod val="65000"/>
                  </a:schemeClr>
                </a:solidFill>
              </a:rPr>
              <a:t>Communications plans</a:t>
            </a:r>
          </a:p>
          <a:p>
            <a:pPr marL="514350" indent="-514350">
              <a:buFont typeface="+mj-lt"/>
              <a:buAutoNum type="arabicPeriod"/>
            </a:pPr>
            <a:r>
              <a:rPr lang="en-US" i="1" dirty="0">
                <a:solidFill>
                  <a:schemeClr val="bg1">
                    <a:lumMod val="65000"/>
                  </a:schemeClr>
                </a:solidFill>
              </a:rPr>
              <a:t>Ensure all employees are trained on how to submit an accident report. </a:t>
            </a:r>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a:xfrm>
            <a:off x="6195872" y="1870745"/>
            <a:ext cx="5183188" cy="595652"/>
          </a:xfrm>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185912" y="2567031"/>
            <a:ext cx="5183188" cy="4202884"/>
          </a:xfrm>
        </p:spPr>
        <p:txBody>
          <a:bodyPr>
            <a:normAutofit fontScale="70000" lnSpcReduction="20000"/>
          </a:bodyPr>
          <a:lstStyle/>
          <a:p>
            <a:pPr marL="514350" indent="-514350">
              <a:buFont typeface="+mj-lt"/>
              <a:buAutoNum type="arabicPeriod"/>
            </a:pPr>
            <a:r>
              <a:rPr lang="en-US" dirty="0"/>
              <a:t>Why are these impactful? </a:t>
            </a:r>
          </a:p>
          <a:p>
            <a:pPr marL="971550" lvl="1" indent="-514350">
              <a:buFont typeface="+mj-lt"/>
              <a:buAutoNum type="arabicPeriod"/>
            </a:pPr>
            <a:r>
              <a:rPr lang="en-US" dirty="0"/>
              <a:t>Without clear emergency response plans and communications plans/pathways, planning and emergency response can be delayed.</a:t>
            </a:r>
          </a:p>
          <a:p>
            <a:pPr marL="971550" lvl="1" indent="-514350">
              <a:buFont typeface="+mj-lt"/>
              <a:buAutoNum type="arabicPeriod"/>
            </a:pPr>
            <a:r>
              <a:rPr lang="en-US" dirty="0"/>
              <a:t>Not knowing how to effectively investigate an accident and report it can lead to similar accidents in the future. (Heinrich Pyramid)</a:t>
            </a:r>
          </a:p>
          <a:p>
            <a:pPr marL="514350" indent="-514350">
              <a:buFont typeface="+mj-lt"/>
              <a:buAutoNum type="arabicPeriod"/>
            </a:pPr>
            <a:r>
              <a:rPr lang="en-US" dirty="0"/>
              <a:t>How will improvement be measured? </a:t>
            </a:r>
          </a:p>
          <a:p>
            <a:pPr marL="971550" lvl="1" indent="-514350">
              <a:buFont typeface="+mj-lt"/>
              <a:buAutoNum type="arabicPeriod"/>
            </a:pPr>
            <a:r>
              <a:rPr lang="en-US" dirty="0"/>
              <a:t>Successful completion and review of Field Safety Plans </a:t>
            </a:r>
          </a:p>
          <a:p>
            <a:pPr marL="971550" lvl="1" indent="-514350">
              <a:buFont typeface="+mj-lt"/>
              <a:buAutoNum type="arabicPeriod"/>
            </a:pPr>
            <a:r>
              <a:rPr lang="en-US" dirty="0"/>
              <a:t>Adequate supervisor investigations in accident reports to ServiceNow</a:t>
            </a:r>
          </a:p>
          <a:p>
            <a:pPr marL="514350" indent="-514350">
              <a:buFont typeface="+mj-lt"/>
              <a:buAutoNum type="arabicPeriod"/>
            </a:pPr>
            <a:r>
              <a:rPr lang="en-US" dirty="0"/>
              <a:t>New/preventative measures? </a:t>
            </a:r>
          </a:p>
          <a:p>
            <a:pPr marL="971550" lvl="1" indent="-514350">
              <a:buFont typeface="+mj-lt"/>
              <a:buAutoNum type="arabicPeriod"/>
            </a:pPr>
            <a:r>
              <a:rPr lang="en-US" dirty="0"/>
              <a:t>Field Safety Plan, peer review of research, communications, and safety plans, and the continuance of fostering a culture of safety here at USU</a:t>
            </a:r>
          </a:p>
          <a:p>
            <a:pPr marL="514350" indent="-514350">
              <a:buFont typeface="+mj-lt"/>
              <a:buAutoNum type="arabicPeriod"/>
            </a:pPr>
            <a:endParaRPr lang="en-US" dirty="0"/>
          </a:p>
        </p:txBody>
      </p:sp>
    </p:spTree>
    <p:extLst>
      <p:ext uri="{BB962C8B-B14F-4D97-AF65-F5344CB8AC3E}">
        <p14:creationId xmlns:p14="http://schemas.microsoft.com/office/powerpoint/2010/main" val="84819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Institutional Biosafety Committee (IBC)</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a:xfrm>
            <a:off x="839788" y="1391479"/>
            <a:ext cx="5157787" cy="630268"/>
          </a:xfrm>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839788" y="1956559"/>
            <a:ext cx="5157787" cy="4233104"/>
          </a:xfrm>
        </p:spPr>
        <p:txBody>
          <a:bodyPr>
            <a:normAutofit/>
          </a:bodyPr>
          <a:lstStyle/>
          <a:p>
            <a:pPr marL="514350" indent="-514350">
              <a:buFont typeface="+mj-lt"/>
              <a:buAutoNum type="arabicPeriod"/>
            </a:pPr>
            <a:r>
              <a:rPr lang="en-US" dirty="0"/>
              <a:t>Review all approved protocols annually.</a:t>
            </a:r>
          </a:p>
          <a:p>
            <a:pPr marL="514350" indent="-514350">
              <a:buFont typeface="+mj-lt"/>
              <a:buAutoNum type="arabicPeriod"/>
            </a:pPr>
            <a:r>
              <a:rPr lang="en-US" dirty="0"/>
              <a:t>Ensure labs with approval protocols meet the requirements of the BMBL 6</a:t>
            </a:r>
            <a:r>
              <a:rPr lang="en-US" baseline="30000" dirty="0"/>
              <a:t>th</a:t>
            </a:r>
            <a:r>
              <a:rPr lang="en-US" dirty="0"/>
              <a:t> Edition. </a:t>
            </a:r>
          </a:p>
          <a:p>
            <a:pPr marL="514350" indent="-514350">
              <a:buFont typeface="+mj-lt"/>
              <a:buAutoNum type="arabicPeriod"/>
            </a:pPr>
            <a:r>
              <a:rPr lang="en-US" dirty="0"/>
              <a:t>Ensure laboratory SOPs are updated and reviewed by all personnel at least annually. </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a:xfrm>
            <a:off x="6172200" y="1391479"/>
            <a:ext cx="5183188" cy="565080"/>
          </a:xfrm>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172199" y="1956559"/>
            <a:ext cx="5744817" cy="4233104"/>
          </a:xfrm>
        </p:spPr>
        <p:txBody>
          <a:bodyPr>
            <a:normAutofit lnSpcReduction="10000"/>
          </a:bodyPr>
          <a:lstStyle/>
          <a:p>
            <a:pPr marL="514350" indent="-514350">
              <a:buFont typeface="+mj-lt"/>
              <a:buAutoNum type="arabicPeriod"/>
            </a:pPr>
            <a:r>
              <a:rPr lang="en-US" dirty="0"/>
              <a:t>Why are these impactful?</a:t>
            </a:r>
          </a:p>
          <a:p>
            <a:pPr marL="971550" lvl="1" indent="-514350">
              <a:buFont typeface="+mj-lt"/>
              <a:buAutoNum type="arabicPeriod"/>
            </a:pPr>
            <a:r>
              <a:rPr lang="en-US" dirty="0"/>
              <a:t>Help ensure funding is not jeopardized </a:t>
            </a:r>
          </a:p>
          <a:p>
            <a:pPr marL="971550" lvl="1" indent="-514350">
              <a:buFont typeface="+mj-lt"/>
              <a:buAutoNum type="arabicPeriod"/>
            </a:pPr>
            <a:r>
              <a:rPr lang="en-US" dirty="0"/>
              <a:t>Enhance safety in all BSL-2&amp;3 labs </a:t>
            </a:r>
          </a:p>
          <a:p>
            <a:pPr marL="514350" indent="-514350">
              <a:buFont typeface="+mj-lt"/>
              <a:buAutoNum type="arabicPeriod"/>
            </a:pPr>
            <a:r>
              <a:rPr lang="en-US" dirty="0"/>
              <a:t>How will improvement be measured?</a:t>
            </a:r>
          </a:p>
          <a:p>
            <a:pPr marL="971550" lvl="1" indent="-514350">
              <a:buFont typeface="+mj-lt"/>
              <a:buAutoNum type="arabicPeriod"/>
            </a:pPr>
            <a:r>
              <a:rPr lang="en-US" dirty="0"/>
              <a:t>With an annual review report </a:t>
            </a:r>
          </a:p>
          <a:p>
            <a:pPr marL="514350" indent="-514350">
              <a:buFont typeface="+mj-lt"/>
              <a:buAutoNum type="arabicPeriod"/>
            </a:pPr>
            <a:r>
              <a:rPr lang="en-US" dirty="0"/>
              <a:t>New/preventative measures? </a:t>
            </a:r>
          </a:p>
          <a:p>
            <a:pPr marL="971550" lvl="1" indent="-514350">
              <a:buFont typeface="+mj-lt"/>
              <a:buAutoNum type="arabicPeriod"/>
            </a:pPr>
            <a:r>
              <a:rPr lang="en-US" dirty="0"/>
              <a:t>These will be on a case-by-case bases and then communicated and applied with other labs as applicable</a:t>
            </a:r>
          </a:p>
          <a:p>
            <a:pPr marL="514350" indent="-514350">
              <a:buFont typeface="+mj-lt"/>
              <a:buAutoNum type="arabicPeriod"/>
            </a:pPr>
            <a:endParaRPr lang="en-US" dirty="0"/>
          </a:p>
        </p:txBody>
      </p:sp>
    </p:spTree>
    <p:extLst>
      <p:ext uri="{BB962C8B-B14F-4D97-AF65-F5344CB8AC3E}">
        <p14:creationId xmlns:p14="http://schemas.microsoft.com/office/powerpoint/2010/main" val="271598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Radiation Safety Committee</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a:xfrm>
            <a:off x="556492" y="1440022"/>
            <a:ext cx="5157787" cy="823912"/>
          </a:xfrm>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556492" y="2263934"/>
            <a:ext cx="5157787" cy="3684588"/>
          </a:xfrm>
        </p:spPr>
        <p:txBody>
          <a:bodyPr>
            <a:normAutofit/>
          </a:bodyPr>
          <a:lstStyle/>
          <a:p>
            <a:pPr marL="514350" indent="-514350">
              <a:buFont typeface="+mj-lt"/>
              <a:buAutoNum type="arabicPeriod"/>
            </a:pPr>
            <a:r>
              <a:rPr lang="en-US" i="1" dirty="0"/>
              <a:t>Ensure compliance with DWMRC</a:t>
            </a:r>
          </a:p>
          <a:p>
            <a:pPr marL="514350" indent="-514350">
              <a:buFont typeface="+mj-lt"/>
              <a:buAutoNum type="arabicPeriod"/>
            </a:pPr>
            <a:r>
              <a:rPr lang="en-US" i="1" dirty="0"/>
              <a:t>Ensure all X-ray and radioactive material users are trained; establish laser training</a:t>
            </a:r>
          </a:p>
          <a:p>
            <a:pPr marL="514350" indent="-514350">
              <a:buFont typeface="+mj-lt"/>
              <a:buAutoNum type="arabicPeriod"/>
            </a:pPr>
            <a:r>
              <a:rPr lang="en-US" i="1" dirty="0"/>
              <a:t>Routinely audit the system</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172199" y="2505075"/>
            <a:ext cx="5853545" cy="3684588"/>
          </a:xfrm>
        </p:spPr>
        <p:txBody>
          <a:bodyPr>
            <a:normAutofit fontScale="92500" lnSpcReduction="10000"/>
          </a:bodyPr>
          <a:lstStyle/>
          <a:p>
            <a:pPr marL="514350" indent="-514350">
              <a:buFont typeface="+mj-lt"/>
              <a:buAutoNum type="arabicPeriod"/>
            </a:pPr>
            <a:r>
              <a:rPr lang="en-US" dirty="0"/>
              <a:t>Why are these impactful? </a:t>
            </a:r>
          </a:p>
          <a:p>
            <a:pPr marL="457200" lvl="1" indent="0">
              <a:buNone/>
            </a:pPr>
            <a:r>
              <a:rPr lang="en-US" dirty="0"/>
              <a:t>Maintains our license; supports the research enterprise; reduces health risks</a:t>
            </a:r>
          </a:p>
          <a:p>
            <a:pPr marL="514350" indent="-514350">
              <a:buFont typeface="+mj-lt"/>
              <a:buAutoNum type="arabicPeriod"/>
            </a:pPr>
            <a:r>
              <a:rPr lang="en-US" dirty="0"/>
              <a:t>How will improvement be measured?</a:t>
            </a:r>
          </a:p>
          <a:p>
            <a:pPr marL="457200" lvl="1" indent="0">
              <a:buNone/>
            </a:pPr>
            <a:r>
              <a:rPr lang="en-US" dirty="0"/>
              <a:t>Tally of training; quantify accidents and violations at in-lab visits</a:t>
            </a:r>
          </a:p>
          <a:p>
            <a:pPr marL="514350" indent="-514350">
              <a:buFont typeface="+mj-lt"/>
              <a:buAutoNum type="arabicPeriod"/>
            </a:pPr>
            <a:r>
              <a:rPr lang="en-US" dirty="0"/>
              <a:t>New/preventative measures?</a:t>
            </a:r>
          </a:p>
          <a:p>
            <a:pPr marL="457200" lvl="1" indent="0">
              <a:buNone/>
            </a:pPr>
            <a:r>
              <a:rPr lang="en-US" dirty="0"/>
              <a:t>Departmental information sheet on equipment that requires authorization and/or training</a:t>
            </a:r>
          </a:p>
          <a:p>
            <a:pPr marL="514350" indent="-514350">
              <a:buFont typeface="+mj-lt"/>
              <a:buAutoNum type="arabicPeriod"/>
            </a:pPr>
            <a:endParaRPr lang="en-US" dirty="0"/>
          </a:p>
        </p:txBody>
      </p:sp>
    </p:spTree>
    <p:extLst>
      <p:ext uri="{BB962C8B-B14F-4D97-AF65-F5344CB8AC3E}">
        <p14:creationId xmlns:p14="http://schemas.microsoft.com/office/powerpoint/2010/main" val="983803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Caine College Safety Priorities: </a:t>
            </a:r>
            <a:r>
              <a:rPr lang="en-US" b="1" u="sng" dirty="0"/>
              <a:t>AWARE</a:t>
            </a:r>
            <a:br>
              <a:rPr lang="en-US" dirty="0"/>
            </a:br>
            <a:r>
              <a:rPr lang="en-US" b="1" i="1" dirty="0"/>
              <a:t>Identify</a:t>
            </a:r>
            <a:r>
              <a:rPr lang="en-US" i="1" dirty="0"/>
              <a:t>, </a:t>
            </a:r>
            <a:r>
              <a:rPr lang="en-US" b="1" i="1" dirty="0"/>
              <a:t>Prevent</a:t>
            </a:r>
            <a:r>
              <a:rPr lang="en-US" i="1" dirty="0"/>
              <a:t>, &amp; </a:t>
            </a:r>
            <a:r>
              <a:rPr lang="en-US" b="1" i="1" dirty="0"/>
              <a:t>Correct</a:t>
            </a:r>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a:xfrm>
            <a:off x="839788" y="1895913"/>
            <a:ext cx="5157787" cy="881676"/>
          </a:xfrm>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839788" y="3003257"/>
            <a:ext cx="5157787" cy="3186405"/>
          </a:xfrm>
        </p:spPr>
        <p:txBody>
          <a:bodyPr>
            <a:normAutofit fontScale="85000" lnSpcReduction="20000"/>
          </a:bodyPr>
          <a:lstStyle/>
          <a:p>
            <a:pPr marL="514350" indent="-514350">
              <a:buFont typeface="+mj-lt"/>
              <a:buAutoNum type="arabicPeriod"/>
            </a:pPr>
            <a:r>
              <a:rPr lang="en-US" b="1" i="1" dirty="0">
                <a:solidFill>
                  <a:srgbClr val="FF0000"/>
                </a:solidFill>
              </a:rPr>
              <a:t>I: </a:t>
            </a:r>
            <a:r>
              <a:rPr lang="en-US" i="1" dirty="0">
                <a:solidFill>
                  <a:srgbClr val="FF0000"/>
                </a:solidFill>
              </a:rPr>
              <a:t>Identify </a:t>
            </a:r>
            <a:r>
              <a:rPr lang="en-US" i="1" dirty="0">
                <a:solidFill>
                  <a:srgbClr val="0070C0"/>
                </a:solidFill>
              </a:rPr>
              <a:t>Checklist-(a safety issue): training, safety, equipment, availability of safety items</a:t>
            </a:r>
          </a:p>
          <a:p>
            <a:pPr marL="514350" indent="-514350">
              <a:buFont typeface="+mj-lt"/>
              <a:buAutoNum type="arabicPeriod"/>
            </a:pPr>
            <a:r>
              <a:rPr lang="en-US" i="1" dirty="0">
                <a:solidFill>
                  <a:srgbClr val="FF0000"/>
                </a:solidFill>
              </a:rPr>
              <a:t>P: Prevention</a:t>
            </a:r>
            <a:r>
              <a:rPr lang="en-US" i="1" dirty="0">
                <a:solidFill>
                  <a:srgbClr val="0070C0"/>
                </a:solidFill>
              </a:rPr>
              <a:t>: Annual training, review safety sheets SOP’s  before operation.</a:t>
            </a:r>
          </a:p>
          <a:p>
            <a:pPr marL="514350" indent="-514350">
              <a:buFont typeface="+mj-lt"/>
              <a:buAutoNum type="arabicPeriod"/>
            </a:pPr>
            <a:r>
              <a:rPr lang="en-US" i="1" dirty="0">
                <a:solidFill>
                  <a:srgbClr val="FF0000"/>
                </a:solidFill>
              </a:rPr>
              <a:t>C: Correction</a:t>
            </a:r>
            <a:r>
              <a:rPr lang="en-US" i="1" dirty="0">
                <a:solidFill>
                  <a:srgbClr val="0070C0"/>
                </a:solidFill>
              </a:rPr>
              <a:t>: Run &amp; review training + work with the Safety Office to improve communication. Make sure safety equipment and literature is available.</a:t>
            </a:r>
            <a:endParaRPr lang="en-US" sz="2400" i="1" dirty="0">
              <a:solidFill>
                <a:srgbClr val="0070C0"/>
              </a:solidFill>
            </a:endParaRP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a:xfrm>
            <a:off x="6172200" y="1681163"/>
            <a:ext cx="5183188" cy="1096426"/>
          </a:xfrm>
        </p:spPr>
        <p:txBody>
          <a:bodyPr/>
          <a:lstStyle/>
          <a:p>
            <a:r>
              <a:rPr lang="en-US" dirty="0"/>
              <a:t>Be AWARE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172200" y="3003257"/>
            <a:ext cx="5183188" cy="3186405"/>
          </a:xfrm>
        </p:spPr>
        <p:txBody>
          <a:bodyPr>
            <a:normAutofit fontScale="92500"/>
          </a:bodyPr>
          <a:lstStyle/>
          <a:p>
            <a:pPr marL="514350" indent="-514350">
              <a:buFont typeface="+mj-lt"/>
              <a:buAutoNum type="arabicPeriod"/>
            </a:pPr>
            <a:r>
              <a:rPr lang="en-US" dirty="0"/>
              <a:t>A </a:t>
            </a:r>
            <a:r>
              <a:rPr lang="en-US" sz="1800" dirty="0">
                <a:effectLst/>
                <a:latin typeface="Calibri" panose="020F0502020204030204" pitchFamily="34" charset="0"/>
                <a:ea typeface="Calibri" panose="020F0502020204030204" pitchFamily="34" charset="0"/>
                <a:cs typeface="Times New Roman" panose="02020603050405020304" pitchFamily="18" charset="0"/>
              </a:rPr>
              <a:t>Actively participate in safety training.</a:t>
            </a:r>
            <a:r>
              <a:rPr lang="en-US" dirty="0">
                <a:effectLst/>
              </a:rPr>
              <a:t> </a:t>
            </a:r>
            <a:endParaRPr lang="en-US" dirty="0"/>
          </a:p>
          <a:p>
            <a:pPr marL="514350" indent="-514350">
              <a:buFont typeface="+mj-lt"/>
              <a:buAutoNum type="arabicPeriod"/>
            </a:pPr>
            <a:r>
              <a:rPr lang="en-US" dirty="0"/>
              <a:t>W </a:t>
            </a:r>
            <a:r>
              <a:rPr lang="en-US" sz="1800" dirty="0">
                <a:effectLst/>
                <a:latin typeface="Calibri" panose="020F0502020204030204" pitchFamily="34" charset="0"/>
                <a:ea typeface="Calibri" panose="020F0502020204030204" pitchFamily="34" charset="0"/>
                <a:cs typeface="Times New Roman" panose="02020603050405020304" pitchFamily="18" charset="0"/>
              </a:rPr>
              <a:t>Watch &amp; Witness to ensure equipment is safely used. </a:t>
            </a:r>
            <a:endParaRPr lang="en-US" dirty="0"/>
          </a:p>
          <a:p>
            <a:pPr marL="514350" indent="-514350">
              <a:buFont typeface="+mj-lt"/>
              <a:buAutoNum type="arabicPeriod"/>
            </a:pPr>
            <a:r>
              <a:rPr lang="en-US" dirty="0"/>
              <a:t>A </a:t>
            </a:r>
            <a:r>
              <a:rPr lang="en-US" sz="1800" dirty="0">
                <a:effectLst/>
                <a:latin typeface="Calibri" panose="020F0502020204030204" pitchFamily="34" charset="0"/>
                <a:ea typeface="Calibri" panose="020F0502020204030204" pitchFamily="34" charset="0"/>
                <a:cs typeface="Times New Roman" panose="02020603050405020304" pitchFamily="18" charset="0"/>
              </a:rPr>
              <a:t>Adjust and improve to create a keen awareness.</a:t>
            </a:r>
            <a:r>
              <a:rPr lang="en-US" dirty="0">
                <a:effectLst/>
              </a:rPr>
              <a:t> </a:t>
            </a:r>
            <a:endParaRPr lang="en-US" dirty="0"/>
          </a:p>
          <a:p>
            <a:pPr marL="514350" indent="-514350">
              <a:buFont typeface="+mj-lt"/>
              <a:buAutoNum type="arabicPeriod"/>
            </a:pPr>
            <a:r>
              <a:rPr lang="en-US" dirty="0"/>
              <a:t>R </a:t>
            </a:r>
            <a:r>
              <a:rPr lang="en-US" sz="1800" dirty="0">
                <a:effectLst/>
                <a:latin typeface="Calibri" panose="020F0502020204030204" pitchFamily="34" charset="0"/>
                <a:ea typeface="Calibri" panose="020F0502020204030204" pitchFamily="34" charset="0"/>
                <a:cs typeface="Times New Roman" panose="02020603050405020304" pitchFamily="18" charset="0"/>
              </a:rPr>
              <a:t>Respect each other and respect equipment.</a:t>
            </a:r>
            <a:r>
              <a:rPr lang="en-US" dirty="0">
                <a:effectLst/>
              </a:rPr>
              <a:t> </a:t>
            </a:r>
            <a:endParaRPr lang="en-US" dirty="0"/>
          </a:p>
          <a:p>
            <a:pPr marL="514350" indent="-514350">
              <a:buFont typeface="+mj-lt"/>
              <a:buAutoNum type="arabicPeriod"/>
            </a:pPr>
            <a:r>
              <a:rPr lang="en-US" dirty="0"/>
              <a:t>E </a:t>
            </a:r>
            <a:r>
              <a:rPr lang="en-US" sz="1800" dirty="0">
                <a:effectLst/>
                <a:latin typeface="Calibri" panose="020F0502020204030204" pitchFamily="34" charset="0"/>
                <a:ea typeface="Calibri" panose="020F0502020204030204" pitchFamily="34" charset="0"/>
                <a:cs typeface="Times New Roman" panose="02020603050405020304" pitchFamily="18" charset="0"/>
              </a:rPr>
              <a:t>Engage early to improve communication about SOP’s.</a:t>
            </a:r>
            <a:r>
              <a:rPr lang="en-US" dirty="0">
                <a:effectLst/>
              </a:rPr>
              <a:t> </a:t>
            </a:r>
            <a:endParaRPr lang="en-US" dirty="0"/>
          </a:p>
        </p:txBody>
      </p:sp>
    </p:spTree>
    <p:extLst>
      <p:ext uri="{BB962C8B-B14F-4D97-AF65-F5344CB8AC3E}">
        <p14:creationId xmlns:p14="http://schemas.microsoft.com/office/powerpoint/2010/main" val="3103713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a:xfrm>
            <a:off x="542456" y="424091"/>
            <a:ext cx="1949907" cy="1325563"/>
          </a:xfrm>
        </p:spPr>
        <p:txBody>
          <a:bodyPr>
            <a:noAutofit/>
          </a:bodyPr>
          <a:lstStyle/>
          <a:p>
            <a:pPr algn="ctr"/>
            <a:r>
              <a:rPr lang="en-US" sz="6000" b="1" dirty="0">
                <a:latin typeface="Calibri" panose="020F0502020204030204" pitchFamily="34" charset="0"/>
                <a:cs typeface="Calibri" panose="020F0502020204030204" pitchFamily="34" charset="0"/>
              </a:rPr>
              <a:t>CAAS</a:t>
            </a:r>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a:xfrm>
            <a:off x="839788" y="2161610"/>
            <a:ext cx="5157787" cy="823912"/>
          </a:xfrm>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a:xfrm>
            <a:off x="839788" y="2985522"/>
            <a:ext cx="5157787" cy="3684588"/>
          </a:xfrm>
        </p:spPr>
        <p:txBody>
          <a:bodyPr>
            <a:normAutofit/>
          </a:bodyPr>
          <a:lstStyle/>
          <a:p>
            <a:pPr marL="514350" indent="-514350">
              <a:buFont typeface="+mj-lt"/>
              <a:buAutoNum type="arabicPeriod"/>
            </a:pPr>
            <a:r>
              <a:rPr lang="en-US" i="1" dirty="0"/>
              <a:t>Recommit to PPE</a:t>
            </a:r>
          </a:p>
          <a:p>
            <a:pPr marL="514350" indent="-514350">
              <a:buFont typeface="+mj-lt"/>
              <a:buAutoNum type="arabicPeriod"/>
            </a:pPr>
            <a:endParaRPr lang="en-US" i="1" dirty="0"/>
          </a:p>
          <a:p>
            <a:pPr marL="514350" indent="-514350">
              <a:buFont typeface="+mj-lt"/>
              <a:buAutoNum type="arabicPeriod"/>
            </a:pPr>
            <a:r>
              <a:rPr lang="en-US" i="1" dirty="0"/>
              <a:t>Risk/safety assessments in classroom/teaching laboratory settings</a:t>
            </a:r>
          </a:p>
          <a:p>
            <a:pPr marL="514350" indent="-514350">
              <a:buFont typeface="+mj-lt"/>
              <a:buAutoNum type="arabicPeriod"/>
            </a:pPr>
            <a:endParaRPr lang="en-US" i="1" dirty="0"/>
          </a:p>
          <a:p>
            <a:pPr marL="514350" indent="-514350">
              <a:buFont typeface="+mj-lt"/>
              <a:buAutoNum type="arabicPeriod"/>
            </a:pPr>
            <a:r>
              <a:rPr lang="en-US" i="1" dirty="0"/>
              <a:t>Census of safety plans in farm/field work settings</a:t>
            </a:r>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a:xfrm>
            <a:off x="6172200" y="2161610"/>
            <a:ext cx="5183188" cy="823912"/>
          </a:xfrm>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a:xfrm>
            <a:off x="6172200" y="2985522"/>
            <a:ext cx="5823488" cy="3684588"/>
          </a:xfrm>
        </p:spPr>
        <p:txBody>
          <a:bodyPr>
            <a:normAutofit lnSpcReduction="10000"/>
          </a:bodyPr>
          <a:lstStyle/>
          <a:p>
            <a:pPr marL="514350" indent="-514350">
              <a:buFont typeface="+mj-lt"/>
              <a:buAutoNum type="arabicPeriod"/>
            </a:pPr>
            <a:r>
              <a:rPr lang="en-US" dirty="0"/>
              <a:t>Why are these impactful? </a:t>
            </a:r>
          </a:p>
          <a:p>
            <a:pPr marL="971550" lvl="1" indent="-514350">
              <a:buFont typeface="+mj-lt"/>
              <a:buAutoNum type="alphaLcPeriod"/>
            </a:pPr>
            <a:r>
              <a:rPr lang="en-US" dirty="0"/>
              <a:t>Increase PPE compliance</a:t>
            </a:r>
          </a:p>
          <a:p>
            <a:pPr marL="971550" lvl="1" indent="-514350">
              <a:buFont typeface="+mj-lt"/>
              <a:buAutoNum type="alphaLcPeriod"/>
            </a:pPr>
            <a:r>
              <a:rPr lang="en-US" dirty="0"/>
              <a:t>Expand vision beyond laboratories</a:t>
            </a:r>
          </a:p>
          <a:p>
            <a:pPr marL="514350" indent="-514350">
              <a:buFont typeface="+mj-lt"/>
              <a:buAutoNum type="arabicPeriod"/>
            </a:pPr>
            <a:r>
              <a:rPr lang="en-US" dirty="0"/>
              <a:t>How will improvement be measured? </a:t>
            </a:r>
          </a:p>
          <a:p>
            <a:pPr marL="914400" lvl="1" indent="-457200">
              <a:buFont typeface="+mj-lt"/>
              <a:buAutoNum type="alphaLcPeriod"/>
            </a:pPr>
            <a:r>
              <a:rPr lang="en-US" dirty="0"/>
              <a:t>Dept self-evaluations</a:t>
            </a:r>
          </a:p>
          <a:p>
            <a:pPr marL="914400" lvl="1" indent="-457200">
              <a:buFont typeface="+mj-lt"/>
              <a:buAutoNum type="alphaLcPeriod"/>
            </a:pPr>
            <a:r>
              <a:rPr lang="en-US" dirty="0"/>
              <a:t>Increase proportion of plans on hand</a:t>
            </a:r>
          </a:p>
          <a:p>
            <a:pPr marL="514350" indent="-514350">
              <a:buFont typeface="+mj-lt"/>
              <a:buAutoNum type="arabicPeriod"/>
            </a:pPr>
            <a:r>
              <a:rPr lang="en-US" dirty="0"/>
              <a:t>New/preventative measures? </a:t>
            </a:r>
          </a:p>
          <a:p>
            <a:pPr marL="971550" lvl="1" indent="-514350">
              <a:buFont typeface="+mj-lt"/>
              <a:buAutoNum type="alphaLcPeriod"/>
            </a:pPr>
            <a:r>
              <a:rPr lang="en-US" dirty="0"/>
              <a:t>As needed in classroom/teaching labs</a:t>
            </a:r>
          </a:p>
          <a:p>
            <a:pPr marL="514350" indent="-514350">
              <a:buFont typeface="+mj-lt"/>
              <a:buAutoNum type="arabicPeriod"/>
            </a:pPr>
            <a:endParaRPr lang="en-US" dirty="0"/>
          </a:p>
        </p:txBody>
      </p:sp>
      <p:pic>
        <p:nvPicPr>
          <p:cNvPr id="1026" name="Picture 2" descr="people in ppe">
            <a:extLst>
              <a:ext uri="{FF2B5EF4-FFF2-40B4-BE49-F238E27FC236}">
                <a16:creationId xmlns:a16="http://schemas.microsoft.com/office/drawing/2014/main" id="{22905F2E-E075-4017-9A11-ECBD757A66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2782" y="156612"/>
            <a:ext cx="2694069" cy="17924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nimal, Dairy, and Veterinary Sciences - Utah State University">
            <a:extLst>
              <a:ext uri="{FF2B5EF4-FFF2-40B4-BE49-F238E27FC236}">
                <a16:creationId xmlns:a16="http://schemas.microsoft.com/office/drawing/2014/main" id="{C4953169-9EF4-446C-BF29-5ED6155FE3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4069" y="621452"/>
            <a:ext cx="4308222" cy="17840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Greenville Research Farm | USU">
            <a:extLst>
              <a:ext uri="{FF2B5EF4-FFF2-40B4-BE49-F238E27FC236}">
                <a16:creationId xmlns:a16="http://schemas.microsoft.com/office/drawing/2014/main" id="{D7A63DC4-7115-4E78-A9E9-30F7C1B100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1228" y="616070"/>
            <a:ext cx="2694069" cy="1796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36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125582-7899-210F-283E-066E017A1B83}"/>
              </a:ext>
            </a:extLst>
          </p:cNvPr>
          <p:cNvSpPr>
            <a:spLocks noGrp="1"/>
          </p:cNvSpPr>
          <p:nvPr>
            <p:ph type="title"/>
          </p:nvPr>
        </p:nvSpPr>
        <p:spPr/>
        <p:txBody>
          <a:bodyPr/>
          <a:lstStyle/>
          <a:p>
            <a:r>
              <a:rPr lang="en-US" dirty="0"/>
              <a:t>College of Engineering/Biological Engineering</a:t>
            </a:r>
            <a:br>
              <a:rPr lang="en-US" dirty="0"/>
            </a:br>
            <a:r>
              <a:rPr lang="en-US" b="1" i="1" dirty="0"/>
              <a:t>Identify</a:t>
            </a:r>
            <a:r>
              <a:rPr lang="en-US" i="1" dirty="0"/>
              <a:t>, </a:t>
            </a:r>
            <a:r>
              <a:rPr lang="en-US" b="1" i="1" dirty="0"/>
              <a:t>Prevent</a:t>
            </a:r>
            <a:r>
              <a:rPr lang="en-US" i="1" dirty="0"/>
              <a:t>, &amp; </a:t>
            </a:r>
            <a:r>
              <a:rPr lang="en-US" b="1" i="1" dirty="0"/>
              <a:t>Correct</a:t>
            </a:r>
            <a:endParaRPr lang="en-US" dirty="0"/>
          </a:p>
        </p:txBody>
      </p:sp>
      <p:sp>
        <p:nvSpPr>
          <p:cNvPr id="5" name="Text Placeholder 4">
            <a:extLst>
              <a:ext uri="{FF2B5EF4-FFF2-40B4-BE49-F238E27FC236}">
                <a16:creationId xmlns:a16="http://schemas.microsoft.com/office/drawing/2014/main" id="{883C3719-9BEE-8E4A-4202-6CF9A80A4022}"/>
              </a:ext>
            </a:extLst>
          </p:cNvPr>
          <p:cNvSpPr>
            <a:spLocks noGrp="1"/>
          </p:cNvSpPr>
          <p:nvPr>
            <p:ph type="body" idx="1"/>
          </p:nvPr>
        </p:nvSpPr>
        <p:spPr/>
        <p:txBody>
          <a:bodyPr/>
          <a:lstStyle/>
          <a:p>
            <a:r>
              <a:rPr lang="en-US" dirty="0"/>
              <a:t>Three Priorities </a:t>
            </a:r>
          </a:p>
        </p:txBody>
      </p:sp>
      <p:sp>
        <p:nvSpPr>
          <p:cNvPr id="6" name="Content Placeholder 5">
            <a:extLst>
              <a:ext uri="{FF2B5EF4-FFF2-40B4-BE49-F238E27FC236}">
                <a16:creationId xmlns:a16="http://schemas.microsoft.com/office/drawing/2014/main" id="{0F546A8B-2A49-28DF-FB19-E91BF90EDC68}"/>
              </a:ext>
            </a:extLst>
          </p:cNvPr>
          <p:cNvSpPr>
            <a:spLocks noGrp="1"/>
          </p:cNvSpPr>
          <p:nvPr>
            <p:ph sz="half" idx="2"/>
          </p:nvPr>
        </p:nvSpPr>
        <p:spPr/>
        <p:txBody>
          <a:bodyPr>
            <a:normAutofit/>
          </a:bodyPr>
          <a:lstStyle/>
          <a:p>
            <a:pPr marL="514350" indent="-514350">
              <a:buFont typeface="+mj-lt"/>
              <a:buAutoNum type="arabicPeriod"/>
            </a:pPr>
            <a:r>
              <a:rPr lang="en-US" dirty="0"/>
              <a:t>Develop a shared digital chemical inventory.</a:t>
            </a:r>
          </a:p>
          <a:p>
            <a:pPr marL="514350" indent="-514350">
              <a:buFont typeface="+mj-lt"/>
              <a:buAutoNum type="arabicPeriod"/>
            </a:pPr>
            <a:r>
              <a:rPr lang="en-US" dirty="0"/>
              <a:t>Develop standardized lab door placards indicating lab layout, hazards, emergency resources. </a:t>
            </a:r>
          </a:p>
          <a:p>
            <a:pPr marL="514350" indent="-514350">
              <a:buFont typeface="+mj-lt"/>
              <a:buAutoNum type="arabicPeriod"/>
            </a:pPr>
            <a:r>
              <a:rPr lang="en-US" dirty="0"/>
              <a:t>Develop online resources for lab use requirements. </a:t>
            </a:r>
          </a:p>
          <a:p>
            <a:pPr marL="514350" indent="-514350">
              <a:buFont typeface="+mj-lt"/>
              <a:buAutoNum type="arabicPeriod"/>
            </a:pPr>
            <a:endParaRPr lang="en-US" i="1" dirty="0"/>
          </a:p>
        </p:txBody>
      </p:sp>
      <p:sp>
        <p:nvSpPr>
          <p:cNvPr id="7" name="Text Placeholder 6">
            <a:extLst>
              <a:ext uri="{FF2B5EF4-FFF2-40B4-BE49-F238E27FC236}">
                <a16:creationId xmlns:a16="http://schemas.microsoft.com/office/drawing/2014/main" id="{E21B930E-C682-D746-6D22-36186B49CE3E}"/>
              </a:ext>
            </a:extLst>
          </p:cNvPr>
          <p:cNvSpPr>
            <a:spLocks noGrp="1"/>
          </p:cNvSpPr>
          <p:nvPr>
            <p:ph type="body" sz="quarter" idx="3"/>
          </p:nvPr>
        </p:nvSpPr>
        <p:spPr/>
        <p:txBody>
          <a:bodyPr/>
          <a:lstStyle/>
          <a:p>
            <a:r>
              <a:rPr lang="en-US" dirty="0"/>
              <a:t>Why &amp; How? </a:t>
            </a:r>
          </a:p>
        </p:txBody>
      </p:sp>
      <p:sp>
        <p:nvSpPr>
          <p:cNvPr id="8" name="Content Placeholder 7">
            <a:extLst>
              <a:ext uri="{FF2B5EF4-FFF2-40B4-BE49-F238E27FC236}">
                <a16:creationId xmlns:a16="http://schemas.microsoft.com/office/drawing/2014/main" id="{4602D899-1E04-96A7-A570-680A5F1B4000}"/>
              </a:ext>
            </a:extLst>
          </p:cNvPr>
          <p:cNvSpPr>
            <a:spLocks noGrp="1"/>
          </p:cNvSpPr>
          <p:nvPr>
            <p:ph sz="quarter" idx="4"/>
          </p:nvPr>
        </p:nvSpPr>
        <p:spPr/>
        <p:txBody>
          <a:bodyPr>
            <a:normAutofit fontScale="92500" lnSpcReduction="10000"/>
          </a:bodyPr>
          <a:lstStyle/>
          <a:p>
            <a:pPr marL="514350" indent="-514350">
              <a:buFont typeface="+mj-lt"/>
              <a:buAutoNum type="arabicPeriod"/>
            </a:pPr>
            <a:r>
              <a:rPr lang="en-US" i="1" dirty="0"/>
              <a:t>Why are these impactful? </a:t>
            </a:r>
            <a:r>
              <a:rPr lang="en-US" dirty="0"/>
              <a:t>– Will facilitate tracking, storage, sharing, disposal of all chemicals</a:t>
            </a:r>
          </a:p>
          <a:p>
            <a:pPr marL="514350" indent="-514350">
              <a:buFont typeface="+mj-lt"/>
              <a:buAutoNum type="arabicPeriod"/>
            </a:pPr>
            <a:r>
              <a:rPr lang="en-US" i="1" dirty="0"/>
              <a:t>How will improvement be measured? </a:t>
            </a:r>
            <a:r>
              <a:rPr lang="en-US" dirty="0"/>
              <a:t>– Real-time updates on a web server or box folder</a:t>
            </a:r>
          </a:p>
          <a:p>
            <a:pPr marL="514350" indent="-514350">
              <a:buFont typeface="+mj-lt"/>
              <a:buAutoNum type="arabicPeriod"/>
            </a:pPr>
            <a:r>
              <a:rPr lang="en-US" i="1" dirty="0"/>
              <a:t>New/preventative measures?</a:t>
            </a:r>
            <a:r>
              <a:rPr lang="en-US" dirty="0"/>
              <a:t> – Link key card lab access to required user trainings as posted on each lab door</a:t>
            </a:r>
          </a:p>
          <a:p>
            <a:pPr marL="514350" indent="-514350">
              <a:buFont typeface="+mj-lt"/>
              <a:buAutoNum type="arabicPeriod"/>
            </a:pPr>
            <a:endParaRPr lang="en-US" dirty="0"/>
          </a:p>
        </p:txBody>
      </p:sp>
    </p:spTree>
    <p:extLst>
      <p:ext uri="{BB962C8B-B14F-4D97-AF65-F5344CB8AC3E}">
        <p14:creationId xmlns:p14="http://schemas.microsoft.com/office/powerpoint/2010/main" val="3356980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2441</Words>
  <Application>Microsoft Office PowerPoint</Application>
  <PresentationFormat>Widescreen</PresentationFormat>
  <Paragraphs>275</Paragraphs>
  <Slides>25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Utah State University Safety Committee  Vision Statement </vt:lpstr>
      <vt:lpstr>USU Environmental Health &amp; Safety Identify, Prevent, &amp; Correct</vt:lpstr>
      <vt:lpstr>Chemical Hygiene Committee Identify, Prevent, &amp; Correct</vt:lpstr>
      <vt:lpstr>Field Safety/EHS Identify, Prevent, &amp; Correct</vt:lpstr>
      <vt:lpstr>Institutional Biosafety Committee (IBC) Identify, Prevent, &amp; Correct</vt:lpstr>
      <vt:lpstr>Radiation Safety Committee Identify, Prevent, &amp; Correct</vt:lpstr>
      <vt:lpstr>Caine College Safety Priorities: AWARE Identify, Prevent, &amp; Correct</vt:lpstr>
      <vt:lpstr>CAAS</vt:lpstr>
      <vt:lpstr>College of Engineering/Biological Engineering Identify, Prevent, &amp; Correct</vt:lpstr>
      <vt:lpstr>College of Humanities and Social Science Identify, Prevent, &amp; Correct</vt:lpstr>
      <vt:lpstr>PowerPoint Presentation</vt:lpstr>
      <vt:lpstr>College of Education and Human Services Identify, Prevent, &amp; Correct</vt:lpstr>
      <vt:lpstr>Extension Safety Priorities: Identify, Prevent, &amp; Correct</vt:lpstr>
      <vt:lpstr>USU Jon M Huntsman School of Business Identify, Prevent, &amp; Correct</vt:lpstr>
      <vt:lpstr>QCNR Safety Priorities: Identify, Prevent, &amp; Correct</vt:lpstr>
      <vt:lpstr>USU Fire Marshal’s Office Identify, Prevent, &amp; Correct</vt:lpstr>
      <vt:lpstr>Department of Public Safety Identify, Prevent, &amp; Correct</vt:lpstr>
      <vt:lpstr>Dining Services Identify, Prevent, &amp; Correct</vt:lpstr>
      <vt:lpstr>Project analysis slide 11</vt:lpstr>
      <vt:lpstr>Housing</vt:lpstr>
      <vt:lpstr>Dept. of Libraries Identify, Prevent, &amp; Correct</vt:lpstr>
      <vt:lpstr>Risk Control Committee</vt:lpstr>
      <vt:lpstr>Staff Employees Association</vt:lpstr>
      <vt:lpstr>Statewide Campuses Safety Priorities: Identify, Prevent, &amp; Correct</vt:lpstr>
      <vt:lpstr>Division of Student Affairs Identify, Prevent, &amp; Correct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White</dc:creator>
  <cp:lastModifiedBy>Paula White</cp:lastModifiedBy>
  <cp:revision>28</cp:revision>
  <dcterms:created xsi:type="dcterms:W3CDTF">2023-03-23T17:38:37Z</dcterms:created>
  <dcterms:modified xsi:type="dcterms:W3CDTF">2023-04-10T16:43:50Z</dcterms:modified>
</cp:coreProperties>
</file>