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3536" userDrawn="1">
          <p15:clr>
            <a:srgbClr val="A4A3A4"/>
          </p15:clr>
        </p15:guide>
        <p15:guide id="2" pos="576" userDrawn="1">
          <p15:clr>
            <a:srgbClr val="A4A3A4"/>
          </p15:clr>
        </p15:guide>
        <p15:guide id="3" pos="27072" userDrawn="1">
          <p15:clr>
            <a:srgbClr val="A4A3A4"/>
          </p15:clr>
        </p15:guide>
        <p15:guide id="4" orient="horz" pos="576" userDrawn="1">
          <p15:clr>
            <a:srgbClr val="A4A3A4"/>
          </p15:clr>
        </p15:guide>
        <p15:guide id="5" orient="horz" pos="20160" userDrawn="1">
          <p15:clr>
            <a:srgbClr val="A4A3A4"/>
          </p15:clr>
        </p15:guide>
        <p15:guide id="6" pos="14136" userDrawn="1">
          <p15:clr>
            <a:srgbClr val="A4A3A4"/>
          </p15:clr>
        </p15:guide>
        <p15:guide id="7" pos="20304" userDrawn="1">
          <p15:clr>
            <a:srgbClr val="A4A3A4"/>
          </p15:clr>
        </p15:guide>
        <p15:guide id="8" pos="22488" userDrawn="1">
          <p15:clr>
            <a:srgbClr val="A4A3A4"/>
          </p15:clr>
        </p15:guide>
        <p15:guide id="9" pos="7344" userDrawn="1">
          <p15:clr>
            <a:srgbClr val="A4A3A4"/>
          </p15:clr>
        </p15:guide>
        <p15:guide id="10" pos="6768" userDrawn="1">
          <p15:clr>
            <a:srgbClr val="A4A3A4"/>
          </p15:clr>
        </p15:guide>
        <p15:guide id="11" orient="horz" pos="3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3F912E-C9C6-CB87-C36D-BB314E3F4226}" name="Nathan Stucki" initials="" userId="S::a02331922@aggies.usu.edu::e0ebb10e-f751-4cdd-9291-8799f4670a70" providerId="AD"/>
  <p188:author id="{58CA9C9B-DB82-BC0F-C967-0B9329882152}" name="Athena Dupont" initials="AD" userId="Athena Dupo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 Bradford" initials="PB" lastIdx="1" clrIdx="0">
    <p:extLst>
      <p:ext uri="{19B8F6BF-5375-455C-9EA6-DF929625EA0E}">
        <p15:presenceInfo xmlns:p15="http://schemas.microsoft.com/office/powerpoint/2012/main" userId="S::A02235889@aggies.usu.edu::4030de45-7288-40ae-bce8-ef37a9ec4b8d" providerId="AD"/>
      </p:ext>
    </p:extLst>
  </p:cmAuthor>
  <p:cmAuthor id="2" name="Athena Dupont" initials="AD" lastIdx="5" clrIdx="1">
    <p:extLst>
      <p:ext uri="{19B8F6BF-5375-455C-9EA6-DF929625EA0E}">
        <p15:presenceInfo xmlns:p15="http://schemas.microsoft.com/office/powerpoint/2012/main" userId="Athena Dupo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1" autoAdjust="0"/>
    <p:restoredTop sz="94797" autoAdjust="0"/>
  </p:normalViewPr>
  <p:slideViewPr>
    <p:cSldViewPr snapToGrid="0" snapToObjects="1">
      <p:cViewPr>
        <p:scale>
          <a:sx n="27" d="100"/>
          <a:sy n="27" d="100"/>
        </p:scale>
        <p:origin x="304" y="152"/>
      </p:cViewPr>
      <p:guideLst>
        <p:guide pos="13536"/>
        <p:guide pos="576"/>
        <p:guide pos="27072"/>
        <p:guide orient="horz" pos="576"/>
        <p:guide orient="horz" pos="20160"/>
        <p:guide pos="14136"/>
        <p:guide pos="20304"/>
        <p:guide pos="22488"/>
        <p:guide pos="7344"/>
        <p:guide pos="6768"/>
        <p:guide orient="horz" pos="32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radford" userId="4030de45-7288-40ae-bce8-ef37a9ec4b8d" providerId="ADAL" clId="{B476887D-CCA9-4A09-83B5-D8A65D3274C6}"/>
    <pc:docChg chg="undo custSel modSld">
      <pc:chgData name="Paul Bradford" userId="4030de45-7288-40ae-bce8-ef37a9ec4b8d" providerId="ADAL" clId="{B476887D-CCA9-4A09-83B5-D8A65D3274C6}" dt="2024-01-08T19:46:12.235" v="1948" actId="20577"/>
      <pc:docMkLst>
        <pc:docMk/>
      </pc:docMkLst>
      <pc:sldChg chg="addSp delSp modSp mod addCm delCm modCm">
        <pc:chgData name="Paul Bradford" userId="4030de45-7288-40ae-bce8-ef37a9ec4b8d" providerId="ADAL" clId="{B476887D-CCA9-4A09-83B5-D8A65D3274C6}" dt="2024-01-08T19:46:12.235" v="1948" actId="20577"/>
        <pc:sldMkLst>
          <pc:docMk/>
          <pc:sldMk cId="3190431297" sldId="259"/>
        </pc:sldMkLst>
        <pc:spChg chg="mod">
          <ac:chgData name="Paul Bradford" userId="4030de45-7288-40ae-bce8-ef37a9ec4b8d" providerId="ADAL" clId="{B476887D-CCA9-4A09-83B5-D8A65D3274C6}" dt="2024-01-02T19:40:06.144" v="240" actId="20577"/>
          <ac:spMkLst>
            <pc:docMk/>
            <pc:sldMk cId="3190431297" sldId="259"/>
            <ac:spMk id="24" creationId="{9A418A38-AB6F-4E7D-9232-CF11D8DB1D82}"/>
          </ac:spMkLst>
        </pc:spChg>
        <pc:spChg chg="mod">
          <ac:chgData name="Paul Bradford" userId="4030de45-7288-40ae-bce8-ef37a9ec4b8d" providerId="ADAL" clId="{B476887D-CCA9-4A09-83B5-D8A65D3274C6}" dt="2024-01-02T17:42:46.149" v="2" actId="207"/>
          <ac:spMkLst>
            <pc:docMk/>
            <pc:sldMk cId="3190431297" sldId="259"/>
            <ac:spMk id="26" creationId="{CA6C940C-A3E7-8042-839C-F2D07687974B}"/>
          </ac:spMkLst>
        </pc:spChg>
        <pc:spChg chg="mod">
          <ac:chgData name="Paul Bradford" userId="4030de45-7288-40ae-bce8-ef37a9ec4b8d" providerId="ADAL" clId="{B476887D-CCA9-4A09-83B5-D8A65D3274C6}" dt="2024-01-02T19:42:07.087" v="431" actId="20577"/>
          <ac:spMkLst>
            <pc:docMk/>
            <pc:sldMk cId="3190431297" sldId="259"/>
            <ac:spMk id="27" creationId="{B81AA1B7-8DAB-4E81-A182-5BDBAEF398C0}"/>
          </ac:spMkLst>
        </pc:spChg>
        <pc:spChg chg="mod">
          <ac:chgData name="Paul Bradford" userId="4030de45-7288-40ae-bce8-ef37a9ec4b8d" providerId="ADAL" clId="{B476887D-CCA9-4A09-83B5-D8A65D3274C6}" dt="2024-01-02T19:35:40.850" v="225" actId="1035"/>
          <ac:spMkLst>
            <pc:docMk/>
            <pc:sldMk cId="3190431297" sldId="259"/>
            <ac:spMk id="34" creationId="{B9058A12-FAB2-6841-97C7-7FE46414D46C}"/>
          </ac:spMkLst>
        </pc:spChg>
        <pc:spChg chg="mod ord">
          <ac:chgData name="Paul Bradford" userId="4030de45-7288-40ae-bce8-ef37a9ec4b8d" providerId="ADAL" clId="{B476887D-CCA9-4A09-83B5-D8A65D3274C6}" dt="2024-01-08T14:52:22.547" v="1773" actId="1038"/>
          <ac:spMkLst>
            <pc:docMk/>
            <pc:sldMk cId="3190431297" sldId="259"/>
            <ac:spMk id="38" creationId="{77BFF814-C6EE-4F17-88A9-A5741F9D5FAE}"/>
          </ac:spMkLst>
        </pc:spChg>
        <pc:spChg chg="mod">
          <ac:chgData name="Paul Bradford" userId="4030de45-7288-40ae-bce8-ef37a9ec4b8d" providerId="ADAL" clId="{B476887D-CCA9-4A09-83B5-D8A65D3274C6}" dt="2024-01-08T14:52:09.047" v="1746" actId="1036"/>
          <ac:spMkLst>
            <pc:docMk/>
            <pc:sldMk cId="3190431297" sldId="259"/>
            <ac:spMk id="41" creationId="{B88BF6DC-9E80-3A41-AEF4-2891BC570915}"/>
          </ac:spMkLst>
        </pc:spChg>
        <pc:grpChg chg="mod">
          <ac:chgData name="Paul Bradford" userId="4030de45-7288-40ae-bce8-ef37a9ec4b8d" providerId="ADAL" clId="{B476887D-CCA9-4A09-83B5-D8A65D3274C6}" dt="2024-01-08T14:51:54.985" v="1732" actId="1035"/>
          <ac:grpSpMkLst>
            <pc:docMk/>
            <pc:sldMk cId="3190431297" sldId="259"/>
            <ac:grpSpMk id="3" creationId="{C38F44EE-E858-4EC7-9FA0-0940D1C4D464}"/>
          </ac:grpSpMkLst>
        </pc:grpChg>
        <pc:graphicFrameChg chg="add mod ord modGraphic">
          <ac:chgData name="Paul Bradford" userId="4030de45-7288-40ae-bce8-ef37a9ec4b8d" providerId="ADAL" clId="{B476887D-CCA9-4A09-83B5-D8A65D3274C6}" dt="2024-01-08T19:46:12.235" v="1948" actId="20577"/>
          <ac:graphicFrameMkLst>
            <pc:docMk/>
            <pc:sldMk cId="3190431297" sldId="259"/>
            <ac:graphicFrameMk id="67" creationId="{50F5F969-02F7-4B8A-9CF3-E9EC02C4B60C}"/>
          </ac:graphicFrameMkLst>
        </pc:graphicFrameChg>
        <pc:picChg chg="del mod">
          <ac:chgData name="Paul Bradford" userId="4030de45-7288-40ae-bce8-ef37a9ec4b8d" providerId="ADAL" clId="{B476887D-CCA9-4A09-83B5-D8A65D3274C6}" dt="2024-01-08T14:53:07.234" v="1781" actId="478"/>
          <ac:picMkLst>
            <pc:docMk/>
            <pc:sldMk cId="3190431297" sldId="259"/>
            <ac:picMk id="15" creationId="{C1F63782-714B-47EE-9976-DA5833DD8583}"/>
          </ac:picMkLst>
        </pc:picChg>
        <pc:picChg chg="mod">
          <ac:chgData name="Paul Bradford" userId="4030de45-7288-40ae-bce8-ef37a9ec4b8d" providerId="ADAL" clId="{B476887D-CCA9-4A09-83B5-D8A65D3274C6}" dt="2024-01-02T19:43:33.152" v="435" actId="1076"/>
          <ac:picMkLst>
            <pc:docMk/>
            <pc:sldMk cId="3190431297" sldId="259"/>
            <ac:picMk id="66" creationId="{BFABD180-58E4-446B-B120-4EAFF2B02415}"/>
          </ac:picMkLst>
        </pc:picChg>
        <pc:picChg chg="add del mod">
          <ac:chgData name="Paul Bradford" userId="4030de45-7288-40ae-bce8-ef37a9ec4b8d" providerId="ADAL" clId="{B476887D-CCA9-4A09-83B5-D8A65D3274C6}" dt="2024-01-04T17:29:49.746" v="1325" actId="478"/>
          <ac:picMkLst>
            <pc:docMk/>
            <pc:sldMk cId="3190431297" sldId="259"/>
            <ac:picMk id="70" creationId="{4213E01B-D428-4598-AD31-A95DF0FABF7F}"/>
          </ac:picMkLst>
        </pc:picChg>
        <pc:picChg chg="add mod modCrop">
          <ac:chgData name="Paul Bradford" userId="4030de45-7288-40ae-bce8-ef37a9ec4b8d" providerId="ADAL" clId="{B476887D-CCA9-4A09-83B5-D8A65D3274C6}" dt="2024-01-04T17:35:41.425" v="1340" actId="1076"/>
          <ac:picMkLst>
            <pc:docMk/>
            <pc:sldMk cId="3190431297" sldId="259"/>
            <ac:picMk id="71" creationId="{5AA7DC1E-7359-4ECA-A36A-30B05F579884}"/>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1-08T07:53:16.406" idx="1">
    <p:pos x="25957" y="19547"/>
    <p:text>I changed this from a tiny graph in the previous version, I think it show more data in an easier to read fashion, but I would love feedback on this. Im not sure its the best way to get my point acrosss or show relevant information.</p:text>
    <p:extLst>
      <p:ext uri="{C676402C-5697-4E1C-873F-D02D1690AC5C}">
        <p15:threadingInfo xmlns:p15="http://schemas.microsoft.com/office/powerpoint/2012/main" timeZoneBias="420"/>
      </p:ext>
    </p:extLst>
  </p:cm>
  <p:cm authorId="2" dt="2024-01-10T16:29:11.059" idx="2">
    <p:pos x="25957" y="19643"/>
    <p:text>This makes WAY more sense to me.</p:text>
    <p:extLst>
      <p:ext uri="{C676402C-5697-4E1C-873F-D02D1690AC5C}">
        <p15:threadingInfo xmlns:p15="http://schemas.microsoft.com/office/powerpoint/2012/main" timeZoneBias="420">
          <p15:parentCm authorId="1" idx="1"/>
        </p15:threadingInfo>
      </p:ext>
    </p:extLst>
  </p:cm>
  <p:cm authorId="2" dt="2024-01-10T16:33:18.308" idx="4">
    <p:pos x="26658" y="2860"/>
    <p:text>I made tiny edits in this text to avoid repeating and then added 'afterwards' because if I understand you correctly, you want to know the capacity when the battery is no longer in vehicle use, right? </p:text>
    <p:extLst>
      <p:ext uri="{C676402C-5697-4E1C-873F-D02D1690AC5C}">
        <p15:threadingInfo xmlns:p15="http://schemas.microsoft.com/office/powerpoint/2012/main" timeZoneBias="420"/>
      </p:ext>
    </p:extLst>
  </p:cm>
  <p:cm authorId="2" dt="2024-01-10T16:34:16.315" idx="5">
    <p:pos x="26658" y="2956"/>
    <p:text>Also used A.I. in title so it's more clear. I don't think you have to edit it everywhere but in this big font we don't want people wondering who 'AL' is.</p:text>
    <p:extLst>
      <p:ext uri="{C676402C-5697-4E1C-873F-D02D1690AC5C}">
        <p15:threadingInfo xmlns:p15="http://schemas.microsoft.com/office/powerpoint/2012/main" timeZoneBias="420">
          <p15:parentCm authorId="2" idx="4"/>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284D0-50F2-D64B-8044-CA2CD9EAA405}" type="datetimeFigureOut">
              <a:rPr lang="en-US" smtClean="0"/>
              <a:t>1/10/24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91E70-C4DC-A140-99E4-0C17B258FCE5}" type="slidenum">
              <a:rPr lang="en-US" smtClean="0"/>
              <a:t>‹#›</a:t>
            </a:fld>
            <a:endParaRPr lang="en-US"/>
          </a:p>
        </p:txBody>
      </p:sp>
    </p:spTree>
    <p:extLst>
      <p:ext uri="{BB962C8B-B14F-4D97-AF65-F5344CB8AC3E}">
        <p14:creationId xmlns:p14="http://schemas.microsoft.com/office/powerpoint/2010/main" val="92156362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Better Poster format</a:t>
            </a:r>
          </a:p>
        </p:txBody>
      </p:sp>
      <p:sp>
        <p:nvSpPr>
          <p:cNvPr id="4" name="Slide Number Placeholder 3"/>
          <p:cNvSpPr>
            <a:spLocks noGrp="1"/>
          </p:cNvSpPr>
          <p:nvPr>
            <p:ph type="sldNum" sz="quarter" idx="5"/>
          </p:nvPr>
        </p:nvSpPr>
        <p:spPr/>
        <p:txBody>
          <a:bodyPr/>
          <a:lstStyle/>
          <a:p>
            <a:fld id="{A3891E70-C4DC-A140-99E4-0C17B258FCE5}" type="slidenum">
              <a:rPr lang="en-US" smtClean="0"/>
              <a:t>1</a:t>
            </a:fld>
            <a:endParaRPr lang="en-US"/>
          </a:p>
        </p:txBody>
      </p:sp>
    </p:spTree>
    <p:extLst>
      <p:ext uri="{BB962C8B-B14F-4D97-AF65-F5344CB8AC3E}">
        <p14:creationId xmlns:p14="http://schemas.microsoft.com/office/powerpoint/2010/main" val="178201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G Better Pos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FF8EB3-2542-0A4C-AD08-A531CB96CE4E}"/>
              </a:ext>
            </a:extLst>
          </p:cNvPr>
          <p:cNvSpPr/>
          <p:nvPr userDrawn="1"/>
        </p:nvSpPr>
        <p:spPr>
          <a:xfrm>
            <a:off x="9053567" y="38163"/>
            <a:ext cx="25784066"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B6387B71-E814-D74C-A562-F4CADFB56628}"/>
              </a:ext>
            </a:extLst>
          </p:cNvPr>
          <p:cNvPicPr>
            <a:picLocks noChangeAspect="1"/>
          </p:cNvPicPr>
          <p:nvPr userDrawn="1"/>
        </p:nvPicPr>
        <p:blipFill>
          <a:blip r:embed="rId2"/>
          <a:srcRect/>
          <a:stretch>
            <a:fillRect/>
          </a:stretch>
        </p:blipFill>
        <p:spPr>
          <a:xfrm>
            <a:off x="16142839" y="30175199"/>
            <a:ext cx="11605521" cy="1842377"/>
          </a:xfrm>
          <a:prstGeom prst="rect">
            <a:avLst/>
          </a:prstGeom>
        </p:spPr>
      </p:pic>
    </p:spTree>
    <p:extLst>
      <p:ext uri="{BB962C8B-B14F-4D97-AF65-F5344CB8AC3E}">
        <p14:creationId xmlns:p14="http://schemas.microsoft.com/office/powerpoint/2010/main" val="78698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resenter B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80043F-FC17-CB4F-95B7-7E1F3ACDA97F}"/>
              </a:ext>
            </a:extLst>
          </p:cNvPr>
          <p:cNvSpPr/>
          <p:nvPr userDrawn="1"/>
        </p:nvSpPr>
        <p:spPr>
          <a:xfrm>
            <a:off x="14996158" y="0"/>
            <a:ext cx="28895042"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8BC2B6-F796-AD45-9099-CB7199DFA69D}"/>
              </a:ext>
            </a:extLst>
          </p:cNvPr>
          <p:cNvSpPr/>
          <p:nvPr userDrawn="1"/>
        </p:nvSpPr>
        <p:spPr>
          <a:xfrm>
            <a:off x="-1" y="0"/>
            <a:ext cx="14996161" cy="32918400"/>
          </a:xfrm>
          <a:prstGeom prst="rect">
            <a:avLst/>
          </a:pr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9">
            <a:extLst>
              <a:ext uri="{FF2B5EF4-FFF2-40B4-BE49-F238E27FC236}">
                <a16:creationId xmlns:a16="http://schemas.microsoft.com/office/drawing/2014/main" id="{C16CA098-7688-4845-B436-36720CD4237A}"/>
              </a:ext>
            </a:extLst>
          </p:cNvPr>
          <p:cNvPicPr>
            <a:picLocks noChangeAspect="1"/>
          </p:cNvPicPr>
          <p:nvPr userDrawn="1"/>
        </p:nvPicPr>
        <p:blipFill>
          <a:blip r:embed="rId2"/>
          <a:srcRect/>
          <a:stretch>
            <a:fillRect/>
          </a:stretch>
        </p:blipFill>
        <p:spPr>
          <a:xfrm>
            <a:off x="1695318" y="30087479"/>
            <a:ext cx="11605521" cy="1842377"/>
          </a:xfrm>
          <a:prstGeom prst="rect">
            <a:avLst/>
          </a:prstGeom>
        </p:spPr>
      </p:pic>
    </p:spTree>
    <p:extLst>
      <p:ext uri="{BB962C8B-B14F-4D97-AF65-F5344CB8AC3E}">
        <p14:creationId xmlns:p14="http://schemas.microsoft.com/office/powerpoint/2010/main" val="11803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hero BP">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2953E31-1342-7E45-8E21-E3B6B930DC67}"/>
              </a:ext>
            </a:extLst>
          </p:cNvPr>
          <p:cNvSpPr/>
          <p:nvPr userDrawn="1"/>
        </p:nvSpPr>
        <p:spPr>
          <a:xfrm>
            <a:off x="11708345" y="-27478"/>
            <a:ext cx="32182855" cy="11720885"/>
          </a:xfrm>
          <a:custGeom>
            <a:avLst/>
            <a:gdLst>
              <a:gd name="connsiteX0" fmla="*/ 0 w 32111079"/>
              <a:gd name="connsiteY0" fmla="*/ 0 h 11720885"/>
              <a:gd name="connsiteX1" fmla="*/ 32111079 w 32111079"/>
              <a:gd name="connsiteY1" fmla="*/ 0 h 11720885"/>
              <a:gd name="connsiteX2" fmla="*/ 32111079 w 32111079"/>
              <a:gd name="connsiteY2" fmla="*/ 10587281 h 11720885"/>
              <a:gd name="connsiteX3" fmla="*/ 30977475 w 32111079"/>
              <a:gd name="connsiteY3" fmla="*/ 11720885 h 11720885"/>
              <a:gd name="connsiteX4" fmla="*/ 1061828 w 32111079"/>
              <a:gd name="connsiteY4" fmla="*/ 11720885 h 11720885"/>
              <a:gd name="connsiteX5" fmla="*/ 17308 w 32111079"/>
              <a:gd name="connsiteY5" fmla="*/ 11028531 h 11720885"/>
              <a:gd name="connsiteX6" fmla="*/ 0 w 32111079"/>
              <a:gd name="connsiteY6" fmla="*/ 10981241 h 11720885"/>
              <a:gd name="connsiteX7" fmla="*/ 0 w 32111079"/>
              <a:gd name="connsiteY7" fmla="*/ 0 h 117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1079" h="11720885">
                <a:moveTo>
                  <a:pt x="0" y="0"/>
                </a:moveTo>
                <a:lnTo>
                  <a:pt x="32111079" y="0"/>
                </a:lnTo>
                <a:lnTo>
                  <a:pt x="32111079" y="10587281"/>
                </a:lnTo>
                <a:cubicBezTo>
                  <a:pt x="32111079" y="11213353"/>
                  <a:pt x="31603547" y="11720885"/>
                  <a:pt x="30977475" y="11720885"/>
                </a:cubicBezTo>
                <a:lnTo>
                  <a:pt x="1061828" y="11720885"/>
                </a:lnTo>
                <a:cubicBezTo>
                  <a:pt x="592274" y="11720885"/>
                  <a:pt x="189399" y="11435398"/>
                  <a:pt x="17308" y="11028531"/>
                </a:cubicBezTo>
                <a:lnTo>
                  <a:pt x="0" y="10981241"/>
                </a:lnTo>
                <a:lnTo>
                  <a:pt x="0" y="0"/>
                </a:lnTo>
                <a:close/>
              </a:path>
            </a:pathLst>
          </a:custGeom>
          <a:solidFill>
            <a:srgbClr val="0F243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3EDDCBA0-D825-7343-AF62-E64FE01DDAFF}"/>
              </a:ext>
            </a:extLst>
          </p:cNvPr>
          <p:cNvSpPr/>
          <p:nvPr userDrawn="1"/>
        </p:nvSpPr>
        <p:spPr>
          <a:xfrm>
            <a:off x="0" y="0"/>
            <a:ext cx="11708345"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10;&#10;Description automatically generated">
            <a:extLst>
              <a:ext uri="{FF2B5EF4-FFF2-40B4-BE49-F238E27FC236}">
                <a16:creationId xmlns:a16="http://schemas.microsoft.com/office/drawing/2014/main" id="{D1F9ACEC-ECB5-364C-9C7C-BE5921AD0C94}"/>
              </a:ext>
            </a:extLst>
          </p:cNvPr>
          <p:cNvPicPr>
            <a:picLocks noChangeAspect="1"/>
          </p:cNvPicPr>
          <p:nvPr userDrawn="1"/>
        </p:nvPicPr>
        <p:blipFill>
          <a:blip r:embed="rId2"/>
          <a:stretch>
            <a:fillRect/>
          </a:stretch>
        </p:blipFill>
        <p:spPr>
          <a:xfrm>
            <a:off x="1017338" y="29141656"/>
            <a:ext cx="9673661" cy="2862344"/>
          </a:xfrm>
          <a:prstGeom prst="rect">
            <a:avLst/>
          </a:prstGeom>
        </p:spPr>
      </p:pic>
    </p:spTree>
    <p:extLst>
      <p:ext uri="{BB962C8B-B14F-4D97-AF65-F5344CB8AC3E}">
        <p14:creationId xmlns:p14="http://schemas.microsoft.com/office/powerpoint/2010/main" val="1984313489"/>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hero mo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BD29EA-1972-C248-92C4-EAB619C6B72D}"/>
              </a:ext>
            </a:extLst>
          </p:cNvPr>
          <p:cNvSpPr/>
          <p:nvPr userDrawn="1"/>
        </p:nvSpPr>
        <p:spPr>
          <a:xfrm>
            <a:off x="0" y="0"/>
            <a:ext cx="28433486" cy="32918400"/>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0403D38-D978-AB48-A22E-BC312669A4DE}"/>
              </a:ext>
            </a:extLst>
          </p:cNvPr>
          <p:cNvPicPr>
            <a:picLocks noChangeAspect="1"/>
          </p:cNvPicPr>
          <p:nvPr userDrawn="1"/>
        </p:nvPicPr>
        <p:blipFill>
          <a:blip r:embed="rId2"/>
          <a:stretch>
            <a:fillRect/>
          </a:stretch>
        </p:blipFill>
        <p:spPr>
          <a:xfrm>
            <a:off x="29486880" y="29559138"/>
            <a:ext cx="12478097" cy="1987662"/>
          </a:xfrm>
          <a:prstGeom prst="rect">
            <a:avLst/>
          </a:prstGeom>
        </p:spPr>
      </p:pic>
    </p:spTree>
    <p:extLst>
      <p:ext uri="{BB962C8B-B14F-4D97-AF65-F5344CB8AC3E}">
        <p14:creationId xmlns:p14="http://schemas.microsoft.com/office/powerpoint/2010/main" val="241434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ditional post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31A0E-8B40-D04E-9860-CC4D35EB642D}"/>
              </a:ext>
            </a:extLst>
          </p:cNvPr>
          <p:cNvSpPr/>
          <p:nvPr userDrawn="1"/>
        </p:nvSpPr>
        <p:spPr>
          <a:xfrm>
            <a:off x="-1" y="0"/>
            <a:ext cx="43891201" cy="6369267"/>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ogo&#10;&#10;Description automatically generated">
            <a:extLst>
              <a:ext uri="{FF2B5EF4-FFF2-40B4-BE49-F238E27FC236}">
                <a16:creationId xmlns:a16="http://schemas.microsoft.com/office/drawing/2014/main" id="{D50F2F4D-5376-F849-968E-893B292884B2}"/>
              </a:ext>
            </a:extLst>
          </p:cNvPr>
          <p:cNvPicPr>
            <a:picLocks noChangeAspect="1"/>
          </p:cNvPicPr>
          <p:nvPr userDrawn="1"/>
        </p:nvPicPr>
        <p:blipFill>
          <a:blip r:embed="rId2"/>
          <a:stretch>
            <a:fillRect/>
          </a:stretch>
        </p:blipFill>
        <p:spPr>
          <a:xfrm>
            <a:off x="39534352" y="860004"/>
            <a:ext cx="3442447" cy="4379557"/>
          </a:xfrm>
          <a:prstGeom prst="rect">
            <a:avLst/>
          </a:prstGeom>
        </p:spPr>
      </p:pic>
      <p:cxnSp>
        <p:nvCxnSpPr>
          <p:cNvPr id="10" name="Straight Connector 9">
            <a:extLst>
              <a:ext uri="{FF2B5EF4-FFF2-40B4-BE49-F238E27FC236}">
                <a16:creationId xmlns:a16="http://schemas.microsoft.com/office/drawing/2014/main" id="{ABD57342-1A8B-B14A-8ED4-AC4289B3BB78}"/>
              </a:ext>
            </a:extLst>
          </p:cNvPr>
          <p:cNvCxnSpPr>
            <a:cxnSpLocks/>
          </p:cNvCxnSpPr>
          <p:nvPr userDrawn="1"/>
        </p:nvCxnSpPr>
        <p:spPr>
          <a:xfrm flipV="1">
            <a:off x="161364" y="0"/>
            <a:ext cx="0" cy="6400800"/>
          </a:xfrm>
          <a:prstGeom prst="line">
            <a:avLst/>
          </a:prstGeom>
          <a:ln w="3810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7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ditional post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D5B9FE-11A4-7346-B31F-F5D4F9043379}"/>
              </a:ext>
            </a:extLst>
          </p:cNvPr>
          <p:cNvSpPr/>
          <p:nvPr userDrawn="1"/>
        </p:nvSpPr>
        <p:spPr>
          <a:xfrm>
            <a:off x="0" y="0"/>
            <a:ext cx="43891200" cy="3294588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DDCAE2-24B1-6B43-90D2-B77D4F0D085B}"/>
              </a:ext>
            </a:extLst>
          </p:cNvPr>
          <p:cNvSpPr/>
          <p:nvPr userDrawn="1"/>
        </p:nvSpPr>
        <p:spPr>
          <a:xfrm rot="5400000">
            <a:off x="20103058" y="9157741"/>
            <a:ext cx="3685081"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9">
            <a:extLst>
              <a:ext uri="{FF2B5EF4-FFF2-40B4-BE49-F238E27FC236}">
                <a16:creationId xmlns:a16="http://schemas.microsoft.com/office/drawing/2014/main" id="{0B44EB41-9264-9540-86C4-9F32D61AD9EF}"/>
              </a:ext>
            </a:extLst>
          </p:cNvPr>
          <p:cNvPicPr>
            <a:picLocks noChangeAspect="1"/>
          </p:cNvPicPr>
          <p:nvPr userDrawn="1"/>
        </p:nvPicPr>
        <p:blipFill>
          <a:blip r:embed="rId2"/>
          <a:srcRect/>
          <a:stretch>
            <a:fillRect/>
          </a:stretch>
        </p:blipFill>
        <p:spPr>
          <a:xfrm>
            <a:off x="960120" y="30175199"/>
            <a:ext cx="11605521" cy="1842377"/>
          </a:xfrm>
          <a:prstGeom prst="rect">
            <a:avLst/>
          </a:prstGeom>
        </p:spPr>
      </p:pic>
    </p:spTree>
    <p:extLst>
      <p:ext uri="{BB962C8B-B14F-4D97-AF65-F5344CB8AC3E}">
        <p14:creationId xmlns:p14="http://schemas.microsoft.com/office/powerpoint/2010/main" val="188209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ditional post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7A548-8FA4-5C4B-AD71-E0A031E22648}"/>
              </a:ext>
            </a:extLst>
          </p:cNvPr>
          <p:cNvSpPr/>
          <p:nvPr userDrawn="1"/>
        </p:nvSpPr>
        <p:spPr>
          <a:xfrm rot="5400000">
            <a:off x="17915240" y="-17915235"/>
            <a:ext cx="8060720"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9C2643E-5FC8-A444-9424-93DB0CBCE779}"/>
              </a:ext>
            </a:extLst>
          </p:cNvPr>
          <p:cNvGrpSpPr/>
          <p:nvPr userDrawn="1"/>
        </p:nvGrpSpPr>
        <p:grpSpPr>
          <a:xfrm>
            <a:off x="0" y="6655145"/>
            <a:ext cx="43891200" cy="2342397"/>
            <a:chOff x="0" y="6497913"/>
            <a:chExt cx="43891200" cy="2499630"/>
          </a:xfrm>
          <a:solidFill>
            <a:schemeClr val="bg2"/>
          </a:solidFill>
        </p:grpSpPr>
        <p:sp>
          <p:nvSpPr>
            <p:cNvPr id="10" name="Rounded Rectangle 9">
              <a:extLst>
                <a:ext uri="{FF2B5EF4-FFF2-40B4-BE49-F238E27FC236}">
                  <a16:creationId xmlns:a16="http://schemas.microsoft.com/office/drawing/2014/main" id="{11CB6447-2BCB-7547-AC74-241D0E4BC7E9}"/>
                </a:ext>
              </a:extLst>
            </p:cNvPr>
            <p:cNvSpPr/>
            <p:nvPr/>
          </p:nvSpPr>
          <p:spPr>
            <a:xfrm>
              <a:off x="0" y="6742587"/>
              <a:ext cx="43891200" cy="2254956"/>
            </a:xfrm>
            <a:prstGeom prst="roundRect">
              <a:avLst>
                <a:gd name="adj" fmla="val 378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1" name="Rounded Rectangle 10">
              <a:extLst>
                <a:ext uri="{FF2B5EF4-FFF2-40B4-BE49-F238E27FC236}">
                  <a16:creationId xmlns:a16="http://schemas.microsoft.com/office/drawing/2014/main" id="{65B1CD86-A629-2A48-8FBA-5A99A978E5B0}"/>
                </a:ext>
              </a:extLst>
            </p:cNvPr>
            <p:cNvSpPr/>
            <p:nvPr/>
          </p:nvSpPr>
          <p:spPr>
            <a:xfrm>
              <a:off x="0" y="6497913"/>
              <a:ext cx="43891200" cy="149992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grpSp>
      <p:pic>
        <p:nvPicPr>
          <p:cNvPr id="12" name="Picture 11" descr="A picture containing text, clipart&#10;&#10;Description automatically generated">
            <a:extLst>
              <a:ext uri="{FF2B5EF4-FFF2-40B4-BE49-F238E27FC236}">
                <a16:creationId xmlns:a16="http://schemas.microsoft.com/office/drawing/2014/main" id="{22F6A838-21FD-5A44-AF76-857B0EC31BC5}"/>
              </a:ext>
            </a:extLst>
          </p:cNvPr>
          <p:cNvPicPr>
            <a:picLocks noChangeAspect="1"/>
          </p:cNvPicPr>
          <p:nvPr userDrawn="1"/>
        </p:nvPicPr>
        <p:blipFill>
          <a:blip r:embed="rId2"/>
          <a:stretch>
            <a:fillRect/>
          </a:stretch>
        </p:blipFill>
        <p:spPr>
          <a:xfrm>
            <a:off x="32004000" y="7366328"/>
            <a:ext cx="10972800" cy="1056206"/>
          </a:xfrm>
          <a:prstGeom prst="rect">
            <a:avLst/>
          </a:prstGeom>
        </p:spPr>
      </p:pic>
    </p:spTree>
    <p:extLst>
      <p:ext uri="{BB962C8B-B14F-4D97-AF65-F5344CB8AC3E}">
        <p14:creationId xmlns:p14="http://schemas.microsoft.com/office/powerpoint/2010/main" val="284614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48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337ECA4-2C3A-7546-B9B9-C9C5A89F4660}" type="datetimeFigureOut">
              <a:rPr lang="en-US" smtClean="0"/>
              <a:t>1/10/24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68D029D-74ED-0041-825B-5872D363F0E6}" type="slidenum">
              <a:rPr lang="en-US" smtClean="0"/>
              <a:t>‹#›</a:t>
            </a:fld>
            <a:endParaRPr lang="en-US"/>
          </a:p>
        </p:txBody>
      </p:sp>
    </p:spTree>
    <p:extLst>
      <p:ext uri="{BB962C8B-B14F-4D97-AF65-F5344CB8AC3E}">
        <p14:creationId xmlns:p14="http://schemas.microsoft.com/office/powerpoint/2010/main" val="39266510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5" r:id="rId4"/>
    <p:sldLayoutId id="2147483664" r:id="rId5"/>
    <p:sldLayoutId id="2147483661" r:id="rId6"/>
    <p:sldLayoutId id="2147483662" r:id="rId7"/>
    <p:sldLayoutId id="2147483668" r:id="rId8"/>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 67">
            <a:extLst>
              <a:ext uri="{FF2B5EF4-FFF2-40B4-BE49-F238E27FC236}">
                <a16:creationId xmlns:a16="http://schemas.microsoft.com/office/drawing/2014/main" id="{50F5F969-02F7-4B8A-9CF3-E9EC02C4B60C}"/>
              </a:ext>
            </a:extLst>
          </p:cNvPr>
          <p:cNvGraphicFramePr>
            <a:graphicFrameLocks noGrp="1"/>
          </p:cNvGraphicFramePr>
          <p:nvPr>
            <p:extLst>
              <p:ext uri="{D42A27DB-BD31-4B8C-83A1-F6EECF244321}">
                <p14:modId xmlns:p14="http://schemas.microsoft.com/office/powerpoint/2010/main" val="1663990021"/>
              </p:ext>
            </p:extLst>
          </p:nvPr>
        </p:nvGraphicFramePr>
        <p:xfrm>
          <a:off x="35661819" y="24902533"/>
          <a:ext cx="7278130" cy="6859421"/>
        </p:xfrm>
        <a:graphic>
          <a:graphicData uri="http://schemas.openxmlformats.org/drawingml/2006/table">
            <a:tbl>
              <a:tblPr firstRow="1" bandRow="1">
                <a:tableStyleId>{5C22544A-7EE6-4342-B048-85BDC9FD1C3A}</a:tableStyleId>
              </a:tblPr>
              <a:tblGrid>
                <a:gridCol w="2008560">
                  <a:extLst>
                    <a:ext uri="{9D8B030D-6E8A-4147-A177-3AD203B41FA5}">
                      <a16:colId xmlns:a16="http://schemas.microsoft.com/office/drawing/2014/main" val="669041930"/>
                    </a:ext>
                  </a:extLst>
                </a:gridCol>
                <a:gridCol w="1687440">
                  <a:extLst>
                    <a:ext uri="{9D8B030D-6E8A-4147-A177-3AD203B41FA5}">
                      <a16:colId xmlns:a16="http://schemas.microsoft.com/office/drawing/2014/main" val="1387215166"/>
                    </a:ext>
                  </a:extLst>
                </a:gridCol>
                <a:gridCol w="1774941">
                  <a:extLst>
                    <a:ext uri="{9D8B030D-6E8A-4147-A177-3AD203B41FA5}">
                      <a16:colId xmlns:a16="http://schemas.microsoft.com/office/drawing/2014/main" val="2555288360"/>
                    </a:ext>
                  </a:extLst>
                </a:gridCol>
                <a:gridCol w="1807189">
                  <a:extLst>
                    <a:ext uri="{9D8B030D-6E8A-4147-A177-3AD203B41FA5}">
                      <a16:colId xmlns:a16="http://schemas.microsoft.com/office/drawing/2014/main" val="2987573388"/>
                    </a:ext>
                  </a:extLst>
                </a:gridCol>
              </a:tblGrid>
              <a:tr h="706141">
                <a:tc gridSpan="2">
                  <a:txBody>
                    <a:bodyPr/>
                    <a:lstStyle/>
                    <a:p>
                      <a:r>
                        <a:rPr lang="en-US" sz="3200" dirty="0"/>
                        <a:t>Cell Predictions</a:t>
                      </a:r>
                    </a:p>
                  </a:txBody>
                  <a:tcPr>
                    <a:solidFill>
                      <a:schemeClr val="accent2"/>
                    </a:solidFill>
                  </a:tcPr>
                </a:tc>
                <a:tc hMerge="1">
                  <a:txBody>
                    <a:bodyPr/>
                    <a:lstStyle/>
                    <a:p>
                      <a:endParaRPr lang="en-US" sz="3200" dirty="0"/>
                    </a:p>
                  </a:txBody>
                  <a:tcPr/>
                </a:tc>
                <a:tc>
                  <a:txBody>
                    <a:bodyPr/>
                    <a:lstStyle/>
                    <a:p>
                      <a:r>
                        <a:rPr lang="en-US" sz="3200" dirty="0"/>
                        <a:t>Parallel</a:t>
                      </a:r>
                    </a:p>
                  </a:txBody>
                  <a:tcPr>
                    <a:solidFill>
                      <a:schemeClr val="accent2"/>
                    </a:solidFill>
                  </a:tcPr>
                </a:tc>
                <a:tc>
                  <a:txBody>
                    <a:bodyPr/>
                    <a:lstStyle/>
                    <a:p>
                      <a:r>
                        <a:rPr lang="en-US" sz="3200" dirty="0"/>
                        <a:t>Series</a:t>
                      </a:r>
                    </a:p>
                  </a:txBody>
                  <a:tcPr>
                    <a:solidFill>
                      <a:schemeClr val="accent2"/>
                    </a:solidFill>
                  </a:tcPr>
                </a:tc>
                <a:extLst>
                  <a:ext uri="{0D108BD9-81ED-4DB2-BD59-A6C34878D82A}">
                    <a16:rowId xmlns:a16="http://schemas.microsoft.com/office/drawing/2014/main" val="1856251737"/>
                  </a:ext>
                </a:extLst>
              </a:tr>
              <a:tr h="761080">
                <a:tc rowSpan="2">
                  <a:txBody>
                    <a:bodyPr/>
                    <a:lstStyle/>
                    <a:p>
                      <a:r>
                        <a:rPr lang="en-US" sz="3200" dirty="0"/>
                        <a:t>Individual Cell Capacity</a:t>
                      </a:r>
                    </a:p>
                  </a:txBody>
                  <a:tcPr/>
                </a:tc>
                <a:tc>
                  <a:txBody>
                    <a:bodyPr/>
                    <a:lstStyle/>
                    <a:p>
                      <a:r>
                        <a:rPr lang="en-US" sz="3200" dirty="0"/>
                        <a:t>Power</a:t>
                      </a:r>
                    </a:p>
                  </a:txBody>
                  <a:tcPr/>
                </a:tc>
                <a:tc>
                  <a:txBody>
                    <a:bodyPr/>
                    <a:lstStyle/>
                    <a:p>
                      <a:r>
                        <a:rPr lang="en-US" sz="3200" dirty="0"/>
                        <a:t>6.88%</a:t>
                      </a:r>
                    </a:p>
                  </a:txBody>
                  <a:tcPr/>
                </a:tc>
                <a:tc>
                  <a:txBody>
                    <a:bodyPr/>
                    <a:lstStyle/>
                    <a:p>
                      <a:r>
                        <a:rPr lang="en-US" sz="3200" dirty="0"/>
                        <a:t>6.54%</a:t>
                      </a:r>
                    </a:p>
                  </a:txBody>
                  <a:tcPr/>
                </a:tc>
                <a:extLst>
                  <a:ext uri="{0D108BD9-81ED-4DB2-BD59-A6C34878D82A}">
                    <a16:rowId xmlns:a16="http://schemas.microsoft.com/office/drawing/2014/main" val="3877621633"/>
                  </a:ext>
                </a:extLst>
              </a:tr>
              <a:tr h="772250">
                <a:tc vMerge="1">
                  <a:txBody>
                    <a:bodyPr/>
                    <a:lstStyle/>
                    <a:p>
                      <a:endParaRPr lang="en-US"/>
                    </a:p>
                  </a:txBody>
                  <a:tcPr/>
                </a:tc>
                <a:tc>
                  <a:txBody>
                    <a:bodyPr/>
                    <a:lstStyle/>
                    <a:p>
                      <a:r>
                        <a:rPr lang="en-US" sz="3200" dirty="0"/>
                        <a:t>Current</a:t>
                      </a:r>
                    </a:p>
                  </a:txBody>
                  <a:tcPr/>
                </a:tc>
                <a:tc>
                  <a:txBody>
                    <a:bodyPr/>
                    <a:lstStyle/>
                    <a:p>
                      <a:r>
                        <a:rPr lang="en-US" sz="3200" dirty="0"/>
                        <a:t>6.65%</a:t>
                      </a:r>
                    </a:p>
                  </a:txBody>
                  <a:tcPr/>
                </a:tc>
                <a:tc>
                  <a:txBody>
                    <a:bodyPr/>
                    <a:lstStyle/>
                    <a:p>
                      <a:r>
                        <a:rPr lang="en-US" sz="3200" dirty="0"/>
                        <a:t>6.61%</a:t>
                      </a:r>
                    </a:p>
                  </a:txBody>
                  <a:tcPr/>
                </a:tc>
                <a:extLst>
                  <a:ext uri="{0D108BD9-81ED-4DB2-BD59-A6C34878D82A}">
                    <a16:rowId xmlns:a16="http://schemas.microsoft.com/office/drawing/2014/main" val="417441910"/>
                  </a:ext>
                </a:extLst>
              </a:tr>
              <a:tr h="761080">
                <a:tc rowSpan="2">
                  <a:txBody>
                    <a:bodyPr/>
                    <a:lstStyle/>
                    <a:p>
                      <a:r>
                        <a:rPr lang="en-US" sz="3200" dirty="0"/>
                        <a:t>Worst Cell</a:t>
                      </a:r>
                    </a:p>
                    <a:p>
                      <a:r>
                        <a:rPr lang="en-US" sz="3200" dirty="0"/>
                        <a:t>Capacity</a:t>
                      </a:r>
                    </a:p>
                  </a:txBody>
                  <a:tcPr/>
                </a:tc>
                <a:tc>
                  <a:txBody>
                    <a:bodyPr/>
                    <a:lstStyle/>
                    <a:p>
                      <a:r>
                        <a:rPr lang="en-US" sz="3200" dirty="0"/>
                        <a:t>Power</a:t>
                      </a:r>
                    </a:p>
                  </a:txBody>
                  <a:tcPr/>
                </a:tc>
                <a:tc>
                  <a:txBody>
                    <a:bodyPr/>
                    <a:lstStyle/>
                    <a:p>
                      <a:r>
                        <a:rPr lang="en-US" sz="3200" dirty="0"/>
                        <a:t>2.68%</a:t>
                      </a:r>
                    </a:p>
                  </a:txBody>
                  <a:tcPr/>
                </a:tc>
                <a:tc>
                  <a:txBody>
                    <a:bodyPr/>
                    <a:lstStyle/>
                    <a:p>
                      <a:r>
                        <a:rPr lang="en-US" sz="3200" dirty="0"/>
                        <a:t>3.39%</a:t>
                      </a:r>
                    </a:p>
                  </a:txBody>
                  <a:tcPr/>
                </a:tc>
                <a:extLst>
                  <a:ext uri="{0D108BD9-81ED-4DB2-BD59-A6C34878D82A}">
                    <a16:rowId xmlns:a16="http://schemas.microsoft.com/office/drawing/2014/main" val="930743824"/>
                  </a:ext>
                </a:extLst>
              </a:tr>
              <a:tr h="761080">
                <a:tc vMerge="1">
                  <a:txBody>
                    <a:bodyPr/>
                    <a:lstStyle/>
                    <a:p>
                      <a:endParaRPr lang="en-US"/>
                    </a:p>
                  </a:txBody>
                  <a:tcPr/>
                </a:tc>
                <a:tc>
                  <a:txBody>
                    <a:bodyPr/>
                    <a:lstStyle/>
                    <a:p>
                      <a:r>
                        <a:rPr lang="en-US" sz="3200" dirty="0"/>
                        <a:t>Current</a:t>
                      </a:r>
                    </a:p>
                  </a:txBody>
                  <a:tcPr/>
                </a:tc>
                <a:tc>
                  <a:txBody>
                    <a:bodyPr/>
                    <a:lstStyle/>
                    <a:p>
                      <a:r>
                        <a:rPr lang="en-US" sz="3200" dirty="0"/>
                        <a:t>2.84%</a:t>
                      </a:r>
                    </a:p>
                  </a:txBody>
                  <a:tcPr/>
                </a:tc>
                <a:tc>
                  <a:txBody>
                    <a:bodyPr/>
                    <a:lstStyle/>
                    <a:p>
                      <a:r>
                        <a:rPr lang="en-US" sz="3200" dirty="0"/>
                        <a:t>3.06%</a:t>
                      </a:r>
                    </a:p>
                  </a:txBody>
                  <a:tcPr/>
                </a:tc>
                <a:extLst>
                  <a:ext uri="{0D108BD9-81ED-4DB2-BD59-A6C34878D82A}">
                    <a16:rowId xmlns:a16="http://schemas.microsoft.com/office/drawing/2014/main" val="632411187"/>
                  </a:ext>
                </a:extLst>
              </a:tr>
              <a:tr h="761080">
                <a:tc rowSpan="2">
                  <a:txBody>
                    <a:bodyPr/>
                    <a:lstStyle/>
                    <a:p>
                      <a:r>
                        <a:rPr lang="en-US" sz="3200" dirty="0"/>
                        <a:t>Best Cell Capacity</a:t>
                      </a:r>
                    </a:p>
                  </a:txBody>
                  <a:tcPr/>
                </a:tc>
                <a:tc>
                  <a:txBody>
                    <a:bodyPr/>
                    <a:lstStyle/>
                    <a:p>
                      <a:r>
                        <a:rPr lang="en-US" sz="3200"/>
                        <a:t>Power</a:t>
                      </a:r>
                      <a:endParaRPr lang="en-US" sz="3200" dirty="0"/>
                    </a:p>
                  </a:txBody>
                  <a:tcPr/>
                </a:tc>
                <a:tc>
                  <a:txBody>
                    <a:bodyPr/>
                    <a:lstStyle/>
                    <a:p>
                      <a:r>
                        <a:rPr lang="en-US" sz="3200" dirty="0"/>
                        <a:t>1.13%</a:t>
                      </a:r>
                    </a:p>
                  </a:txBody>
                  <a:tcPr/>
                </a:tc>
                <a:tc>
                  <a:txBody>
                    <a:bodyPr/>
                    <a:lstStyle/>
                    <a:p>
                      <a:r>
                        <a:rPr lang="en-US" sz="3200" dirty="0"/>
                        <a:t>0.55%</a:t>
                      </a:r>
                    </a:p>
                  </a:txBody>
                  <a:tcPr/>
                </a:tc>
                <a:extLst>
                  <a:ext uri="{0D108BD9-81ED-4DB2-BD59-A6C34878D82A}">
                    <a16:rowId xmlns:a16="http://schemas.microsoft.com/office/drawing/2014/main" val="1167299062"/>
                  </a:ext>
                </a:extLst>
              </a:tr>
              <a:tr h="761080">
                <a:tc vMerge="1">
                  <a:txBody>
                    <a:bodyPr/>
                    <a:lstStyle/>
                    <a:p>
                      <a:endParaRPr lang="en-US"/>
                    </a:p>
                  </a:txBody>
                  <a:tcPr/>
                </a:tc>
                <a:tc>
                  <a:txBody>
                    <a:bodyPr/>
                    <a:lstStyle/>
                    <a:p>
                      <a:r>
                        <a:rPr lang="en-US" sz="3200" dirty="0"/>
                        <a:t>Current</a:t>
                      </a:r>
                    </a:p>
                  </a:txBody>
                  <a:tcPr/>
                </a:tc>
                <a:tc>
                  <a:txBody>
                    <a:bodyPr/>
                    <a:lstStyle/>
                    <a:p>
                      <a:r>
                        <a:rPr lang="en-US" sz="3200" dirty="0"/>
                        <a:t>1.13%</a:t>
                      </a:r>
                    </a:p>
                  </a:txBody>
                  <a:tcPr/>
                </a:tc>
                <a:tc>
                  <a:txBody>
                    <a:bodyPr/>
                    <a:lstStyle/>
                    <a:p>
                      <a:r>
                        <a:rPr lang="en-US" sz="3200" dirty="0"/>
                        <a:t>1.13%</a:t>
                      </a:r>
                    </a:p>
                  </a:txBody>
                  <a:tcPr/>
                </a:tc>
                <a:extLst>
                  <a:ext uri="{0D108BD9-81ED-4DB2-BD59-A6C34878D82A}">
                    <a16:rowId xmlns:a16="http://schemas.microsoft.com/office/drawing/2014/main" val="2732098542"/>
                  </a:ext>
                </a:extLst>
              </a:tr>
              <a:tr h="761080">
                <a:tc rowSpan="2">
                  <a:txBody>
                    <a:bodyPr/>
                    <a:lstStyle/>
                    <a:p>
                      <a:r>
                        <a:rPr lang="en-US" sz="3200" dirty="0"/>
                        <a:t>Average Cell Capacity</a:t>
                      </a:r>
                    </a:p>
                  </a:txBody>
                  <a:tcPr/>
                </a:tc>
                <a:tc>
                  <a:txBody>
                    <a:bodyPr/>
                    <a:lstStyle/>
                    <a:p>
                      <a:r>
                        <a:rPr lang="en-US" sz="3200" dirty="0"/>
                        <a:t>Power</a:t>
                      </a:r>
                    </a:p>
                  </a:txBody>
                  <a:tcPr/>
                </a:tc>
                <a:tc>
                  <a:txBody>
                    <a:bodyPr/>
                    <a:lstStyle/>
                    <a:p>
                      <a:r>
                        <a:rPr lang="en-US" sz="3200" dirty="0"/>
                        <a:t>1.34%</a:t>
                      </a:r>
                    </a:p>
                  </a:txBody>
                  <a:tcPr/>
                </a:tc>
                <a:tc>
                  <a:txBody>
                    <a:bodyPr/>
                    <a:lstStyle/>
                    <a:p>
                      <a:r>
                        <a:rPr lang="en-US" sz="3200" dirty="0"/>
                        <a:t>1.42%</a:t>
                      </a:r>
                    </a:p>
                  </a:txBody>
                  <a:tcPr/>
                </a:tc>
                <a:extLst>
                  <a:ext uri="{0D108BD9-81ED-4DB2-BD59-A6C34878D82A}">
                    <a16:rowId xmlns:a16="http://schemas.microsoft.com/office/drawing/2014/main" val="418122908"/>
                  </a:ext>
                </a:extLst>
              </a:tr>
              <a:tr h="772250">
                <a:tc vMerge="1">
                  <a:txBody>
                    <a:bodyPr/>
                    <a:lstStyle/>
                    <a:p>
                      <a:endParaRPr lang="en-US" sz="3200" dirty="0"/>
                    </a:p>
                  </a:txBody>
                  <a:tcPr/>
                </a:tc>
                <a:tc>
                  <a:txBody>
                    <a:bodyPr/>
                    <a:lstStyle/>
                    <a:p>
                      <a:r>
                        <a:rPr lang="en-US" sz="3200" dirty="0"/>
                        <a:t>Current</a:t>
                      </a:r>
                    </a:p>
                  </a:txBody>
                  <a:tcPr/>
                </a:tc>
                <a:tc>
                  <a:txBody>
                    <a:bodyPr/>
                    <a:lstStyle/>
                    <a:p>
                      <a:r>
                        <a:rPr lang="en-US" sz="3200" dirty="0"/>
                        <a:t>1.72%</a:t>
                      </a:r>
                    </a:p>
                  </a:txBody>
                  <a:tcPr/>
                </a:tc>
                <a:tc>
                  <a:txBody>
                    <a:bodyPr/>
                    <a:lstStyle/>
                    <a:p>
                      <a:r>
                        <a:rPr lang="en-US" sz="3200" dirty="0"/>
                        <a:t>1.53%</a:t>
                      </a:r>
                    </a:p>
                  </a:txBody>
                  <a:tcPr/>
                </a:tc>
                <a:extLst>
                  <a:ext uri="{0D108BD9-81ED-4DB2-BD59-A6C34878D82A}">
                    <a16:rowId xmlns:a16="http://schemas.microsoft.com/office/drawing/2014/main" val="320436660"/>
                  </a:ext>
                </a:extLst>
              </a:tr>
            </a:tbl>
          </a:graphicData>
        </a:graphic>
      </p:graphicFrame>
      <p:sp>
        <p:nvSpPr>
          <p:cNvPr id="56" name="Rectangle 55">
            <a:extLst>
              <a:ext uri="{FF2B5EF4-FFF2-40B4-BE49-F238E27FC236}">
                <a16:creationId xmlns:a16="http://schemas.microsoft.com/office/drawing/2014/main" id="{2A0AEAAA-8C4F-13C5-0362-EDD4374B5844}"/>
              </a:ext>
            </a:extLst>
          </p:cNvPr>
          <p:cNvSpPr/>
          <p:nvPr/>
        </p:nvSpPr>
        <p:spPr>
          <a:xfrm>
            <a:off x="24189714" y="17922141"/>
            <a:ext cx="1891005" cy="1469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AA93CCF5-20F9-4FF2-E97F-B178DDEBDFFD}"/>
              </a:ext>
            </a:extLst>
          </p:cNvPr>
          <p:cNvSpPr/>
          <p:nvPr/>
        </p:nvSpPr>
        <p:spPr>
          <a:xfrm>
            <a:off x="21603804" y="18075847"/>
            <a:ext cx="555125" cy="1174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3F3C5367-8A2B-BEA2-0F6D-DEF6FE6CED0E}"/>
              </a:ext>
            </a:extLst>
          </p:cNvPr>
          <p:cNvSpPr/>
          <p:nvPr/>
        </p:nvSpPr>
        <p:spPr>
          <a:xfrm>
            <a:off x="20150352" y="17519363"/>
            <a:ext cx="1705806" cy="2549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559A811B-98D6-9E02-E4C9-77657D8C7AC7}"/>
              </a:ext>
            </a:extLst>
          </p:cNvPr>
          <p:cNvSpPr/>
          <p:nvPr/>
        </p:nvSpPr>
        <p:spPr>
          <a:xfrm>
            <a:off x="17214112" y="16459200"/>
            <a:ext cx="1967286" cy="4369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9DEC78E-DF28-A778-ED6E-F1399C174B0F}"/>
              </a:ext>
            </a:extLst>
          </p:cNvPr>
          <p:cNvSpPr/>
          <p:nvPr/>
        </p:nvSpPr>
        <p:spPr>
          <a:xfrm>
            <a:off x="13875488" y="16459200"/>
            <a:ext cx="2604977" cy="4369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A6C940C-A3E7-8042-839C-F2D07687974B}"/>
              </a:ext>
            </a:extLst>
          </p:cNvPr>
          <p:cNvSpPr txBox="1"/>
          <p:nvPr/>
        </p:nvSpPr>
        <p:spPr>
          <a:xfrm>
            <a:off x="10913630" y="1511178"/>
            <a:ext cx="21776170" cy="10864513"/>
          </a:xfrm>
          <a:prstGeom prst="rect">
            <a:avLst/>
          </a:prstGeom>
          <a:noFill/>
        </p:spPr>
        <p:txBody>
          <a:bodyPr wrap="square" rtlCol="0">
            <a:spAutoFit/>
          </a:bodyPr>
          <a:lstStyle/>
          <a:p>
            <a:r>
              <a:rPr lang="en-US" sz="17500" b="1" dirty="0">
                <a:solidFill>
                  <a:schemeClr val="accent2"/>
                </a:solidFill>
                <a:latin typeface="+mj-lt"/>
                <a:ea typeface="Segoe UI Black" panose="020B0A02040204020203" pitchFamily="34" charset="0"/>
                <a:cs typeface="Segoe UI" panose="020B0502040204020203" pitchFamily="34" charset="0"/>
              </a:rPr>
              <a:t>A.I. </a:t>
            </a:r>
            <a:r>
              <a:rPr lang="en-US" sz="17500" b="1" dirty="0">
                <a:solidFill>
                  <a:schemeClr val="bg1"/>
                </a:solidFill>
                <a:latin typeface="+mj-lt"/>
                <a:ea typeface="Segoe UI Black" panose="020B0A02040204020203" pitchFamily="34" charset="0"/>
                <a:cs typeface="Segoe UI" panose="020B0502040204020203" pitchFamily="34" charset="0"/>
              </a:rPr>
              <a:t>may be able to </a:t>
            </a:r>
            <a:r>
              <a:rPr lang="en-US" sz="17500" b="1" dirty="0">
                <a:solidFill>
                  <a:schemeClr val="accent2"/>
                </a:solidFill>
                <a:latin typeface="+mj-lt"/>
                <a:ea typeface="Segoe UI Black" panose="020B0A02040204020203" pitchFamily="34" charset="0"/>
                <a:cs typeface="Segoe UI" panose="020B0502040204020203" pitchFamily="34" charset="0"/>
              </a:rPr>
              <a:t>measure </a:t>
            </a:r>
            <a:r>
              <a:rPr lang="en-US" sz="17500" b="1" dirty="0">
                <a:solidFill>
                  <a:schemeClr val="bg1"/>
                </a:solidFill>
                <a:latin typeface="+mj-lt"/>
                <a:ea typeface="Segoe UI Black" panose="020B0A02040204020203" pitchFamily="34" charset="0"/>
                <a:cs typeface="Segoe UI" panose="020B0502040204020203" pitchFamily="34" charset="0"/>
              </a:rPr>
              <a:t>the capacity of </a:t>
            </a:r>
            <a:r>
              <a:rPr lang="en-US" sz="17500" b="1" dirty="0">
                <a:solidFill>
                  <a:schemeClr val="accent2"/>
                </a:solidFill>
                <a:latin typeface="+mj-lt"/>
                <a:ea typeface="Segoe UI Black" panose="020B0A02040204020203" pitchFamily="34" charset="0"/>
                <a:cs typeface="Segoe UI" panose="020B0502040204020203" pitchFamily="34" charset="0"/>
              </a:rPr>
              <a:t>used</a:t>
            </a:r>
            <a:r>
              <a:rPr lang="en-US" sz="17500" b="1" dirty="0">
                <a:solidFill>
                  <a:schemeClr val="bg1"/>
                </a:solidFill>
                <a:latin typeface="+mj-lt"/>
                <a:ea typeface="Segoe UI Black" panose="020B0A02040204020203" pitchFamily="34" charset="0"/>
                <a:cs typeface="Segoe UI" panose="020B0502040204020203" pitchFamily="34" charset="0"/>
              </a:rPr>
              <a:t> electric vehicle </a:t>
            </a:r>
            <a:r>
              <a:rPr lang="en-US" sz="17500" b="1" dirty="0">
                <a:solidFill>
                  <a:schemeClr val="accent2"/>
                </a:solidFill>
                <a:latin typeface="+mj-lt"/>
                <a:ea typeface="Segoe UI Black" panose="020B0A02040204020203" pitchFamily="34" charset="0"/>
                <a:cs typeface="Segoe UI" panose="020B0502040204020203" pitchFamily="34" charset="0"/>
              </a:rPr>
              <a:t>batteries</a:t>
            </a:r>
            <a:r>
              <a:rPr lang="en-US" sz="17500" b="1" dirty="0">
                <a:solidFill>
                  <a:schemeClr val="bg1"/>
                </a:solidFill>
                <a:latin typeface="+mj-lt"/>
                <a:ea typeface="Segoe UI Black" panose="020B0A02040204020203" pitchFamily="34" charset="0"/>
                <a:cs typeface="Segoe UI" panose="020B0502040204020203" pitchFamily="34" charset="0"/>
              </a:rPr>
              <a:t>.</a:t>
            </a:r>
            <a:endParaRPr lang="en-US" sz="17500" dirty="0">
              <a:solidFill>
                <a:schemeClr val="bg1"/>
              </a:solidFill>
              <a:latin typeface="+mj-lt"/>
              <a:cs typeface="Calibri" panose="020F0502020204030204" pitchFamily="34" charset="0"/>
            </a:endParaRPr>
          </a:p>
        </p:txBody>
      </p:sp>
      <p:sp>
        <p:nvSpPr>
          <p:cNvPr id="30" name="TextBox 29">
            <a:extLst>
              <a:ext uri="{FF2B5EF4-FFF2-40B4-BE49-F238E27FC236}">
                <a16:creationId xmlns:a16="http://schemas.microsoft.com/office/drawing/2014/main" id="{7B851B66-6045-BB4A-A5E3-BBD772F3CEFD}"/>
              </a:ext>
            </a:extLst>
          </p:cNvPr>
          <p:cNvSpPr txBox="1"/>
          <p:nvPr/>
        </p:nvSpPr>
        <p:spPr>
          <a:xfrm>
            <a:off x="914400" y="914400"/>
            <a:ext cx="7278130" cy="5170646"/>
          </a:xfrm>
          <a:prstGeom prst="rect">
            <a:avLst/>
          </a:prstGeom>
          <a:noFill/>
        </p:spPr>
        <p:txBody>
          <a:bodyPr wrap="square" rtlCol="0">
            <a:spAutoFit/>
          </a:bodyPr>
          <a:lstStyle/>
          <a:p>
            <a:r>
              <a:rPr lang="en-US" sz="6600" dirty="0">
                <a:solidFill>
                  <a:schemeClr val="tx2"/>
                </a:solidFill>
                <a:latin typeface="+mj-lt"/>
                <a:ea typeface="Segoe UI Black" panose="020B0A02040204020203" pitchFamily="34" charset="0"/>
                <a:cs typeface="Segoe UI" panose="020B0502040204020203" pitchFamily="34" charset="0"/>
              </a:rPr>
              <a:t>Artificial Intelligence (AI) can improve our ability to reuse retired or recycled Lithium batteries</a:t>
            </a:r>
          </a:p>
        </p:txBody>
      </p:sp>
      <p:sp>
        <p:nvSpPr>
          <p:cNvPr id="29" name="TextBox 28">
            <a:extLst>
              <a:ext uri="{FF2B5EF4-FFF2-40B4-BE49-F238E27FC236}">
                <a16:creationId xmlns:a16="http://schemas.microsoft.com/office/drawing/2014/main" id="{A9701E05-66BD-C64D-B577-19DCAD15DE00}"/>
              </a:ext>
            </a:extLst>
          </p:cNvPr>
          <p:cNvSpPr txBox="1"/>
          <p:nvPr/>
        </p:nvSpPr>
        <p:spPr>
          <a:xfrm>
            <a:off x="3653227" y="6608107"/>
            <a:ext cx="4539304" cy="3139321"/>
          </a:xfrm>
          <a:prstGeom prst="rect">
            <a:avLst/>
          </a:prstGeom>
          <a:noFill/>
        </p:spPr>
        <p:txBody>
          <a:bodyPr wrap="square" rtlCol="0">
            <a:spAutoFit/>
          </a:bodyPr>
          <a:lstStyle/>
          <a:p>
            <a:r>
              <a:rPr lang="en-US" sz="3600" b="1" dirty="0">
                <a:cs typeface="Times New Roman" panose="02020603050405020304" pitchFamily="18" charset="0"/>
              </a:rPr>
              <a:t>Paul Bradford</a:t>
            </a:r>
          </a:p>
          <a:p>
            <a:r>
              <a:rPr lang="en-US" sz="3600" i="1" dirty="0">
                <a:cs typeface="Times New Roman" panose="02020603050405020304" pitchFamily="18" charset="0"/>
              </a:rPr>
              <a:t>Utah State University</a:t>
            </a:r>
          </a:p>
          <a:p>
            <a:r>
              <a:rPr lang="en-US" sz="3600" i="1" dirty="0">
                <a:cs typeface="Times New Roman" panose="02020603050405020304" pitchFamily="18" charset="0"/>
              </a:rPr>
              <a:t> </a:t>
            </a:r>
          </a:p>
          <a:p>
            <a:r>
              <a:rPr lang="en-US" sz="3600" b="1" dirty="0">
                <a:cs typeface="Times New Roman" panose="02020603050405020304" pitchFamily="18" charset="0"/>
              </a:rPr>
              <a:t>Dr. Hongjie Wang</a:t>
            </a:r>
          </a:p>
          <a:p>
            <a:r>
              <a:rPr lang="en-US" sz="3600" i="1" dirty="0">
                <a:cs typeface="Times New Roman" panose="02020603050405020304" pitchFamily="18" charset="0"/>
              </a:rPr>
              <a:t>Utah State University</a:t>
            </a:r>
          </a:p>
          <a:p>
            <a:endParaRPr lang="en-US" dirty="0"/>
          </a:p>
        </p:txBody>
      </p:sp>
      <p:sp>
        <p:nvSpPr>
          <p:cNvPr id="34" name="TextBox 33">
            <a:extLst>
              <a:ext uri="{FF2B5EF4-FFF2-40B4-BE49-F238E27FC236}">
                <a16:creationId xmlns:a16="http://schemas.microsoft.com/office/drawing/2014/main" id="{B9058A12-FAB2-6841-97C7-7FE46414D46C}"/>
              </a:ext>
            </a:extLst>
          </p:cNvPr>
          <p:cNvSpPr txBox="1"/>
          <p:nvPr/>
        </p:nvSpPr>
        <p:spPr>
          <a:xfrm>
            <a:off x="883980" y="10064010"/>
            <a:ext cx="7278130" cy="5940088"/>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Wasted Potential</a:t>
            </a:r>
          </a:p>
          <a:p>
            <a:pPr algn="ctr"/>
            <a:endParaRPr lang="en-US" sz="4000" b="1"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EV batteries reach the end of their useful lifetime in vehicles around 70-80% of initial capacity. However, many of these batteries can still hold large amounts of energy and can be particularly useful for stationary applications.</a:t>
            </a:r>
          </a:p>
        </p:txBody>
      </p:sp>
      <p:sp>
        <p:nvSpPr>
          <p:cNvPr id="40" name="TextBox 39">
            <a:extLst>
              <a:ext uri="{FF2B5EF4-FFF2-40B4-BE49-F238E27FC236}">
                <a16:creationId xmlns:a16="http://schemas.microsoft.com/office/drawing/2014/main" id="{B96A71B2-8B2A-8044-8996-1F4B3B79F824}"/>
              </a:ext>
            </a:extLst>
          </p:cNvPr>
          <p:cNvSpPr txBox="1"/>
          <p:nvPr/>
        </p:nvSpPr>
        <p:spPr>
          <a:xfrm>
            <a:off x="35675299" y="914400"/>
            <a:ext cx="7525068" cy="9633406"/>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Teaching the AI</a:t>
            </a:r>
          </a:p>
          <a:p>
            <a:pPr algn="ctr"/>
            <a:endParaRPr lang="en-US" sz="4000" dirty="0">
              <a:solidFill>
                <a:schemeClr val="tx1">
                  <a:lumMod val="95000"/>
                  <a:lumOff val="5000"/>
                </a:schemeClr>
              </a:solidFill>
              <a:cs typeface="Times New Roman" panose="02020603050405020304" pitchFamily="18" charset="0"/>
            </a:endParaRPr>
          </a:p>
          <a:p>
            <a:r>
              <a:rPr lang="en-US" sz="4000" b="1" dirty="0">
                <a:solidFill>
                  <a:schemeClr val="tx1">
                    <a:lumMod val="95000"/>
                    <a:lumOff val="5000"/>
                  </a:schemeClr>
                </a:solidFill>
                <a:cs typeface="Times New Roman" panose="02020603050405020304" pitchFamily="18" charset="0"/>
              </a:rPr>
              <a:t>Battery Modeling: </a:t>
            </a:r>
            <a:r>
              <a:rPr lang="en-US" sz="4000" dirty="0">
                <a:solidFill>
                  <a:schemeClr val="tx1">
                    <a:lumMod val="95000"/>
                    <a:lumOff val="5000"/>
                  </a:schemeClr>
                </a:solidFill>
                <a:cs typeface="Times New Roman" panose="02020603050405020304" pitchFamily="18" charset="0"/>
              </a:rPr>
              <a:t>Simulating real batteries allows for the collection of large quantities of battery use data without performing long expensive battery tests.</a:t>
            </a:r>
          </a:p>
          <a:p>
            <a:endParaRPr lang="en-US" sz="4000" dirty="0">
              <a:solidFill>
                <a:schemeClr val="tx1">
                  <a:lumMod val="95000"/>
                  <a:lumOff val="5000"/>
                </a:schemeClr>
              </a:solidFill>
              <a:cs typeface="Times New Roman" panose="02020603050405020304" pitchFamily="18" charset="0"/>
            </a:endParaRPr>
          </a:p>
          <a:p>
            <a:r>
              <a:rPr lang="en-US" sz="4000" b="1" dirty="0">
                <a:solidFill>
                  <a:schemeClr val="tx1">
                    <a:lumMod val="95000"/>
                    <a:lumOff val="5000"/>
                  </a:schemeClr>
                </a:solidFill>
                <a:cs typeface="Times New Roman" panose="02020603050405020304" pitchFamily="18" charset="0"/>
              </a:rPr>
              <a:t>Machine Learning:</a:t>
            </a:r>
            <a:r>
              <a:rPr lang="en-US" sz="4000" dirty="0">
                <a:solidFill>
                  <a:schemeClr val="tx1">
                    <a:lumMod val="95000"/>
                    <a:lumOff val="5000"/>
                  </a:schemeClr>
                </a:solidFill>
                <a:cs typeface="Times New Roman" panose="02020603050405020304" pitchFamily="18" charset="0"/>
              </a:rPr>
              <a:t> The data from the battery models is used to train the AI, which can then predict the complex relationships between battery behavior during normal use and battery capacity afterwards.</a:t>
            </a:r>
          </a:p>
          <a:p>
            <a:endParaRPr lang="en-US" sz="4000" dirty="0">
              <a:solidFill>
                <a:schemeClr val="tx1">
                  <a:lumMod val="95000"/>
                  <a:lumOff val="5000"/>
                </a:schemeClr>
              </a:solidFill>
              <a:cs typeface="Times New Roman" panose="02020603050405020304" pitchFamily="18" charset="0"/>
            </a:endParaRPr>
          </a:p>
        </p:txBody>
      </p:sp>
      <p:sp>
        <p:nvSpPr>
          <p:cNvPr id="41" name="TextBox 40">
            <a:extLst>
              <a:ext uri="{FF2B5EF4-FFF2-40B4-BE49-F238E27FC236}">
                <a16:creationId xmlns:a16="http://schemas.microsoft.com/office/drawing/2014/main" id="{B88BF6DC-9E80-3A41-AEF4-2891BC570915}"/>
              </a:ext>
            </a:extLst>
          </p:cNvPr>
          <p:cNvSpPr txBox="1"/>
          <p:nvPr/>
        </p:nvSpPr>
        <p:spPr>
          <a:xfrm>
            <a:off x="35669282" y="15645217"/>
            <a:ext cx="7278131" cy="9633406"/>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A Promising Start</a:t>
            </a:r>
          </a:p>
          <a:p>
            <a:pPr algn="ctr"/>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A preliminary AI was trained on data from on 4 pack setups with  1,600 simulated battery packs each. We then tested it on a dataset of 200 similar packs. </a:t>
            </a:r>
          </a:p>
          <a:p>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The percent of incorrect predictions made by the AI is shown in the table. It is likely that as we keep training the AI, it will quickly and effectively measure battery capacity.</a:t>
            </a:r>
          </a:p>
          <a:p>
            <a:endParaRPr lang="en-US" sz="4000" dirty="0">
              <a:solidFill>
                <a:schemeClr val="tx1">
                  <a:lumMod val="95000"/>
                  <a:lumOff val="5000"/>
                </a:schemeClr>
              </a:solidFill>
              <a:cs typeface="Times New Roman" panose="02020603050405020304" pitchFamily="18" charset="0"/>
            </a:endParaRPr>
          </a:p>
        </p:txBody>
      </p:sp>
      <p:sp>
        <p:nvSpPr>
          <p:cNvPr id="53" name="TextBox 52">
            <a:extLst>
              <a:ext uri="{FF2B5EF4-FFF2-40B4-BE49-F238E27FC236}">
                <a16:creationId xmlns:a16="http://schemas.microsoft.com/office/drawing/2014/main" id="{319C9720-7FFC-304E-B3B2-C1388B935450}"/>
              </a:ext>
            </a:extLst>
          </p:cNvPr>
          <p:cNvSpPr txBox="1"/>
          <p:nvPr/>
        </p:nvSpPr>
        <p:spPr>
          <a:xfrm rot="10800000" flipV="1">
            <a:off x="9999443" y="28750065"/>
            <a:ext cx="21903167" cy="584775"/>
          </a:xfrm>
          <a:prstGeom prst="rect">
            <a:avLst/>
          </a:prstGeom>
          <a:noFill/>
        </p:spPr>
        <p:txBody>
          <a:bodyPr wrap="square" rtlCol="0">
            <a:spAutoFit/>
          </a:bodyPr>
          <a:lstStyle/>
          <a:p>
            <a:r>
              <a:rPr lang="en-US" sz="3200" i="1" dirty="0">
                <a:solidFill>
                  <a:schemeClr val="bg1"/>
                </a:solidFill>
              </a:rPr>
              <a:t>A diagram of the process for creating an AI tool that can easily and effectively predict battery cell capacity</a:t>
            </a:r>
          </a:p>
        </p:txBody>
      </p:sp>
      <p:grpSp>
        <p:nvGrpSpPr>
          <p:cNvPr id="3" name="Group 2">
            <a:extLst>
              <a:ext uri="{FF2B5EF4-FFF2-40B4-BE49-F238E27FC236}">
                <a16:creationId xmlns:a16="http://schemas.microsoft.com/office/drawing/2014/main" id="{C38F44EE-E858-4EC7-9FA0-0940D1C4D464}"/>
              </a:ext>
            </a:extLst>
          </p:cNvPr>
          <p:cNvGrpSpPr/>
          <p:nvPr/>
        </p:nvGrpSpPr>
        <p:grpSpPr>
          <a:xfrm>
            <a:off x="35699700" y="10284162"/>
            <a:ext cx="7278133" cy="5358891"/>
            <a:chOff x="990163" y="26310293"/>
            <a:chExt cx="7278133" cy="5358891"/>
          </a:xfrm>
        </p:grpSpPr>
        <p:sp>
          <p:nvSpPr>
            <p:cNvPr id="50" name="TextBox 49">
              <a:extLst>
                <a:ext uri="{FF2B5EF4-FFF2-40B4-BE49-F238E27FC236}">
                  <a16:creationId xmlns:a16="http://schemas.microsoft.com/office/drawing/2014/main" id="{043B67D0-C5EB-8441-9F27-5DB088C3049E}"/>
                </a:ext>
              </a:extLst>
            </p:cNvPr>
            <p:cNvSpPr txBox="1"/>
            <p:nvPr/>
          </p:nvSpPr>
          <p:spPr>
            <a:xfrm rot="10800000" flipV="1">
              <a:off x="990163" y="30591966"/>
              <a:ext cx="7278133" cy="1077218"/>
            </a:xfrm>
            <a:prstGeom prst="rect">
              <a:avLst/>
            </a:prstGeom>
            <a:noFill/>
          </p:spPr>
          <p:txBody>
            <a:bodyPr wrap="square" rtlCol="0">
              <a:spAutoFit/>
            </a:bodyPr>
            <a:lstStyle/>
            <a:p>
              <a:r>
                <a:rPr lang="en-US" sz="3200" i="1" dirty="0">
                  <a:solidFill>
                    <a:schemeClr val="tx1">
                      <a:lumMod val="50000"/>
                      <a:lumOff val="50000"/>
                    </a:schemeClr>
                  </a:solidFill>
                </a:rPr>
                <a:t>Nissan Leaf batteries similar to those used in simulation models</a:t>
              </a:r>
            </a:p>
          </p:txBody>
        </p:sp>
        <p:pic>
          <p:nvPicPr>
            <p:cNvPr id="35" name="Picture 34">
              <a:extLst>
                <a:ext uri="{FF2B5EF4-FFF2-40B4-BE49-F238E27FC236}">
                  <a16:creationId xmlns:a16="http://schemas.microsoft.com/office/drawing/2014/main" id="{19A831C1-7A92-4875-AF1F-5E6A049EA254}"/>
                </a:ext>
              </a:extLst>
            </p:cNvPr>
            <p:cNvPicPr>
              <a:picLocks noChangeAspect="1"/>
            </p:cNvPicPr>
            <p:nvPr/>
          </p:nvPicPr>
          <p:blipFill rotWithShape="1">
            <a:blip r:embed="rId3"/>
            <a:srcRect r="12108"/>
            <a:stretch/>
          </p:blipFill>
          <p:spPr>
            <a:xfrm>
              <a:off x="990163" y="26310293"/>
              <a:ext cx="7202368" cy="4056919"/>
            </a:xfrm>
            <a:prstGeom prst="rect">
              <a:avLst/>
            </a:prstGeom>
          </p:spPr>
        </p:pic>
      </p:grpSp>
      <p:pic>
        <p:nvPicPr>
          <p:cNvPr id="2" name="Picture 1">
            <a:extLst>
              <a:ext uri="{FF2B5EF4-FFF2-40B4-BE49-F238E27FC236}">
                <a16:creationId xmlns:a16="http://schemas.microsoft.com/office/drawing/2014/main" id="{D5F431D8-829C-4C64-BE46-B7AAA9C8B8D4}"/>
              </a:ext>
            </a:extLst>
          </p:cNvPr>
          <p:cNvPicPr>
            <a:picLocks noChangeAspect="1"/>
          </p:cNvPicPr>
          <p:nvPr/>
        </p:nvPicPr>
        <p:blipFill rotWithShape="1">
          <a:blip r:embed="rId4"/>
          <a:srcRect t="10385"/>
          <a:stretch/>
        </p:blipFill>
        <p:spPr>
          <a:xfrm>
            <a:off x="914400" y="6505606"/>
            <a:ext cx="2421021" cy="2892324"/>
          </a:xfrm>
          <a:prstGeom prst="rect">
            <a:avLst/>
          </a:prstGeom>
        </p:spPr>
      </p:pic>
      <p:sp>
        <p:nvSpPr>
          <p:cNvPr id="24" name="TextBox 23">
            <a:extLst>
              <a:ext uri="{FF2B5EF4-FFF2-40B4-BE49-F238E27FC236}">
                <a16:creationId xmlns:a16="http://schemas.microsoft.com/office/drawing/2014/main" id="{9A418A38-AB6F-4E7D-9232-CF11D8DB1D82}"/>
              </a:ext>
            </a:extLst>
          </p:cNvPr>
          <p:cNvSpPr txBox="1"/>
          <p:nvPr/>
        </p:nvSpPr>
        <p:spPr>
          <a:xfrm>
            <a:off x="907347" y="16190407"/>
            <a:ext cx="7278130" cy="7171194"/>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Reuse is Expensive</a:t>
            </a:r>
          </a:p>
          <a:p>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Used batteries must be tested to determine how much energy they can hold. Right now, the equipment to run each test is expensive and the process is time-consuming. Using AI will allow for battery energy capacity to be quickly predicted without special tests or equipment. </a:t>
            </a:r>
          </a:p>
        </p:txBody>
      </p:sp>
      <p:sp>
        <p:nvSpPr>
          <p:cNvPr id="27" name="TextBox 26">
            <a:extLst>
              <a:ext uri="{FF2B5EF4-FFF2-40B4-BE49-F238E27FC236}">
                <a16:creationId xmlns:a16="http://schemas.microsoft.com/office/drawing/2014/main" id="{B81AA1B7-8DAB-4E81-A182-5BDBAEF398C0}"/>
              </a:ext>
            </a:extLst>
          </p:cNvPr>
          <p:cNvSpPr txBox="1"/>
          <p:nvPr/>
        </p:nvSpPr>
        <p:spPr>
          <a:xfrm>
            <a:off x="994943" y="23584134"/>
            <a:ext cx="7525068" cy="7171194"/>
          </a:xfrm>
          <a:prstGeom prst="rect">
            <a:avLst/>
          </a:prstGeom>
          <a:noFill/>
        </p:spPr>
        <p:txBody>
          <a:bodyPr wrap="square" rtlCol="0">
            <a:spAutoFit/>
          </a:bodyPr>
          <a:lstStyle/>
          <a:p>
            <a:r>
              <a:rPr lang="en-US" sz="6000" b="1" dirty="0">
                <a:solidFill>
                  <a:schemeClr val="accent2"/>
                </a:solidFill>
                <a:latin typeface="+mj-lt"/>
                <a:cs typeface="Times New Roman" panose="02020603050405020304" pitchFamily="18" charset="0"/>
              </a:rPr>
              <a:t>Solution</a:t>
            </a:r>
          </a:p>
          <a:p>
            <a:pPr algn="ctr"/>
            <a:endParaRPr lang="en-US" sz="4000" dirty="0">
              <a:solidFill>
                <a:schemeClr val="tx1">
                  <a:lumMod val="95000"/>
                  <a:lumOff val="5000"/>
                </a:schemeClr>
              </a:solidFill>
              <a:cs typeface="Times New Roman" panose="02020603050405020304" pitchFamily="18" charset="0"/>
            </a:endParaRPr>
          </a:p>
          <a:p>
            <a:r>
              <a:rPr lang="en-US" sz="4000" dirty="0">
                <a:solidFill>
                  <a:schemeClr val="tx1">
                    <a:lumMod val="95000"/>
                    <a:lumOff val="5000"/>
                  </a:schemeClr>
                </a:solidFill>
                <a:cs typeface="Times New Roman" panose="02020603050405020304" pitchFamily="18" charset="0"/>
              </a:rPr>
              <a:t>Artificial Intelligence offers the potential to skip these tests by using data already obtained from the battery packs during their normal use. These data can be collected without disassembling battery packs or using additional equipment.</a:t>
            </a:r>
          </a:p>
          <a:p>
            <a:endParaRPr lang="en-US" sz="4000" dirty="0">
              <a:solidFill>
                <a:schemeClr val="tx1">
                  <a:lumMod val="95000"/>
                  <a:lumOff val="5000"/>
                </a:schemeClr>
              </a:solidFill>
              <a:cs typeface="Times New Roman" panose="02020603050405020304" pitchFamily="18" charset="0"/>
            </a:endParaRPr>
          </a:p>
        </p:txBody>
      </p:sp>
      <p:pic>
        <p:nvPicPr>
          <p:cNvPr id="4" name="Picture 3">
            <a:extLst>
              <a:ext uri="{FF2B5EF4-FFF2-40B4-BE49-F238E27FC236}">
                <a16:creationId xmlns:a16="http://schemas.microsoft.com/office/drawing/2014/main" id="{8E240C80-6510-208D-E845-309C4E49FA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7657" y="30465256"/>
            <a:ext cx="4539304" cy="1296698"/>
          </a:xfrm>
          <a:prstGeom prst="rect">
            <a:avLst/>
          </a:prstGeom>
        </p:spPr>
      </p:pic>
      <p:sp>
        <p:nvSpPr>
          <p:cNvPr id="5" name="Down Arrow 4">
            <a:extLst>
              <a:ext uri="{FF2B5EF4-FFF2-40B4-BE49-F238E27FC236}">
                <a16:creationId xmlns:a16="http://schemas.microsoft.com/office/drawing/2014/main" id="{86BF84E4-933B-3F0A-1A08-B7D1592B2A91}"/>
              </a:ext>
            </a:extLst>
          </p:cNvPr>
          <p:cNvSpPr/>
          <p:nvPr/>
        </p:nvSpPr>
        <p:spPr>
          <a:xfrm rot="16200000">
            <a:off x="14954694" y="16123515"/>
            <a:ext cx="435935" cy="189259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09E14B48-0B59-12E9-B987-9158B153575C}"/>
              </a:ext>
            </a:extLst>
          </p:cNvPr>
          <p:cNvSpPr/>
          <p:nvPr/>
        </p:nvSpPr>
        <p:spPr>
          <a:xfrm rot="16200000">
            <a:off x="14954695" y="17877887"/>
            <a:ext cx="435935" cy="189259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1CA0522A-2D2B-7CD9-8E70-B43AEBAF1510}"/>
              </a:ext>
            </a:extLst>
          </p:cNvPr>
          <p:cNvSpPr/>
          <p:nvPr/>
        </p:nvSpPr>
        <p:spPr>
          <a:xfrm rot="16200000">
            <a:off x="14954696" y="19568464"/>
            <a:ext cx="435935" cy="189259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29A4233-A523-C921-787C-72527D8B4633}"/>
              </a:ext>
            </a:extLst>
          </p:cNvPr>
          <p:cNvGrpSpPr/>
          <p:nvPr/>
        </p:nvGrpSpPr>
        <p:grpSpPr>
          <a:xfrm>
            <a:off x="17040528" y="16964876"/>
            <a:ext cx="2048463" cy="3192131"/>
            <a:chOff x="17040528" y="16964876"/>
            <a:chExt cx="2048463" cy="3192131"/>
          </a:xfrm>
        </p:grpSpPr>
        <p:sp>
          <p:nvSpPr>
            <p:cNvPr id="14" name="Rectangle 13">
              <a:extLst>
                <a:ext uri="{FF2B5EF4-FFF2-40B4-BE49-F238E27FC236}">
                  <a16:creationId xmlns:a16="http://schemas.microsoft.com/office/drawing/2014/main" id="{1AF18BE0-6702-D693-AB69-3F5CBF3D3BB5}"/>
                </a:ext>
              </a:extLst>
            </p:cNvPr>
            <p:cNvSpPr/>
            <p:nvPr/>
          </p:nvSpPr>
          <p:spPr>
            <a:xfrm rot="457025">
              <a:off x="17258505" y="17052285"/>
              <a:ext cx="1669311" cy="1634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4DCCFAF-089D-537B-A11E-3B18CB01136B}"/>
                </a:ext>
              </a:extLst>
            </p:cNvPr>
            <p:cNvSpPr/>
            <p:nvPr/>
          </p:nvSpPr>
          <p:spPr>
            <a:xfrm rot="18201735">
              <a:off x="16539547" y="18557872"/>
              <a:ext cx="3037458" cy="1608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9CFA8A5-15A0-F813-E499-D832B7322AAE}"/>
                </a:ext>
              </a:extLst>
            </p:cNvPr>
            <p:cNvSpPr/>
            <p:nvPr/>
          </p:nvSpPr>
          <p:spPr>
            <a:xfrm rot="19523053">
              <a:off x="17040528" y="17785844"/>
              <a:ext cx="2004109" cy="1521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BA8B7712-91AC-BA29-D2F8-EED8B1521E65}"/>
                </a:ext>
              </a:extLst>
            </p:cNvPr>
            <p:cNvSpPr/>
            <p:nvPr/>
          </p:nvSpPr>
          <p:spPr>
            <a:xfrm rot="4155129">
              <a:off x="18673755" y="17144202"/>
              <a:ext cx="594561" cy="235910"/>
            </a:xfrm>
            <a:prstGeom prst="triangle">
              <a:avLst>
                <a:gd name="adj" fmla="val 5030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90AC630-C24F-1AC0-8ABF-712F3F3F7185}"/>
              </a:ext>
            </a:extLst>
          </p:cNvPr>
          <p:cNvGrpSpPr/>
          <p:nvPr/>
        </p:nvGrpSpPr>
        <p:grpSpPr>
          <a:xfrm flipV="1">
            <a:off x="17034044" y="17463233"/>
            <a:ext cx="2048463" cy="3229300"/>
            <a:chOff x="17040528" y="16964876"/>
            <a:chExt cx="2048463" cy="3192131"/>
          </a:xfrm>
        </p:grpSpPr>
        <p:sp>
          <p:nvSpPr>
            <p:cNvPr id="32" name="Rectangle 31">
              <a:extLst>
                <a:ext uri="{FF2B5EF4-FFF2-40B4-BE49-F238E27FC236}">
                  <a16:creationId xmlns:a16="http://schemas.microsoft.com/office/drawing/2014/main" id="{5D4FE9EF-5691-C44D-3FC0-B34A096F7EE4}"/>
                </a:ext>
              </a:extLst>
            </p:cNvPr>
            <p:cNvSpPr/>
            <p:nvPr/>
          </p:nvSpPr>
          <p:spPr>
            <a:xfrm rot="457025">
              <a:off x="17258505" y="17052285"/>
              <a:ext cx="1669311" cy="1634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FBE5E62-BDCB-FAE0-CF28-4A520B86693F}"/>
                </a:ext>
              </a:extLst>
            </p:cNvPr>
            <p:cNvSpPr/>
            <p:nvPr/>
          </p:nvSpPr>
          <p:spPr>
            <a:xfrm rot="18201735">
              <a:off x="16539547" y="18557872"/>
              <a:ext cx="3037458" cy="1608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FEBF02E-2FEA-8810-845B-3CD1FD5F8A95}"/>
                </a:ext>
              </a:extLst>
            </p:cNvPr>
            <p:cNvSpPr/>
            <p:nvPr/>
          </p:nvSpPr>
          <p:spPr>
            <a:xfrm rot="19523053">
              <a:off x="17040528" y="17785844"/>
              <a:ext cx="2004109" cy="1521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15DF0A3-6E00-891E-4574-4DECD1866824}"/>
                </a:ext>
              </a:extLst>
            </p:cNvPr>
            <p:cNvSpPr/>
            <p:nvPr/>
          </p:nvSpPr>
          <p:spPr>
            <a:xfrm rot="4155129">
              <a:off x="18673755" y="17144202"/>
              <a:ext cx="594561" cy="235910"/>
            </a:xfrm>
            <a:prstGeom prst="triangle">
              <a:avLst>
                <a:gd name="adj" fmla="val 5030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AF05C841-A24E-1A09-AC20-2342057A67C6}"/>
              </a:ext>
            </a:extLst>
          </p:cNvPr>
          <p:cNvSpPr/>
          <p:nvPr/>
        </p:nvSpPr>
        <p:spPr>
          <a:xfrm flipV="1">
            <a:off x="20138065" y="20829181"/>
            <a:ext cx="1637414" cy="1807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iangle 47">
            <a:extLst>
              <a:ext uri="{FF2B5EF4-FFF2-40B4-BE49-F238E27FC236}">
                <a16:creationId xmlns:a16="http://schemas.microsoft.com/office/drawing/2014/main" id="{4B5913B2-CCDE-0CCA-FCCE-80613B68B571}"/>
              </a:ext>
            </a:extLst>
          </p:cNvPr>
          <p:cNvSpPr/>
          <p:nvPr/>
        </p:nvSpPr>
        <p:spPr>
          <a:xfrm rot="5400000">
            <a:off x="21773116" y="18486457"/>
            <a:ext cx="685672" cy="340706"/>
          </a:xfrm>
          <a:prstGeom prst="triangle">
            <a:avLst>
              <a:gd name="adj" fmla="val 5030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0AE7EA4-1C5C-369F-570C-AA646E61F256}"/>
              </a:ext>
            </a:extLst>
          </p:cNvPr>
          <p:cNvSpPr/>
          <p:nvPr/>
        </p:nvSpPr>
        <p:spPr>
          <a:xfrm rot="1772247">
            <a:off x="20056209" y="18054615"/>
            <a:ext cx="2214515" cy="1634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D9EB496-54CA-AD13-C5B4-B8ACFF131D06}"/>
              </a:ext>
            </a:extLst>
          </p:cNvPr>
          <p:cNvSpPr/>
          <p:nvPr/>
        </p:nvSpPr>
        <p:spPr>
          <a:xfrm rot="19498275">
            <a:off x="19996001" y="19225681"/>
            <a:ext cx="2326762" cy="1634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wn Arrow 54">
            <a:extLst>
              <a:ext uri="{FF2B5EF4-FFF2-40B4-BE49-F238E27FC236}">
                <a16:creationId xmlns:a16="http://schemas.microsoft.com/office/drawing/2014/main" id="{7CDA5DDD-C992-3B0F-8B53-16EB707346FA}"/>
              </a:ext>
            </a:extLst>
          </p:cNvPr>
          <p:cNvSpPr/>
          <p:nvPr/>
        </p:nvSpPr>
        <p:spPr>
          <a:xfrm rot="16200000">
            <a:off x="24901446" y="18189249"/>
            <a:ext cx="435935" cy="1705805"/>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a:extLst>
              <a:ext uri="{FF2B5EF4-FFF2-40B4-BE49-F238E27FC236}">
                <a16:creationId xmlns:a16="http://schemas.microsoft.com/office/drawing/2014/main" id="{5D62C818-9623-4249-CCAA-471EA74F6977}"/>
              </a:ext>
            </a:extLst>
          </p:cNvPr>
          <p:cNvSpPr/>
          <p:nvPr/>
        </p:nvSpPr>
        <p:spPr>
          <a:xfrm rot="16200000">
            <a:off x="24901446" y="17305329"/>
            <a:ext cx="435935" cy="1705805"/>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EEF305F-A660-A452-2D27-F43D48A38961}"/>
              </a:ext>
            </a:extLst>
          </p:cNvPr>
          <p:cNvSpPr/>
          <p:nvPr/>
        </p:nvSpPr>
        <p:spPr>
          <a:xfrm>
            <a:off x="28162274" y="17851021"/>
            <a:ext cx="1891005" cy="1469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wn Arrow 58">
            <a:extLst>
              <a:ext uri="{FF2B5EF4-FFF2-40B4-BE49-F238E27FC236}">
                <a16:creationId xmlns:a16="http://schemas.microsoft.com/office/drawing/2014/main" id="{14BBCD2B-DA13-EC0A-2359-97740E91AC27}"/>
              </a:ext>
            </a:extLst>
          </p:cNvPr>
          <p:cNvSpPr/>
          <p:nvPr/>
        </p:nvSpPr>
        <p:spPr>
          <a:xfrm rot="16200000">
            <a:off x="28797209" y="17741264"/>
            <a:ext cx="435935" cy="1705805"/>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BFABD180-58E4-446B-B120-4EAFF2B02415}"/>
              </a:ext>
            </a:extLst>
          </p:cNvPr>
          <p:cNvPicPr>
            <a:picLocks noChangeAspect="1"/>
          </p:cNvPicPr>
          <p:nvPr/>
        </p:nvPicPr>
        <p:blipFill>
          <a:blip r:embed="rId6"/>
          <a:srcRect/>
          <a:stretch/>
        </p:blipFill>
        <p:spPr>
          <a:xfrm>
            <a:off x="9740528" y="13325157"/>
            <a:ext cx="24380753" cy="15008047"/>
          </a:xfrm>
          <a:prstGeom prst="rect">
            <a:avLst/>
          </a:prstGeom>
        </p:spPr>
      </p:pic>
      <p:pic>
        <p:nvPicPr>
          <p:cNvPr id="71" name="Picture 70">
            <a:extLst>
              <a:ext uri="{FF2B5EF4-FFF2-40B4-BE49-F238E27FC236}">
                <a16:creationId xmlns:a16="http://schemas.microsoft.com/office/drawing/2014/main" id="{5AA7DC1E-7359-4ECA-A36A-30B05F579884}"/>
              </a:ext>
            </a:extLst>
          </p:cNvPr>
          <p:cNvPicPr>
            <a:picLocks noChangeAspect="1"/>
          </p:cNvPicPr>
          <p:nvPr/>
        </p:nvPicPr>
        <p:blipFill rotWithShape="1">
          <a:blip r:embed="rId7"/>
          <a:srcRect l="30682" r="31431"/>
          <a:stretch/>
        </p:blipFill>
        <p:spPr>
          <a:xfrm>
            <a:off x="10979498" y="14869546"/>
            <a:ext cx="2092216" cy="5522244"/>
          </a:xfrm>
          <a:prstGeom prst="rect">
            <a:avLst/>
          </a:prstGeom>
        </p:spPr>
      </p:pic>
      <p:sp>
        <p:nvSpPr>
          <p:cNvPr id="38" name="TextBox 37">
            <a:extLst>
              <a:ext uri="{FF2B5EF4-FFF2-40B4-BE49-F238E27FC236}">
                <a16:creationId xmlns:a16="http://schemas.microsoft.com/office/drawing/2014/main" id="{77BFF814-C6EE-4F17-88A9-A5741F9D5FAE}"/>
              </a:ext>
            </a:extLst>
          </p:cNvPr>
          <p:cNvSpPr txBox="1"/>
          <p:nvPr/>
        </p:nvSpPr>
        <p:spPr>
          <a:xfrm rot="10800000" flipV="1">
            <a:off x="35126645" y="31905644"/>
            <a:ext cx="8549402" cy="584775"/>
          </a:xfrm>
          <a:prstGeom prst="rect">
            <a:avLst/>
          </a:prstGeom>
          <a:noFill/>
        </p:spPr>
        <p:txBody>
          <a:bodyPr wrap="square" rtlCol="0">
            <a:spAutoFit/>
          </a:bodyPr>
          <a:lstStyle/>
          <a:p>
            <a:r>
              <a:rPr lang="en-US" sz="3200" i="1" dirty="0">
                <a:solidFill>
                  <a:schemeClr val="tx1">
                    <a:lumMod val="50000"/>
                    <a:lumOff val="50000"/>
                  </a:schemeClr>
                </a:solidFill>
              </a:rPr>
              <a:t>AI prediction error for various battery pack metrics</a:t>
            </a:r>
          </a:p>
        </p:txBody>
      </p:sp>
    </p:spTree>
    <p:extLst>
      <p:ext uri="{BB962C8B-B14F-4D97-AF65-F5344CB8AC3E}">
        <p14:creationId xmlns:p14="http://schemas.microsoft.com/office/powerpoint/2010/main" val="3190431297"/>
      </p:ext>
    </p:extLst>
  </p:cSld>
  <p:clrMapOvr>
    <a:masterClrMapping/>
  </p:clrMapOvr>
</p:sld>
</file>

<file path=ppt/theme/theme1.xml><?xml version="1.0" encoding="utf-8"?>
<a:theme xmlns:a="http://schemas.openxmlformats.org/drawingml/2006/main" name="Office Theme">
  <a:themeElements>
    <a:clrScheme name="USU 2021">
      <a:dk1>
        <a:srgbClr val="000000"/>
      </a:dk1>
      <a:lt1>
        <a:srgbClr val="FFFFFF"/>
      </a:lt1>
      <a:dk2>
        <a:srgbClr val="00263A"/>
      </a:dk2>
      <a:lt2>
        <a:srgbClr val="A2AAAD"/>
      </a:lt2>
      <a:accent1>
        <a:srgbClr val="16597D"/>
      </a:accent1>
      <a:accent2>
        <a:srgbClr val="01ADD8"/>
      </a:accent2>
      <a:accent3>
        <a:srgbClr val="00938F"/>
      </a:accent3>
      <a:accent4>
        <a:srgbClr val="F16178"/>
      </a:accent4>
      <a:accent5>
        <a:srgbClr val="FF8300"/>
      </a:accent5>
      <a:accent6>
        <a:srgbClr val="F6BD17"/>
      </a:accent6>
      <a:hlink>
        <a:srgbClr val="288DC2"/>
      </a:hlink>
      <a:folHlink>
        <a:srgbClr val="6EA9D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34007</TotalTime>
  <Words>407</Words>
  <Application>Microsoft Macintosh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 Bing</dc:creator>
  <cp:lastModifiedBy>Athena Dupont</cp:lastModifiedBy>
  <cp:revision>48</cp:revision>
  <dcterms:created xsi:type="dcterms:W3CDTF">2021-11-02T19:10:03Z</dcterms:created>
  <dcterms:modified xsi:type="dcterms:W3CDTF">2024-01-10T23:34:18Z</dcterms:modified>
</cp:coreProperties>
</file>