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8" r:id="rId2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3536" userDrawn="1">
          <p15:clr>
            <a:srgbClr val="A4A3A4"/>
          </p15:clr>
        </p15:guide>
        <p15:guide id="2" pos="576" userDrawn="1">
          <p15:clr>
            <a:srgbClr val="A4A3A4"/>
          </p15:clr>
        </p15:guide>
        <p15:guide id="3" pos="27072" userDrawn="1">
          <p15:clr>
            <a:srgbClr val="A4A3A4"/>
          </p15:clr>
        </p15:guide>
        <p15:guide id="4" orient="horz" pos="576" userDrawn="1">
          <p15:clr>
            <a:srgbClr val="A4A3A4"/>
          </p15:clr>
        </p15:guide>
        <p15:guide id="5" orient="horz" pos="20160" userDrawn="1">
          <p15:clr>
            <a:srgbClr val="A4A3A4"/>
          </p15:clr>
        </p15:guide>
        <p15:guide id="6" pos="14136" userDrawn="1">
          <p15:clr>
            <a:srgbClr val="A4A3A4"/>
          </p15:clr>
        </p15:guide>
        <p15:guide id="7" pos="20304" userDrawn="1">
          <p15:clr>
            <a:srgbClr val="A4A3A4"/>
          </p15:clr>
        </p15:guide>
        <p15:guide id="8" pos="20880" userDrawn="1">
          <p15:clr>
            <a:srgbClr val="A4A3A4"/>
          </p15:clr>
        </p15:guide>
        <p15:guide id="9" pos="7344" userDrawn="1">
          <p15:clr>
            <a:srgbClr val="A4A3A4"/>
          </p15:clr>
        </p15:guide>
        <p15:guide id="10" pos="6768" userDrawn="1">
          <p15:clr>
            <a:srgbClr val="A4A3A4"/>
          </p15:clr>
        </p15:guide>
        <p15:guide id="11" orient="horz" pos="32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DA80"/>
    <a:srgbClr val="0F2439"/>
    <a:srgbClr val="71ACCE"/>
    <a:srgbClr val="22DA80"/>
    <a:srgbClr val="39A131"/>
    <a:srgbClr val="32C8C8"/>
    <a:srgbClr val="B79AEA"/>
    <a:srgbClr val="979BE1"/>
    <a:srgbClr val="92DE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82"/>
    <p:restoredTop sz="94830"/>
  </p:normalViewPr>
  <p:slideViewPr>
    <p:cSldViewPr snapToGrid="0" snapToObjects="1">
      <p:cViewPr>
        <p:scale>
          <a:sx n="36" d="100"/>
          <a:sy n="36" d="100"/>
        </p:scale>
        <p:origin x="1096" y="144"/>
      </p:cViewPr>
      <p:guideLst>
        <p:guide pos="13536"/>
        <p:guide pos="576"/>
        <p:guide pos="27072"/>
        <p:guide orient="horz" pos="576"/>
        <p:guide orient="horz" pos="20160"/>
        <p:guide pos="14136"/>
        <p:guide pos="20304"/>
        <p:guide pos="20880"/>
        <p:guide pos="7344"/>
        <p:guide pos="6768"/>
        <p:guide orient="horz" pos="3240"/>
      </p:guideLst>
    </p:cSldViewPr>
  </p:slid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284D0-50F2-D64B-8044-CA2CD9EAA405}" type="datetimeFigureOut">
              <a:rPr lang="en-US" smtClean="0"/>
              <a:t>1/12/24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91E70-C4DC-A140-99E4-0C17B258F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63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Presenter Better Poster format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91E70-C4DC-A140-99E4-0C17B258FC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6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G Better 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FF8EB3-2542-0A4C-AD08-A531CB96CE4E}"/>
              </a:ext>
            </a:extLst>
          </p:cNvPr>
          <p:cNvSpPr/>
          <p:nvPr userDrawn="1"/>
        </p:nvSpPr>
        <p:spPr>
          <a:xfrm>
            <a:off x="9053567" y="38163"/>
            <a:ext cx="25784066" cy="32918400"/>
          </a:xfrm>
          <a:prstGeom prst="rect">
            <a:avLst/>
          </a:prstGeom>
          <a:solidFill>
            <a:srgbClr val="0F243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09">
            <a:extLst>
              <a:ext uri="{FF2B5EF4-FFF2-40B4-BE49-F238E27FC236}">
                <a16:creationId xmlns:a16="http://schemas.microsoft.com/office/drawing/2014/main" id="{B6387B71-E814-D74C-A562-F4CADFB566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142839" y="30175199"/>
            <a:ext cx="11605521" cy="18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8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senter B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80043F-FC17-CB4F-95B7-7E1F3ACDA97F}"/>
              </a:ext>
            </a:extLst>
          </p:cNvPr>
          <p:cNvSpPr/>
          <p:nvPr userDrawn="1"/>
        </p:nvSpPr>
        <p:spPr>
          <a:xfrm>
            <a:off x="14996158" y="0"/>
            <a:ext cx="28895042" cy="329184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8BC2B6-F796-AD45-9099-CB7199DFA69D}"/>
              </a:ext>
            </a:extLst>
          </p:cNvPr>
          <p:cNvSpPr/>
          <p:nvPr userDrawn="1"/>
        </p:nvSpPr>
        <p:spPr>
          <a:xfrm>
            <a:off x="-1" y="0"/>
            <a:ext cx="14996161" cy="32918400"/>
          </a:xfrm>
          <a:prstGeom prst="rect">
            <a:avLst/>
          </a:prstGeom>
          <a:solidFill>
            <a:srgbClr val="0F243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09">
            <a:extLst>
              <a:ext uri="{FF2B5EF4-FFF2-40B4-BE49-F238E27FC236}">
                <a16:creationId xmlns:a16="http://schemas.microsoft.com/office/drawing/2014/main" id="{C16CA098-7688-4845-B436-36720CD423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95318" y="30087479"/>
            <a:ext cx="11605521" cy="18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9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hero B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2953E31-1342-7E45-8E21-E3B6B930DC67}"/>
              </a:ext>
            </a:extLst>
          </p:cNvPr>
          <p:cNvSpPr/>
          <p:nvPr userDrawn="1"/>
        </p:nvSpPr>
        <p:spPr>
          <a:xfrm>
            <a:off x="11708345" y="-27478"/>
            <a:ext cx="32182855" cy="11720885"/>
          </a:xfrm>
          <a:custGeom>
            <a:avLst/>
            <a:gdLst>
              <a:gd name="connsiteX0" fmla="*/ 0 w 32111079"/>
              <a:gd name="connsiteY0" fmla="*/ 0 h 11720885"/>
              <a:gd name="connsiteX1" fmla="*/ 32111079 w 32111079"/>
              <a:gd name="connsiteY1" fmla="*/ 0 h 11720885"/>
              <a:gd name="connsiteX2" fmla="*/ 32111079 w 32111079"/>
              <a:gd name="connsiteY2" fmla="*/ 10587281 h 11720885"/>
              <a:gd name="connsiteX3" fmla="*/ 30977475 w 32111079"/>
              <a:gd name="connsiteY3" fmla="*/ 11720885 h 11720885"/>
              <a:gd name="connsiteX4" fmla="*/ 1061828 w 32111079"/>
              <a:gd name="connsiteY4" fmla="*/ 11720885 h 11720885"/>
              <a:gd name="connsiteX5" fmla="*/ 17308 w 32111079"/>
              <a:gd name="connsiteY5" fmla="*/ 11028531 h 11720885"/>
              <a:gd name="connsiteX6" fmla="*/ 0 w 32111079"/>
              <a:gd name="connsiteY6" fmla="*/ 10981241 h 11720885"/>
              <a:gd name="connsiteX7" fmla="*/ 0 w 32111079"/>
              <a:gd name="connsiteY7" fmla="*/ 0 h 1172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11079" h="11720885">
                <a:moveTo>
                  <a:pt x="0" y="0"/>
                </a:moveTo>
                <a:lnTo>
                  <a:pt x="32111079" y="0"/>
                </a:lnTo>
                <a:lnTo>
                  <a:pt x="32111079" y="10587281"/>
                </a:lnTo>
                <a:cubicBezTo>
                  <a:pt x="32111079" y="11213353"/>
                  <a:pt x="31603547" y="11720885"/>
                  <a:pt x="30977475" y="11720885"/>
                </a:cubicBezTo>
                <a:lnTo>
                  <a:pt x="1061828" y="11720885"/>
                </a:lnTo>
                <a:cubicBezTo>
                  <a:pt x="592274" y="11720885"/>
                  <a:pt x="189399" y="11435398"/>
                  <a:pt x="17308" y="11028531"/>
                </a:cubicBezTo>
                <a:lnTo>
                  <a:pt x="0" y="10981241"/>
                </a:lnTo>
                <a:lnTo>
                  <a:pt x="0" y="0"/>
                </a:lnTo>
                <a:close/>
              </a:path>
            </a:pathLst>
          </a:custGeom>
          <a:solidFill>
            <a:srgbClr val="0F243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DDCBA0-D825-7343-AF62-E64FE01DDAFF}"/>
              </a:ext>
            </a:extLst>
          </p:cNvPr>
          <p:cNvSpPr/>
          <p:nvPr userDrawn="1"/>
        </p:nvSpPr>
        <p:spPr>
          <a:xfrm>
            <a:off x="0" y="0"/>
            <a:ext cx="11708345" cy="329184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D1F9ACEC-ECB5-364C-9C7C-BE5921AD0C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338" y="29141656"/>
            <a:ext cx="9673661" cy="286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13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68" userDrawn="1">
          <p15:clr>
            <a:srgbClr val="FBAE40"/>
          </p15:clr>
        </p15:guide>
        <p15:guide id="2" pos="1382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hero m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6BD29EA-1972-C248-92C4-EAB619C6B72D}"/>
              </a:ext>
            </a:extLst>
          </p:cNvPr>
          <p:cNvSpPr/>
          <p:nvPr userDrawn="1"/>
        </p:nvSpPr>
        <p:spPr>
          <a:xfrm>
            <a:off x="0" y="0"/>
            <a:ext cx="28433486" cy="329184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0403D38-D978-AB48-A22E-BC312669A4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86880" y="29559138"/>
            <a:ext cx="12478097" cy="198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4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ditional po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531A0E-8B40-D04E-9860-CC4D35EB642D}"/>
              </a:ext>
            </a:extLst>
          </p:cNvPr>
          <p:cNvSpPr/>
          <p:nvPr userDrawn="1"/>
        </p:nvSpPr>
        <p:spPr>
          <a:xfrm>
            <a:off x="-1" y="0"/>
            <a:ext cx="43891201" cy="636926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, logo&#10;&#10;Description automatically generated">
            <a:extLst>
              <a:ext uri="{FF2B5EF4-FFF2-40B4-BE49-F238E27FC236}">
                <a16:creationId xmlns:a16="http://schemas.microsoft.com/office/drawing/2014/main" id="{D50F2F4D-5376-F849-968E-893B292884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34352" y="860004"/>
            <a:ext cx="3442447" cy="43795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D57342-1A8B-B14A-8ED4-AC4289B3BB78}"/>
              </a:ext>
            </a:extLst>
          </p:cNvPr>
          <p:cNvCxnSpPr>
            <a:cxnSpLocks/>
          </p:cNvCxnSpPr>
          <p:nvPr userDrawn="1"/>
        </p:nvCxnSpPr>
        <p:spPr>
          <a:xfrm flipV="1">
            <a:off x="161364" y="0"/>
            <a:ext cx="0" cy="6400800"/>
          </a:xfrm>
          <a:prstGeom prst="line">
            <a:avLst/>
          </a:prstGeom>
          <a:ln w="3810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270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ditional pos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D5B9FE-11A4-7346-B31F-F5D4F9043379}"/>
              </a:ext>
            </a:extLst>
          </p:cNvPr>
          <p:cNvSpPr/>
          <p:nvPr userDrawn="1"/>
        </p:nvSpPr>
        <p:spPr>
          <a:xfrm>
            <a:off x="0" y="0"/>
            <a:ext cx="43891200" cy="329458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DDCAE2-24B1-6B43-90D2-B77D4F0D085B}"/>
              </a:ext>
            </a:extLst>
          </p:cNvPr>
          <p:cNvSpPr/>
          <p:nvPr userDrawn="1"/>
        </p:nvSpPr>
        <p:spPr>
          <a:xfrm rot="5400000">
            <a:off x="20103058" y="9157741"/>
            <a:ext cx="3685081" cy="43891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09">
            <a:extLst>
              <a:ext uri="{FF2B5EF4-FFF2-40B4-BE49-F238E27FC236}">
                <a16:creationId xmlns:a16="http://schemas.microsoft.com/office/drawing/2014/main" id="{0B44EB41-9264-9540-86C4-9F32D61AD9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60120" y="30175199"/>
            <a:ext cx="11605521" cy="18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90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ditional pos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E7A548-8FA4-5C4B-AD71-E0A031E22648}"/>
              </a:ext>
            </a:extLst>
          </p:cNvPr>
          <p:cNvSpPr/>
          <p:nvPr userDrawn="1"/>
        </p:nvSpPr>
        <p:spPr>
          <a:xfrm rot="5400000">
            <a:off x="17915240" y="-17915235"/>
            <a:ext cx="8060720" cy="43891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9C2643E-5FC8-A444-9424-93DB0CBCE779}"/>
              </a:ext>
            </a:extLst>
          </p:cNvPr>
          <p:cNvGrpSpPr/>
          <p:nvPr userDrawn="1"/>
        </p:nvGrpSpPr>
        <p:grpSpPr>
          <a:xfrm>
            <a:off x="0" y="6655145"/>
            <a:ext cx="43891200" cy="2342397"/>
            <a:chOff x="0" y="6497913"/>
            <a:chExt cx="43891200" cy="2499630"/>
          </a:xfrm>
          <a:solidFill>
            <a:schemeClr val="bg2"/>
          </a:solidFill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1CB6447-2BCB-7547-AC74-241D0E4BC7E9}"/>
                </a:ext>
              </a:extLst>
            </p:cNvPr>
            <p:cNvSpPr/>
            <p:nvPr/>
          </p:nvSpPr>
          <p:spPr>
            <a:xfrm>
              <a:off x="0" y="6742587"/>
              <a:ext cx="43891200" cy="2254956"/>
            </a:xfrm>
            <a:prstGeom prst="roundRect">
              <a:avLst>
                <a:gd name="adj" fmla="val 378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65B1CD86-A629-2A48-8FBA-5A99A978E5B0}"/>
                </a:ext>
              </a:extLst>
            </p:cNvPr>
            <p:cNvSpPr/>
            <p:nvPr/>
          </p:nvSpPr>
          <p:spPr>
            <a:xfrm>
              <a:off x="0" y="6497913"/>
              <a:ext cx="43891200" cy="1499926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</p:grp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2F6A838-21FD-5A44-AF76-857B0EC31B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04000" y="7366328"/>
            <a:ext cx="10972800" cy="105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41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489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7ECA4-2C3A-7546-B9B9-C9C5A89F4660}" type="datetimeFigureOut">
              <a:rPr lang="en-US" smtClean="0"/>
              <a:t>1/12/24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D029D-74ED-0041-825B-5872D363F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5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3" r:id="rId3"/>
    <p:sldLayoutId id="2147483665" r:id="rId4"/>
    <p:sldLayoutId id="2147483664" r:id="rId5"/>
    <p:sldLayoutId id="2147483661" r:id="rId6"/>
    <p:sldLayoutId id="2147483662" r:id="rId7"/>
    <p:sldLayoutId id="2147483668" r:id="rId8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19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microsoft.com/office/2007/relationships/hdphoto" Target="../media/hdphoto2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5" Type="http://schemas.microsoft.com/office/2007/relationships/hdphoto" Target="../media/hdphoto1.wdp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2487A64-A572-F64B-966C-56021B442B22}"/>
              </a:ext>
            </a:extLst>
          </p:cNvPr>
          <p:cNvSpPr/>
          <p:nvPr/>
        </p:nvSpPr>
        <p:spPr>
          <a:xfrm>
            <a:off x="16504962" y="1371600"/>
            <a:ext cx="25963837" cy="11486264"/>
          </a:xfrm>
          <a:prstGeom prst="rect">
            <a:avLst/>
          </a:prstGeom>
          <a:noFill/>
          <a:ln w="19050">
            <a:noFill/>
          </a:ln>
          <a:effectLst>
            <a:glow rad="611914">
              <a:schemeClr val="accent3">
                <a:satMod val="175000"/>
                <a:alpha val="5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C9C156-7600-C141-B9F7-A993C2E05145}"/>
              </a:ext>
            </a:extLst>
          </p:cNvPr>
          <p:cNvSpPr txBox="1"/>
          <p:nvPr/>
        </p:nvSpPr>
        <p:spPr>
          <a:xfrm>
            <a:off x="981664" y="1045166"/>
            <a:ext cx="1326009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" panose="020B0502040204020203" pitchFamily="34" charset="0"/>
              </a:rPr>
              <a:t>USU students and faculty think </a:t>
            </a:r>
            <a:r>
              <a:rPr lang="en-US" sz="11000" b="1" dirty="0">
                <a:solidFill>
                  <a:srgbClr val="80DA80"/>
                </a:solidFill>
                <a:latin typeface="+mj-lt"/>
                <a:ea typeface="Segoe UI Black" panose="020B0A02040204020203" pitchFamily="34" charset="0"/>
                <a:cs typeface="Segoe UI" panose="020B0502040204020203" pitchFamily="34" charset="0"/>
              </a:rPr>
              <a:t>more</a:t>
            </a:r>
            <a:r>
              <a:rPr lang="en-US" sz="11000" dirty="0">
                <a:solidFill>
                  <a:srgbClr val="80DA80"/>
                </a:solidFill>
                <a:latin typeface="+mj-lt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11000" b="1" dirty="0">
                <a:solidFill>
                  <a:srgbClr val="80DA80"/>
                </a:solidFill>
                <a:latin typeface="+mj-lt"/>
                <a:ea typeface="Segoe UI Black" panose="020B0A02040204020203" pitchFamily="34" charset="0"/>
                <a:cs typeface="Segoe UI" panose="020B0502040204020203" pitchFamily="34" charset="0"/>
              </a:rPr>
              <a:t>should be done </a:t>
            </a:r>
            <a:r>
              <a:rPr lang="en-US" sz="110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about </a:t>
            </a:r>
            <a:r>
              <a:rPr lang="en-US" sz="11000" b="1" dirty="0">
                <a:solidFill>
                  <a:srgbClr val="80DA80"/>
                </a:solidFill>
                <a:latin typeface="+mj-lt"/>
                <a:ea typeface="Segoe UI Black" panose="020B0A02040204020203" pitchFamily="34" charset="0"/>
                <a:cs typeface="Segoe UI" panose="020B0502040204020203" pitchFamily="34" charset="0"/>
              </a:rPr>
              <a:t>climate change.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5AAB3A-B830-9F4F-B6EE-F3305C8D3633}"/>
              </a:ext>
            </a:extLst>
          </p:cNvPr>
          <p:cNvSpPr/>
          <p:nvPr/>
        </p:nvSpPr>
        <p:spPr>
          <a:xfrm>
            <a:off x="16504962" y="16408400"/>
            <a:ext cx="25963837" cy="11486264"/>
          </a:xfrm>
          <a:prstGeom prst="rect">
            <a:avLst/>
          </a:prstGeom>
          <a:noFill/>
          <a:ln w="19050">
            <a:noFill/>
          </a:ln>
          <a:effectLst>
            <a:glow rad="611914">
              <a:schemeClr val="accent3">
                <a:satMod val="175000"/>
                <a:alpha val="5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900B03-04A5-1141-9CE1-64D001985B78}"/>
              </a:ext>
            </a:extLst>
          </p:cNvPr>
          <p:cNvSpPr txBox="1"/>
          <p:nvPr/>
        </p:nvSpPr>
        <p:spPr>
          <a:xfrm>
            <a:off x="981665" y="8563737"/>
            <a:ext cx="132600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71ACCE"/>
                </a:solidFill>
                <a:latin typeface="+mj-lt"/>
              </a:rPr>
              <a:t>Focus Groups Help Develop Policy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6F0854C-02EE-308F-6822-80D851B91BA6}"/>
              </a:ext>
            </a:extLst>
          </p:cNvPr>
          <p:cNvGrpSpPr/>
          <p:nvPr/>
        </p:nvGrpSpPr>
        <p:grpSpPr>
          <a:xfrm>
            <a:off x="914398" y="22675337"/>
            <a:ext cx="13322237" cy="5263614"/>
            <a:chOff x="914398" y="23530451"/>
            <a:chExt cx="13322237" cy="526361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0734F26-7A3F-CC4F-8555-91153B473BDF}"/>
                </a:ext>
              </a:extLst>
            </p:cNvPr>
            <p:cNvSpPr txBox="1"/>
            <p:nvPr/>
          </p:nvSpPr>
          <p:spPr>
            <a:xfrm>
              <a:off x="981666" y="23530451"/>
              <a:ext cx="1290038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80DA80"/>
                  </a:solidFill>
                  <a:latin typeface="MillerBanner Black" panose="02000504090000020003" pitchFamily="50" charset="0"/>
                </a:rPr>
                <a:t>Using Insights to Advocate for Policy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7B6A2DC-2796-704C-AAEE-B5F6E5D9C728}"/>
                </a:ext>
              </a:extLst>
            </p:cNvPr>
            <p:cNvSpPr txBox="1"/>
            <p:nvPr/>
          </p:nvSpPr>
          <p:spPr>
            <a:xfrm>
              <a:off x="914398" y="25008413"/>
              <a:ext cx="13322237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Clr>
                  <a:srgbClr val="92DE94"/>
                </a:buClr>
                <a:buFont typeface="Arial" panose="020B0604020202020204" pitchFamily="34" charset="0"/>
                <a:buChar char="•"/>
              </a:pPr>
              <a:r>
                <a:rPr lang="en-US" sz="4000" dirty="0">
                  <a:solidFill>
                    <a:schemeClr val="bg1"/>
                  </a:solidFill>
                  <a:cs typeface="Segoe UI" panose="020B0502040204020203" pitchFamily="34" charset="0"/>
                </a:rPr>
                <a:t>These results will be turned into </a:t>
              </a:r>
              <a:r>
                <a:rPr lang="en-US" sz="4000" dirty="0">
                  <a:solidFill>
                    <a:srgbClr val="71ACCE"/>
                  </a:solidFill>
                  <a:cs typeface="Segoe UI" panose="020B0502040204020203" pitchFamily="34" charset="0"/>
                </a:rPr>
                <a:t>policy white papers </a:t>
              </a:r>
              <a:r>
                <a:rPr lang="en-US" sz="4000" dirty="0">
                  <a:solidFill>
                    <a:schemeClr val="bg1"/>
                  </a:solidFill>
                  <a:cs typeface="Segoe UI" panose="020B0502040204020203" pitchFamily="34" charset="0"/>
                </a:rPr>
                <a:t>for USU and local municipalities to use</a:t>
              </a:r>
            </a:p>
            <a:p>
              <a:pPr marL="571500" indent="-571500">
                <a:buClr>
                  <a:srgbClr val="92DE94"/>
                </a:buClr>
                <a:buFont typeface="Arial" panose="020B0604020202020204" pitchFamily="34" charset="0"/>
                <a:buChar char="•"/>
              </a:pPr>
              <a:r>
                <a:rPr lang="en-US" sz="4000" dirty="0">
                  <a:solidFill>
                    <a:schemeClr val="bg1"/>
                  </a:solidFill>
                  <a:cs typeface="Segoe UI" panose="020B0502040204020203" pitchFamily="34" charset="0"/>
                </a:rPr>
                <a:t>We will be engaging in an </a:t>
              </a:r>
              <a:r>
                <a:rPr lang="en-US" sz="4000" dirty="0">
                  <a:solidFill>
                    <a:srgbClr val="71ACCE"/>
                  </a:solidFill>
                  <a:cs typeface="Segoe UI" panose="020B0502040204020203" pitchFamily="34" charset="0"/>
                </a:rPr>
                <a:t>educational campaign </a:t>
              </a:r>
              <a:r>
                <a:rPr lang="en-US" sz="4000" dirty="0">
                  <a:solidFill>
                    <a:schemeClr val="bg1"/>
                  </a:solidFill>
                  <a:cs typeface="Segoe UI" panose="020B0502040204020203" pitchFamily="34" charset="0"/>
                </a:rPr>
                <a:t>to inform the Cache Valley community about decarbonization</a:t>
              </a:r>
            </a:p>
            <a:p>
              <a:pPr marL="571500" indent="-571500">
                <a:buClr>
                  <a:srgbClr val="92DE94"/>
                </a:buClr>
                <a:buFont typeface="Arial" panose="020B0604020202020204" pitchFamily="34" charset="0"/>
                <a:buChar char="•"/>
              </a:pPr>
              <a:r>
                <a:rPr lang="en-US" sz="4000" dirty="0">
                  <a:solidFill>
                    <a:schemeClr val="bg1"/>
                  </a:solidFill>
                  <a:cs typeface="Segoe UI" panose="020B0502040204020203" pitchFamily="34" charset="0"/>
                </a:rPr>
                <a:t>Our results will inform actions by the USU student club </a:t>
              </a:r>
              <a:r>
                <a:rPr lang="en-US" sz="4000" dirty="0">
                  <a:solidFill>
                    <a:srgbClr val="71ACCE"/>
                  </a:solidFill>
                  <a:cs typeface="Segoe UI" panose="020B0502040204020203" pitchFamily="34" charset="0"/>
                </a:rPr>
                <a:t>Decarbonize Cache Valley</a:t>
              </a:r>
              <a:r>
                <a:rPr lang="en-US" sz="4000" dirty="0">
                  <a:solidFill>
                    <a:schemeClr val="accent1">
                      <a:lumMod val="40000"/>
                      <a:lumOff val="60000"/>
                    </a:schemeClr>
                  </a:solidFill>
                  <a:cs typeface="Segoe UI" panose="020B0502040204020203" pitchFamily="34" charset="0"/>
                </a:rPr>
                <a:t> </a:t>
              </a:r>
              <a:r>
                <a:rPr lang="en-US" sz="4000" dirty="0">
                  <a:solidFill>
                    <a:schemeClr val="bg1"/>
                  </a:solidFill>
                  <a:cs typeface="Segoe UI" panose="020B0502040204020203" pitchFamily="34" charset="0"/>
                </a:rPr>
                <a:t>and the </a:t>
              </a:r>
              <a:r>
                <a:rPr lang="en-US" sz="4000" dirty="0">
                  <a:solidFill>
                    <a:srgbClr val="71ACCE"/>
                  </a:solidFill>
                  <a:cs typeface="Segoe UI" panose="020B0502040204020203" pitchFamily="34" charset="0"/>
                </a:rPr>
                <a:t>Office of Sustainability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4C5D0C7-BD1A-1C4F-9224-22162CC61D65}"/>
              </a:ext>
            </a:extLst>
          </p:cNvPr>
          <p:cNvSpPr txBox="1"/>
          <p:nvPr/>
        </p:nvSpPr>
        <p:spPr>
          <a:xfrm>
            <a:off x="914398" y="10013592"/>
            <a:ext cx="13814855" cy="1055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Clr>
                <a:srgbClr val="92DE94"/>
              </a:buClr>
            </a:pPr>
            <a:r>
              <a:rPr lang="en-US" sz="4000" dirty="0">
                <a:solidFill>
                  <a:schemeClr val="bg1"/>
                </a:solidFill>
              </a:rPr>
              <a:t>67% of Utahns are concerned about climate change. Support for 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decarbonization</a:t>
            </a:r>
            <a:r>
              <a:rPr lang="en-US" sz="4000" dirty="0">
                <a:solidFill>
                  <a:schemeClr val="bg1"/>
                </a:solidFill>
              </a:rPr>
              <a:t> strategies is growing, including ways to both reduce and capture carbon.</a:t>
            </a:r>
          </a:p>
          <a:p>
            <a:pPr fontAlgn="base">
              <a:buClr>
                <a:srgbClr val="92DE94"/>
              </a:buClr>
            </a:pPr>
            <a:endParaRPr lang="en-US" sz="4000" dirty="0">
              <a:solidFill>
                <a:schemeClr val="accent1">
                  <a:lumMod val="40000"/>
                  <a:lumOff val="60000"/>
                </a:schemeClr>
              </a:solidFill>
              <a:cs typeface="Times New Roman" panose="02020603050405020304" pitchFamily="18" charset="0"/>
            </a:endParaRPr>
          </a:p>
          <a:p>
            <a:pPr fontAlgn="base">
              <a:buClr>
                <a:srgbClr val="92DE94"/>
              </a:buClr>
            </a:pP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Community</a:t>
            </a:r>
            <a:r>
              <a:rPr lang="en-US" sz="4000" dirty="0">
                <a:solidFill>
                  <a:srgbClr val="80DA80"/>
                </a:solidFill>
              </a:rPr>
              <a:t> 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input</a:t>
            </a:r>
            <a:r>
              <a:rPr lang="en-US" sz="4000" dirty="0">
                <a:solidFill>
                  <a:srgbClr val="80DA80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helps actions be successful over time. Focus groups allow participants to 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explain their opinions </a:t>
            </a:r>
            <a:r>
              <a:rPr lang="en-US" sz="4000" dirty="0">
                <a:solidFill>
                  <a:schemeClr val="bg1"/>
                </a:solidFill>
              </a:rPr>
              <a:t>in depth and 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discuss</a:t>
            </a:r>
            <a:r>
              <a:rPr lang="en-US" sz="4000" dirty="0">
                <a:solidFill>
                  <a:srgbClr val="80DA80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ideas</a:t>
            </a:r>
            <a:r>
              <a:rPr lang="en-US" sz="4000" dirty="0">
                <a:solidFill>
                  <a:srgbClr val="80DA80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with one another. </a:t>
            </a:r>
            <a:r>
              <a:rPr lang="en-US" sz="4000" dirty="0">
                <a:solidFill>
                  <a:schemeClr val="bg1"/>
                </a:solidFill>
                <a:cs typeface="Times New Roman" panose="02020603050405020304" pitchFamily="18" charset="0"/>
              </a:rPr>
              <a:t>We held focus groups for students, faculty, and staff to ask:</a:t>
            </a:r>
          </a:p>
          <a:p>
            <a:pPr marL="1028700" lvl="1" indent="-571500">
              <a:buClr>
                <a:srgbClr val="92DE94"/>
              </a:buCl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cs typeface="Times New Roman" panose="02020603050405020304" pitchFamily="18" charset="0"/>
              </a:rPr>
              <a:t>What their 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main concerns </a:t>
            </a:r>
            <a:r>
              <a:rPr lang="en-US" sz="4000" dirty="0">
                <a:solidFill>
                  <a:schemeClr val="bg1"/>
                </a:solidFill>
                <a:cs typeface="Times New Roman" panose="02020603050405020304" pitchFamily="18" charset="0"/>
              </a:rPr>
              <a:t>about climate change are</a:t>
            </a:r>
          </a:p>
          <a:p>
            <a:pPr marL="1028700" lvl="1" indent="-571500">
              <a:buClr>
                <a:srgbClr val="92DE94"/>
              </a:buCl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cs typeface="Times New Roman" panose="02020603050405020304" pitchFamily="18" charset="0"/>
              </a:rPr>
              <a:t>What they 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know</a:t>
            </a:r>
            <a:r>
              <a:rPr lang="en-US" sz="4000" dirty="0">
                <a:solidFill>
                  <a:schemeClr val="bg1"/>
                </a:solidFill>
                <a:cs typeface="Times New Roman" panose="02020603050405020304" pitchFamily="18" charset="0"/>
              </a:rPr>
              <a:t> about climate change and decarbonization</a:t>
            </a:r>
          </a:p>
          <a:p>
            <a:pPr marL="1028700" lvl="1" indent="-571500">
              <a:buClr>
                <a:srgbClr val="92DE94"/>
              </a:buCl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cs typeface="Times New Roman" panose="02020603050405020304" pitchFamily="18" charset="0"/>
              </a:rPr>
              <a:t>What decarbonization and sustainability 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strategies they would support</a:t>
            </a:r>
          </a:p>
          <a:p>
            <a:pPr>
              <a:buClr>
                <a:srgbClr val="92DE94"/>
              </a:buClr>
            </a:pPr>
            <a:endParaRPr lang="en-US" sz="4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>
              <a:buClr>
                <a:srgbClr val="92DE94"/>
              </a:buClr>
            </a:pPr>
            <a:r>
              <a:rPr lang="en-US" sz="4000" dirty="0">
                <a:solidFill>
                  <a:schemeClr val="bg1"/>
                </a:solidFill>
                <a:cs typeface="Times New Roman" panose="02020603050405020304" pitchFamily="18" charset="0"/>
              </a:rPr>
              <a:t>Our focus groups will help us develop a </a:t>
            </a: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survey to share with </a:t>
            </a:r>
            <a:r>
              <a:rPr lang="en-US" sz="4000" dirty="0">
                <a:solidFill>
                  <a:srgbClr val="71ACCE"/>
                </a:solidFill>
                <a:cs typeface="Times New Roman" panose="02020603050405020304" pitchFamily="18" charset="0"/>
              </a:rPr>
              <a:t>randomly selected individuals </a:t>
            </a:r>
            <a:r>
              <a:rPr lang="en-US" sz="4000" dirty="0">
                <a:solidFill>
                  <a:schemeClr val="bg1"/>
                </a:solidFill>
                <a:cs typeface="Times New Roman" panose="02020603050405020304" pitchFamily="18" charset="0"/>
              </a:rPr>
              <a:t>in Cache Valley and at USU. The results of the survey will be shared with USU and municipal leadership </a:t>
            </a:r>
            <a:r>
              <a:rPr lang="en-US" sz="4000" dirty="0">
                <a:solidFill>
                  <a:srgbClr val="71ACCE"/>
                </a:solidFill>
                <a:cs typeface="Times New Roman" panose="02020603050405020304" pitchFamily="18" charset="0"/>
              </a:rPr>
              <a:t>to inform environmental policy decisions.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11A488-021E-588E-7399-5A5712F7B197}"/>
              </a:ext>
            </a:extLst>
          </p:cNvPr>
          <p:cNvSpPr txBox="1"/>
          <p:nvPr/>
        </p:nvSpPr>
        <p:spPr>
          <a:xfrm>
            <a:off x="17569244" y="1249758"/>
            <a:ext cx="6510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F2439"/>
                </a:solidFill>
                <a:latin typeface="+mj-lt"/>
              </a:rPr>
              <a:t>Renewable Energy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98BE62-52CF-71A7-E5C5-20091E5D4D9A}"/>
              </a:ext>
            </a:extLst>
          </p:cNvPr>
          <p:cNvSpPr txBox="1"/>
          <p:nvPr/>
        </p:nvSpPr>
        <p:spPr>
          <a:xfrm>
            <a:off x="26633424" y="1226989"/>
            <a:ext cx="4887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F2439"/>
                </a:solidFill>
                <a:latin typeface="+mj-lt"/>
              </a:rPr>
              <a:t>Electrification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CB84A9-B96D-EB95-E0EC-178671CCFB50}"/>
              </a:ext>
            </a:extLst>
          </p:cNvPr>
          <p:cNvSpPr txBox="1"/>
          <p:nvPr/>
        </p:nvSpPr>
        <p:spPr>
          <a:xfrm>
            <a:off x="26620313" y="7390409"/>
            <a:ext cx="48098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F2439"/>
                </a:solidFill>
                <a:latin typeface="+mj-lt"/>
              </a:rPr>
              <a:t>Green spaces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0FFDC5-B5BC-EFBC-7248-BF1FB549ECEE}"/>
              </a:ext>
            </a:extLst>
          </p:cNvPr>
          <p:cNvSpPr txBox="1"/>
          <p:nvPr/>
        </p:nvSpPr>
        <p:spPr>
          <a:xfrm>
            <a:off x="34746787" y="7391748"/>
            <a:ext cx="57654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F2439"/>
                </a:solidFill>
                <a:latin typeface="+mj-lt"/>
              </a:rPr>
              <a:t>Emissions Policy</a:t>
            </a:r>
          </a:p>
        </p:txBody>
      </p:sp>
      <p:pic>
        <p:nvPicPr>
          <p:cNvPr id="28" name="Picture 27" descr="A person smiling at camera&#10;&#10;Description automatically generated">
            <a:extLst>
              <a:ext uri="{FF2B5EF4-FFF2-40B4-BE49-F238E27FC236}">
                <a16:creationId xmlns:a16="http://schemas.microsoft.com/office/drawing/2014/main" id="{D3301E27-D6B5-63AA-D4B4-B688D53916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58" t="14686" r="12227"/>
          <a:stretch/>
        </p:blipFill>
        <p:spPr>
          <a:xfrm>
            <a:off x="35261859" y="28758194"/>
            <a:ext cx="3509832" cy="364783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EEF33D9-9E25-7AEC-4F35-8CA12AB75D98}"/>
              </a:ext>
            </a:extLst>
          </p:cNvPr>
          <p:cNvSpPr txBox="1"/>
          <p:nvPr/>
        </p:nvSpPr>
        <p:spPr>
          <a:xfrm>
            <a:off x="16400826" y="29472755"/>
            <a:ext cx="996437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/>
              <a:t>Cristina is a senior in fisheries and wildlife, a Goldwater Scholar, and hopes to use her expertise to influence climate policy.</a:t>
            </a:r>
          </a:p>
          <a:p>
            <a:endParaRPr lang="en-US" sz="3000" i="1" dirty="0"/>
          </a:p>
          <a:p>
            <a:r>
              <a:rPr lang="en-US" sz="3000" i="1" dirty="0" err="1"/>
              <a:t>Rivkah</a:t>
            </a:r>
            <a:r>
              <a:rPr lang="en-US" sz="3000" i="1" dirty="0"/>
              <a:t> is a sophomore in economics, focusing on the interplay between economics, politics and public policy.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C789429-663C-D809-C573-FCEAEEB01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2" t="6637" r="15556" b="1235"/>
          <a:stretch/>
        </p:blipFill>
        <p:spPr bwMode="auto">
          <a:xfrm>
            <a:off x="19557401" y="2504684"/>
            <a:ext cx="2661909" cy="461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AF64F35-57CD-8131-DAD9-1D25343A5060}"/>
              </a:ext>
            </a:extLst>
          </p:cNvPr>
          <p:cNvSpPr txBox="1"/>
          <p:nvPr/>
        </p:nvSpPr>
        <p:spPr>
          <a:xfrm>
            <a:off x="18663925" y="7494295"/>
            <a:ext cx="4796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F2439"/>
                </a:solidFill>
                <a:latin typeface="+mj-lt"/>
              </a:rPr>
              <a:t>Public Transit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8355DD-5546-8FEE-7841-E0096EB2BBEC}"/>
              </a:ext>
            </a:extLst>
          </p:cNvPr>
          <p:cNvSpPr txBox="1"/>
          <p:nvPr/>
        </p:nvSpPr>
        <p:spPr>
          <a:xfrm>
            <a:off x="34105047" y="1226799"/>
            <a:ext cx="63645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F2439"/>
                </a:solidFill>
                <a:latin typeface="+mj-lt"/>
              </a:rPr>
              <a:t>Green Investment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51C735A-90E8-E3F1-CBF9-25976CEBC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4767" y="1927295"/>
            <a:ext cx="4072259" cy="526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CAC8A1D-439A-D6F6-406C-10F9123C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6517" y="1899164"/>
            <a:ext cx="4530065" cy="586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2815313-7FFF-6AB8-E8D3-9546317EE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t="14175" r="7511" b="14075"/>
          <a:stretch/>
        </p:blipFill>
        <p:spPr bwMode="auto">
          <a:xfrm>
            <a:off x="27406352" y="8463963"/>
            <a:ext cx="3512493" cy="394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7B5EF5E-3756-686D-CC1A-666E092388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" t="23871" r="1609" b="29821"/>
          <a:stretch/>
        </p:blipFill>
        <p:spPr bwMode="auto">
          <a:xfrm>
            <a:off x="18117123" y="8802785"/>
            <a:ext cx="5773076" cy="363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78C8CF2F-CCA8-BF02-9B5E-128E1E3DE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7600" y="8058632"/>
            <a:ext cx="3826591" cy="495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0733870-C91D-0E7B-B8AC-E478F85EE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8" r="17253"/>
          <a:stretch/>
        </p:blipFill>
        <p:spPr bwMode="auto">
          <a:xfrm>
            <a:off x="38988500" y="28749987"/>
            <a:ext cx="3488927" cy="366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97A81D5-C680-D1D5-07A1-A28F6560AE37}"/>
              </a:ext>
            </a:extLst>
          </p:cNvPr>
          <p:cNvSpPr/>
          <p:nvPr/>
        </p:nvSpPr>
        <p:spPr>
          <a:xfrm>
            <a:off x="30001359" y="16388304"/>
            <a:ext cx="12407934" cy="10967309"/>
          </a:xfrm>
          <a:prstGeom prst="roundRect">
            <a:avLst/>
          </a:prstGeom>
          <a:solidFill>
            <a:srgbClr val="71ACC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99941C0-31BA-2EC2-FDAF-75C5F5D068CB}"/>
              </a:ext>
            </a:extLst>
          </p:cNvPr>
          <p:cNvSpPr txBox="1"/>
          <p:nvPr/>
        </p:nvSpPr>
        <p:spPr>
          <a:xfrm>
            <a:off x="18914218" y="26044359"/>
            <a:ext cx="3599913" cy="959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MillerBanner Black" panose="02000504090000020003" pitchFamily="50" charset="0"/>
              </a:rPr>
              <a:t>Air Quality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508A0E6-0EDA-FAA3-F4DF-1708A2762FA9}"/>
              </a:ext>
            </a:extLst>
          </p:cNvPr>
          <p:cNvGrpSpPr/>
          <p:nvPr/>
        </p:nvGrpSpPr>
        <p:grpSpPr>
          <a:xfrm>
            <a:off x="16449730" y="16390218"/>
            <a:ext cx="12900382" cy="10918766"/>
            <a:chOff x="16400826" y="17581092"/>
            <a:chExt cx="12900382" cy="1091876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FEE2E3F-A8D3-7089-74A5-CA05FB13F8F4}"/>
                </a:ext>
              </a:extLst>
            </p:cNvPr>
            <p:cNvSpPr/>
            <p:nvPr/>
          </p:nvSpPr>
          <p:spPr>
            <a:xfrm>
              <a:off x="16400826" y="17581092"/>
              <a:ext cx="12900382" cy="10918766"/>
            </a:xfrm>
            <a:prstGeom prst="roundRect">
              <a:avLst/>
            </a:prstGeom>
            <a:solidFill>
              <a:srgbClr val="80DA8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28A91E-62D3-B7F5-D55D-D127B14B5A70}"/>
                </a:ext>
              </a:extLst>
            </p:cNvPr>
            <p:cNvSpPr txBox="1"/>
            <p:nvPr/>
          </p:nvSpPr>
          <p:spPr>
            <a:xfrm>
              <a:off x="18309354" y="17656590"/>
              <a:ext cx="91285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0F2439"/>
                  </a:solidFill>
                  <a:latin typeface="MillerBanner Black" panose="02000504090000020003" pitchFamily="50" charset="0"/>
                </a:rPr>
                <a:t>Climate change concerns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D28C5E-0C29-DE5D-A48F-4E4AEC83A06E}"/>
                </a:ext>
              </a:extLst>
            </p:cNvPr>
            <p:cNvGrpSpPr/>
            <p:nvPr/>
          </p:nvGrpSpPr>
          <p:grpSpPr>
            <a:xfrm>
              <a:off x="18292909" y="19084347"/>
              <a:ext cx="4200915" cy="2812930"/>
              <a:chOff x="18392904" y="19066467"/>
              <a:chExt cx="4200915" cy="2812930"/>
            </a:xfrm>
          </p:grpSpPr>
          <p:pic>
            <p:nvPicPr>
              <p:cNvPr id="23" name="Picture 2" descr="Water being poured | Water being poured into tank. Ghana. Ph… | Flickr">
                <a:extLst>
                  <a:ext uri="{FF2B5EF4-FFF2-40B4-BE49-F238E27FC236}">
                    <a16:creationId xmlns:a16="http://schemas.microsoft.com/office/drawing/2014/main" id="{D3C75ACD-7682-F554-4C89-81C7747AE2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92904" y="19066467"/>
                <a:ext cx="4200915" cy="28129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E7BE1D5-2A83-A86C-74E4-A387F53E295B}"/>
                  </a:ext>
                </a:extLst>
              </p:cNvPr>
              <p:cNvSpPr txBox="1"/>
              <p:nvPr/>
            </p:nvSpPr>
            <p:spPr>
              <a:xfrm>
                <a:off x="18483756" y="21008896"/>
                <a:ext cx="408146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1"/>
                    </a:solidFill>
                    <a:latin typeface="MillerBanner Black" panose="02000504090000020003" pitchFamily="50" charset="0"/>
                  </a:rPr>
                  <a:t>Water Security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3919578-ED80-8D63-8900-39393CFD80A4}"/>
                </a:ext>
              </a:extLst>
            </p:cNvPr>
            <p:cNvGrpSpPr/>
            <p:nvPr/>
          </p:nvGrpSpPr>
          <p:grpSpPr>
            <a:xfrm>
              <a:off x="23360034" y="19101375"/>
              <a:ext cx="4198946" cy="3145907"/>
              <a:chOff x="23460029" y="19083495"/>
              <a:chExt cx="4198946" cy="3145907"/>
            </a:xfrm>
          </p:grpSpPr>
          <p:pic>
            <p:nvPicPr>
              <p:cNvPr id="29" name="Picture 8" descr="Commercial agriculture | Water, food and livelihoods in River Basins |  Flickr">
                <a:extLst>
                  <a:ext uri="{FF2B5EF4-FFF2-40B4-BE49-F238E27FC236}">
                    <a16:creationId xmlns:a16="http://schemas.microsoft.com/office/drawing/2014/main" id="{829BE3EA-D81A-213D-CDD7-CC8E66FE79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9" t="11069" r="-429" b="-10965"/>
              <a:stretch/>
            </p:blipFill>
            <p:spPr bwMode="auto">
              <a:xfrm>
                <a:off x="23460029" y="19083495"/>
                <a:ext cx="4198946" cy="31459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CBB0E00-2B57-2733-6C41-88B963CF9F64}"/>
                  </a:ext>
                </a:extLst>
              </p:cNvPr>
              <p:cNvSpPr txBox="1"/>
              <p:nvPr/>
            </p:nvSpPr>
            <p:spPr>
              <a:xfrm>
                <a:off x="23460029" y="21068900"/>
                <a:ext cx="408146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>
                    <a:solidFill>
                      <a:schemeClr val="bg1"/>
                    </a:solidFill>
                    <a:latin typeface="MillerBanner Black" panose="02000504090000020003" pitchFamily="50" charset="0"/>
                  </a:rPr>
                  <a:t>Food Security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0334566-348F-6F71-8167-EC48282A2B15}"/>
                </a:ext>
              </a:extLst>
            </p:cNvPr>
            <p:cNvGrpSpPr/>
            <p:nvPr/>
          </p:nvGrpSpPr>
          <p:grpSpPr>
            <a:xfrm>
              <a:off x="18292909" y="22234469"/>
              <a:ext cx="4200915" cy="2800610"/>
              <a:chOff x="18392904" y="22300196"/>
              <a:chExt cx="4200915" cy="2800610"/>
            </a:xfrm>
          </p:grpSpPr>
          <p:pic>
            <p:nvPicPr>
              <p:cNvPr id="30" name="Picture 10" descr="Is a recession inevitable? | Penn Today">
                <a:extLst>
                  <a:ext uri="{FF2B5EF4-FFF2-40B4-BE49-F238E27FC236}">
                    <a16:creationId xmlns:a16="http://schemas.microsoft.com/office/drawing/2014/main" id="{69D8E8D8-CFD1-CFB3-21D0-7DCA4D52CB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92904" y="22300196"/>
                <a:ext cx="4200915" cy="28006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1DBFF33-FA7C-54B3-0FEA-17AAF2555D30}"/>
                  </a:ext>
                </a:extLst>
              </p:cNvPr>
              <p:cNvSpPr txBox="1"/>
              <p:nvPr/>
            </p:nvSpPr>
            <p:spPr>
              <a:xfrm>
                <a:off x="19150216" y="24181988"/>
                <a:ext cx="271998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1"/>
                    </a:solidFill>
                    <a:latin typeface="MillerBanner Black" panose="02000504090000020003" pitchFamily="50" charset="0"/>
                  </a:rPr>
                  <a:t>Economy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B23F08C-15B1-9DFA-FFB4-B51E1E63EBF3}"/>
                </a:ext>
              </a:extLst>
            </p:cNvPr>
            <p:cNvGrpSpPr/>
            <p:nvPr/>
          </p:nvGrpSpPr>
          <p:grpSpPr>
            <a:xfrm>
              <a:off x="23366464" y="22254578"/>
              <a:ext cx="4223577" cy="2810761"/>
              <a:chOff x="23460028" y="22290044"/>
              <a:chExt cx="4223577" cy="2810761"/>
            </a:xfrm>
          </p:grpSpPr>
          <p:pic>
            <p:nvPicPr>
              <p:cNvPr id="41" name="Picture 12" descr="About Human Mobility in Times of Crisis | Collections | F1000Research">
                <a:extLst>
                  <a:ext uri="{FF2B5EF4-FFF2-40B4-BE49-F238E27FC236}">
                    <a16:creationId xmlns:a16="http://schemas.microsoft.com/office/drawing/2014/main" id="{0A45EBBD-459F-467F-7CEC-431806B50F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217000"/>
                        </a14:imgEffect>
                        <a14:imgEffect>
                          <a14:brightnessContrast brigh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60028" y="22290044"/>
                <a:ext cx="4223577" cy="28107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CDEDCAD-C2AA-6C2F-5FDA-1BCAB36F2143}"/>
                  </a:ext>
                </a:extLst>
              </p:cNvPr>
              <p:cNvSpPr txBox="1"/>
              <p:nvPr/>
            </p:nvSpPr>
            <p:spPr>
              <a:xfrm>
                <a:off x="24111275" y="24269808"/>
                <a:ext cx="289645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1"/>
                    </a:solidFill>
                    <a:latin typeface="MillerBanner Black" panose="02000504090000020003" pitchFamily="50" charset="0"/>
                  </a:rPr>
                  <a:t>Migration</a:t>
                </a:r>
              </a:p>
            </p:txBody>
          </p:sp>
        </p:grpSp>
        <p:pic>
          <p:nvPicPr>
            <p:cNvPr id="42" name="Picture 14" descr="Utah cities among worst for air quality in the country...but there's some  good news">
              <a:extLst>
                <a:ext uri="{FF2B5EF4-FFF2-40B4-BE49-F238E27FC236}">
                  <a16:creationId xmlns:a16="http://schemas.microsoft.com/office/drawing/2014/main" id="{B93A8E73-EE3A-E47E-CBEA-4EC47E37A9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55"/>
            <a:stretch/>
          </p:blipFill>
          <p:spPr bwMode="auto">
            <a:xfrm>
              <a:off x="18303976" y="25438930"/>
              <a:ext cx="4178780" cy="2765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The Facts About Wildfire - World Forestry Center">
              <a:extLst>
                <a:ext uri="{FF2B5EF4-FFF2-40B4-BE49-F238E27FC236}">
                  <a16:creationId xmlns:a16="http://schemas.microsoft.com/office/drawing/2014/main" id="{AA945FAA-B8BE-9553-3EF7-118A07CD65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4" t="11158" r="414" b="4920"/>
            <a:stretch/>
          </p:blipFill>
          <p:spPr bwMode="auto">
            <a:xfrm>
              <a:off x="23360032" y="25402140"/>
              <a:ext cx="4223577" cy="2756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92C81412-95FB-F100-D804-DEC70832E236}"/>
              </a:ext>
            </a:extLst>
          </p:cNvPr>
          <p:cNvSpPr txBox="1"/>
          <p:nvPr/>
        </p:nvSpPr>
        <p:spPr>
          <a:xfrm>
            <a:off x="24216862" y="26109433"/>
            <a:ext cx="2939941" cy="82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MillerBanner Black" panose="02000504090000020003" pitchFamily="50" charset="0"/>
              </a:rPr>
              <a:t>Wildfires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C37E07-BDC5-0F61-0309-3916DE67897A}"/>
              </a:ext>
            </a:extLst>
          </p:cNvPr>
          <p:cNvSpPr txBox="1"/>
          <p:nvPr/>
        </p:nvSpPr>
        <p:spPr>
          <a:xfrm>
            <a:off x="30588780" y="17290968"/>
            <a:ext cx="11471202" cy="9233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i="1" dirty="0">
                <a:solidFill>
                  <a:srgbClr val="0F2439"/>
                </a:solidFill>
                <a:latin typeface="+mj-lt"/>
              </a:rPr>
              <a:t>Focus group participants believe we are in a </a:t>
            </a:r>
            <a:r>
              <a:rPr lang="en-US" sz="6600" b="1" i="1" dirty="0">
                <a:solidFill>
                  <a:srgbClr val="0F2439"/>
                </a:solidFill>
                <a:latin typeface="+mj-lt"/>
              </a:rPr>
              <a:t>state of emergency </a:t>
            </a:r>
            <a:r>
              <a:rPr lang="en-US" sz="6600" i="1" dirty="0">
                <a:solidFill>
                  <a:srgbClr val="0F2439"/>
                </a:solidFill>
                <a:latin typeface="+mj-lt"/>
              </a:rPr>
              <a:t>with climate change and need more impactful solutions at the </a:t>
            </a:r>
            <a:r>
              <a:rPr lang="en-US" sz="6600" b="1" i="1" dirty="0">
                <a:solidFill>
                  <a:srgbClr val="0F2439"/>
                </a:solidFill>
                <a:latin typeface="+mj-lt"/>
              </a:rPr>
              <a:t>institution</a:t>
            </a:r>
            <a:r>
              <a:rPr lang="en-US" sz="6600" i="1" dirty="0">
                <a:solidFill>
                  <a:srgbClr val="0F2439"/>
                </a:solidFill>
                <a:latin typeface="+mj-lt"/>
              </a:rPr>
              <a:t> level. </a:t>
            </a:r>
          </a:p>
          <a:p>
            <a:endParaRPr lang="en-US" sz="6600" i="1" dirty="0">
              <a:solidFill>
                <a:srgbClr val="0F2439"/>
              </a:solidFill>
              <a:latin typeface="+mj-lt"/>
            </a:endParaRPr>
          </a:p>
          <a:p>
            <a:r>
              <a:rPr lang="en-US" sz="6600" i="1" dirty="0">
                <a:solidFill>
                  <a:srgbClr val="0F2439"/>
                </a:solidFill>
                <a:latin typeface="+mj-lt"/>
              </a:rPr>
              <a:t>Taking these steps can elevate Cache Valley &amp; USU on a global scale.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D5D13D-0D59-3C74-EB31-5273D3545E6B}"/>
              </a:ext>
            </a:extLst>
          </p:cNvPr>
          <p:cNvSpPr txBox="1"/>
          <p:nvPr/>
        </p:nvSpPr>
        <p:spPr>
          <a:xfrm>
            <a:off x="16504962" y="13259301"/>
            <a:ext cx="241765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>
                <a:solidFill>
                  <a:srgbClr val="71ACCE"/>
                </a:solidFill>
                <a:latin typeface="+mj-lt"/>
                <a:ea typeface="Segoe UI Black" panose="020B0A02040204020203" pitchFamily="34" charset="0"/>
                <a:cs typeface="Segoe UI" panose="020B0502040204020203" pitchFamily="34" charset="0"/>
              </a:rPr>
              <a:t>Faculty and staff at Utah State University said that USU and Cache Valley can be </a:t>
            </a:r>
            <a:r>
              <a:rPr lang="en-US" sz="6600" b="1" i="1" dirty="0">
                <a:solidFill>
                  <a:srgbClr val="80DA80"/>
                </a:solidFill>
                <a:latin typeface="+mj-lt"/>
                <a:ea typeface="Segoe UI Black" panose="020B0A02040204020203" pitchFamily="34" charset="0"/>
                <a:cs typeface="Segoe UI" panose="020B0502040204020203" pitchFamily="34" charset="0"/>
              </a:rPr>
              <a:t>leaders on climate change</a:t>
            </a:r>
            <a:r>
              <a:rPr lang="en-US" sz="6600" i="1" dirty="0">
                <a:solidFill>
                  <a:srgbClr val="71ACCE"/>
                </a:solidFill>
                <a:latin typeface="+mj-lt"/>
                <a:ea typeface="Segoe UI Black" panose="020B0A02040204020203" pitchFamily="34" charset="0"/>
                <a:cs typeface="Segoe UI" panose="020B0502040204020203" pitchFamily="34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6276E6-C905-5A74-F4E4-F286631776B2}"/>
              </a:ext>
            </a:extLst>
          </p:cNvPr>
          <p:cNvSpPr txBox="1"/>
          <p:nvPr/>
        </p:nvSpPr>
        <p:spPr>
          <a:xfrm>
            <a:off x="25932040" y="29289451"/>
            <a:ext cx="91924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rgbClr val="71ACCE"/>
                </a:solidFill>
                <a:latin typeface="+mj-lt"/>
                <a:cs typeface="Times New Roman" panose="02020603050405020304" pitchFamily="18" charset="0"/>
              </a:rPr>
              <a:t>Cristina Chirvasa </a:t>
            </a:r>
            <a:r>
              <a:rPr 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US" sz="3600" i="1" dirty="0">
                <a:solidFill>
                  <a:schemeClr val="tx2"/>
                </a:solidFill>
                <a:cs typeface="Times New Roman" panose="02020603050405020304" pitchFamily="18" charset="0"/>
              </a:rPr>
              <a:t>Utah State University</a:t>
            </a:r>
          </a:p>
          <a:p>
            <a:pPr algn="r"/>
            <a:r>
              <a:rPr lang="en-US" sz="4800" dirty="0">
                <a:solidFill>
                  <a:srgbClr val="71ACCE"/>
                </a:solidFill>
                <a:latin typeface="+mj-lt"/>
                <a:cs typeface="Times New Roman" panose="02020603050405020304" pitchFamily="18" charset="0"/>
              </a:rPr>
              <a:t>Rivkah </a:t>
            </a:r>
            <a:r>
              <a:rPr lang="en-US" sz="4800" dirty="0" err="1">
                <a:solidFill>
                  <a:srgbClr val="71ACCE"/>
                </a:solidFill>
                <a:latin typeface="+mj-lt"/>
                <a:cs typeface="Times New Roman" panose="02020603050405020304" pitchFamily="18" charset="0"/>
              </a:rPr>
              <a:t>Haubner</a:t>
            </a:r>
            <a:r>
              <a:rPr lang="en-US" sz="4800" dirty="0">
                <a:solidFill>
                  <a:srgbClr val="71ACC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US" sz="3600" i="1" dirty="0">
                <a:solidFill>
                  <a:schemeClr val="tx2"/>
                </a:solidFill>
                <a:cs typeface="Times New Roman" panose="02020603050405020304" pitchFamily="18" charset="0"/>
              </a:rPr>
              <a:t>Utah State University</a:t>
            </a:r>
          </a:p>
          <a:p>
            <a:pPr algn="r"/>
            <a:r>
              <a: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71ACCE"/>
                </a:solidFill>
                <a:latin typeface="+mj-lt"/>
                <a:cs typeface="Times New Roman" panose="02020603050405020304" pitchFamily="18" charset="0"/>
              </a:rPr>
              <a:t>Dr. Stacia Ryder </a:t>
            </a:r>
            <a:r>
              <a:rPr 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US" sz="3600" i="1" dirty="0">
                <a:solidFill>
                  <a:schemeClr val="tx2"/>
                </a:solidFill>
                <a:cs typeface="Times New Roman" panose="02020603050405020304" pitchFamily="18" charset="0"/>
              </a:rPr>
              <a:t>Utah State University</a:t>
            </a:r>
          </a:p>
          <a:p>
            <a:pPr algn="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9CB4D6-BD45-280C-AB42-0AD0D4373130}"/>
              </a:ext>
            </a:extLst>
          </p:cNvPr>
          <p:cNvSpPr txBox="1"/>
          <p:nvPr/>
        </p:nvSpPr>
        <p:spPr>
          <a:xfrm>
            <a:off x="33331741" y="31691601"/>
            <a:ext cx="21308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F2439"/>
                </a:solidFill>
                <a:latin typeface="+mj-lt"/>
                <a:cs typeface="Times New Roman" panose="02020603050405020304" pitchFamily="18" charset="0"/>
              </a:rPr>
              <a:t>IRB #14008</a:t>
            </a:r>
            <a:endParaRPr lang="en-US" sz="2400" i="1" dirty="0">
              <a:solidFill>
                <a:srgbClr val="0F2439"/>
              </a:solidFill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76CD555-08B6-FFC7-5169-CDC7A3268060}"/>
              </a:ext>
            </a:extLst>
          </p:cNvPr>
          <p:cNvSpPr txBox="1"/>
          <p:nvPr/>
        </p:nvSpPr>
        <p:spPr>
          <a:xfrm>
            <a:off x="19185154" y="26087478"/>
            <a:ext cx="2939941" cy="82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MillerBanner Black" panose="02000504090000020003" pitchFamily="50" charset="0"/>
              </a:rPr>
              <a:t>Air Quality</a:t>
            </a:r>
          </a:p>
        </p:txBody>
      </p:sp>
    </p:spTree>
    <p:extLst>
      <p:ext uri="{BB962C8B-B14F-4D97-AF65-F5344CB8AC3E}">
        <p14:creationId xmlns:p14="http://schemas.microsoft.com/office/powerpoint/2010/main" val="2598927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SU 2021">
      <a:dk1>
        <a:srgbClr val="000000"/>
      </a:dk1>
      <a:lt1>
        <a:srgbClr val="FFFFFF"/>
      </a:lt1>
      <a:dk2>
        <a:srgbClr val="00263A"/>
      </a:dk2>
      <a:lt2>
        <a:srgbClr val="A2AAAD"/>
      </a:lt2>
      <a:accent1>
        <a:srgbClr val="16597D"/>
      </a:accent1>
      <a:accent2>
        <a:srgbClr val="01ADD8"/>
      </a:accent2>
      <a:accent3>
        <a:srgbClr val="00938F"/>
      </a:accent3>
      <a:accent4>
        <a:srgbClr val="F16178"/>
      </a:accent4>
      <a:accent5>
        <a:srgbClr val="FF8300"/>
      </a:accent5>
      <a:accent6>
        <a:srgbClr val="F6BD17"/>
      </a:accent6>
      <a:hlink>
        <a:srgbClr val="288DC2"/>
      </a:hlink>
      <a:folHlink>
        <a:srgbClr val="6EA9D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7716</TotalTime>
  <Words>360</Words>
  <Application>Microsoft Macintosh PowerPoint</Application>
  <PresentationFormat>Custom</PresentationFormat>
  <Paragraphs>41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MillerBanner Black</vt:lpstr>
      <vt:lpstr>Segoe UI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Grady Bing</dc:creator>
  <cp:lastModifiedBy>Athena Dupont</cp:lastModifiedBy>
  <cp:revision>30</cp:revision>
  <dcterms:created xsi:type="dcterms:W3CDTF">2021-11-02T19:10:03Z</dcterms:created>
  <dcterms:modified xsi:type="dcterms:W3CDTF">2024-01-12T17:32:46Z</dcterms:modified>
</cp:coreProperties>
</file>