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3_BE2A1E41.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9"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3536" userDrawn="1">
          <p15:clr>
            <a:srgbClr val="A4A3A4"/>
          </p15:clr>
        </p15:guide>
        <p15:guide id="2" pos="576" userDrawn="1">
          <p15:clr>
            <a:srgbClr val="A4A3A4"/>
          </p15:clr>
        </p15:guide>
        <p15:guide id="3" pos="27072" userDrawn="1">
          <p15:clr>
            <a:srgbClr val="A4A3A4"/>
          </p15:clr>
        </p15:guide>
        <p15:guide id="4" orient="horz" pos="576" userDrawn="1">
          <p15:clr>
            <a:srgbClr val="A4A3A4"/>
          </p15:clr>
        </p15:guide>
        <p15:guide id="5" orient="horz" pos="20160" userDrawn="1">
          <p15:clr>
            <a:srgbClr val="A4A3A4"/>
          </p15:clr>
        </p15:guide>
        <p15:guide id="6" pos="14136" userDrawn="1">
          <p15:clr>
            <a:srgbClr val="A4A3A4"/>
          </p15:clr>
        </p15:guide>
        <p15:guide id="7" pos="20304" userDrawn="1">
          <p15:clr>
            <a:srgbClr val="A4A3A4"/>
          </p15:clr>
        </p15:guide>
        <p15:guide id="8" pos="20880" userDrawn="1">
          <p15:clr>
            <a:srgbClr val="A4A3A4"/>
          </p15:clr>
        </p15:guide>
        <p15:guide id="9" pos="7344" userDrawn="1">
          <p15:clr>
            <a:srgbClr val="A4A3A4"/>
          </p15:clr>
        </p15:guide>
        <p15:guide id="10" pos="6768" userDrawn="1">
          <p15:clr>
            <a:srgbClr val="A4A3A4"/>
          </p15:clr>
        </p15:guide>
        <p15:guide id="11" orient="horz" pos="32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9C3114-3AE4-A4D9-9DF1-E7527485EA51}" name="Melanie Domenech Rodriguez" initials="MR" userId="/1PIFNqIu4F01Z+K9yWdCsGQuRI6M4XdEeo39eG3GiM=" providerId="None"/>
  <p188:author id="{93C5836D-21DF-9E19-3FB1-FC9A72F53EA2}" name="Tori Dehlin" initials="TD" userId="SMAIVfig2YhDHrux3cPOGJZjKDN+QiRy11eLdTkJ+YU=" providerId="None"/>
  <p188:author id="{CCF6BE88-F526-0C43-D3E1-B2497A44F73F}" name="Athena Dupont" initials="AD" userId="S::a00908776@aggies.usu.edu::7c5f4e33-4348-4392-8258-581116dbd9ea" providerId="AD"/>
  <p188:author id="{58CA9C9B-DB82-BC0F-C967-0B9329882152}" name="Athena Dupont" initials="AD" userId="Athena Dupont" providerId="None"/>
  <p188:author id="{112A6EB7-1552-858A-81B4-36D0330C8FDF}" name="Tori Dehlin" initials="TD" userId="S::a02073766@aggies.usu.edu::4485aa21-23ef-41b1-93c9-b3d8ddff5be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EA8DC"/>
    <a:srgbClr val="0F24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8"/>
    <p:restoredTop sz="94774"/>
  </p:normalViewPr>
  <p:slideViewPr>
    <p:cSldViewPr snapToGrid="0" snapToObjects="1">
      <p:cViewPr varScale="1">
        <p:scale>
          <a:sx n="21" d="100"/>
          <a:sy n="21" d="100"/>
        </p:scale>
        <p:origin x="1320" y="264"/>
      </p:cViewPr>
      <p:guideLst>
        <p:guide pos="13536"/>
        <p:guide pos="576"/>
        <p:guide pos="27072"/>
        <p:guide orient="horz" pos="576"/>
        <p:guide orient="horz" pos="20160"/>
        <p:guide pos="14136"/>
        <p:guide pos="20304"/>
        <p:guide pos="20880"/>
        <p:guide pos="7344"/>
        <p:guide pos="6768"/>
        <p:guide orient="horz" pos="3240"/>
      </p:guideLst>
    </p:cSldViewPr>
  </p:slideViewPr>
  <p:notesTextViewPr>
    <p:cViewPr>
      <p:scale>
        <a:sx n="105" d="100"/>
        <a:sy n="105"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modernComment_103_BE2A1E41.xml><?xml version="1.0" encoding="utf-8"?>
<p188:cmLst xmlns:a="http://schemas.openxmlformats.org/drawingml/2006/main" xmlns:r="http://schemas.openxmlformats.org/officeDocument/2006/relationships" xmlns:p188="http://schemas.microsoft.com/office/powerpoint/2018/8/main">
  <p188:cm id="{EF038E31-4585-D542-87E8-F645F53CD1EA}" authorId="{CCF6BE88-F526-0C43-D3E1-B2497A44F73F}" created="2024-01-11T03:06:49.508">
    <ac:deMkLst xmlns:ac="http://schemas.microsoft.com/office/drawing/2013/main/command">
      <pc:docMk xmlns:pc="http://schemas.microsoft.com/office/powerpoint/2013/main/command"/>
      <pc:sldMk xmlns:pc="http://schemas.microsoft.com/office/powerpoint/2013/main/command" cId="3190431297" sldId="259"/>
      <ac:spMk id="26" creationId="{CA6C940C-A3E7-8042-839C-F2D07687974B}"/>
    </ac:deMkLst>
    <p188:txBody>
      <a:bodyPr/>
      <a:lstStyle/>
      <a:p>
        <a:r>
          <a:rPr lang="en-US"/>
          <a:t>I’m feeling good about this but I’m still able to talk to you Thursday if you want to go over anything. Email me, text my cell 435.764.1879, or stop by Old Main 162!</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5284D0-50F2-D64B-8044-CA2CD9EAA405}" type="datetimeFigureOut">
              <a:rPr lang="en-US" smtClean="0"/>
              <a:t>1/11/24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891E70-C4DC-A140-99E4-0C17B258FCE5}" type="slidenum">
              <a:rPr lang="en-US" smtClean="0"/>
              <a:t>‹#›</a:t>
            </a:fld>
            <a:endParaRPr lang="en-US"/>
          </a:p>
        </p:txBody>
      </p:sp>
    </p:spTree>
    <p:extLst>
      <p:ext uri="{BB962C8B-B14F-4D97-AF65-F5344CB8AC3E}">
        <p14:creationId xmlns:p14="http://schemas.microsoft.com/office/powerpoint/2010/main" val="921563623"/>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original Better Poster format</a:t>
            </a:r>
          </a:p>
        </p:txBody>
      </p:sp>
      <p:sp>
        <p:nvSpPr>
          <p:cNvPr id="4" name="Slide Number Placeholder 3"/>
          <p:cNvSpPr>
            <a:spLocks noGrp="1"/>
          </p:cNvSpPr>
          <p:nvPr>
            <p:ph type="sldNum" sz="quarter" idx="5"/>
          </p:nvPr>
        </p:nvSpPr>
        <p:spPr/>
        <p:txBody>
          <a:bodyPr/>
          <a:lstStyle/>
          <a:p>
            <a:fld id="{A3891E70-C4DC-A140-99E4-0C17B258FCE5}" type="slidenum">
              <a:rPr lang="en-US" smtClean="0"/>
              <a:t>1</a:t>
            </a:fld>
            <a:endParaRPr lang="en-US"/>
          </a:p>
        </p:txBody>
      </p:sp>
    </p:spTree>
    <p:extLst>
      <p:ext uri="{BB962C8B-B14F-4D97-AF65-F5344CB8AC3E}">
        <p14:creationId xmlns:p14="http://schemas.microsoft.com/office/powerpoint/2010/main" val="17820151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G Better Post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FF8EB3-2542-0A4C-AD08-A531CB96CE4E}"/>
              </a:ext>
            </a:extLst>
          </p:cNvPr>
          <p:cNvSpPr/>
          <p:nvPr userDrawn="1"/>
        </p:nvSpPr>
        <p:spPr>
          <a:xfrm>
            <a:off x="9053567" y="38163"/>
            <a:ext cx="25784066" cy="32918400"/>
          </a:xfrm>
          <a:prstGeom prst="rect">
            <a:avLst/>
          </a:prstGeom>
          <a:solidFill>
            <a:srgbClr val="0F243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09">
            <a:extLst>
              <a:ext uri="{FF2B5EF4-FFF2-40B4-BE49-F238E27FC236}">
                <a16:creationId xmlns:a16="http://schemas.microsoft.com/office/drawing/2014/main" id="{B6387B71-E814-D74C-A562-F4CADFB56628}"/>
              </a:ext>
            </a:extLst>
          </p:cNvPr>
          <p:cNvPicPr>
            <a:picLocks noChangeAspect="1"/>
          </p:cNvPicPr>
          <p:nvPr userDrawn="1"/>
        </p:nvPicPr>
        <p:blipFill>
          <a:blip r:embed="rId2"/>
          <a:srcRect/>
          <a:stretch>
            <a:fillRect/>
          </a:stretch>
        </p:blipFill>
        <p:spPr>
          <a:xfrm>
            <a:off x="16142839" y="30175199"/>
            <a:ext cx="11605521" cy="1842377"/>
          </a:xfrm>
          <a:prstGeom prst="rect">
            <a:avLst/>
          </a:prstGeom>
        </p:spPr>
      </p:pic>
    </p:spTree>
    <p:extLst>
      <p:ext uri="{BB962C8B-B14F-4D97-AF65-F5344CB8AC3E}">
        <p14:creationId xmlns:p14="http://schemas.microsoft.com/office/powerpoint/2010/main" val="78698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Presenter B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80043F-FC17-CB4F-95B7-7E1F3ACDA97F}"/>
              </a:ext>
            </a:extLst>
          </p:cNvPr>
          <p:cNvSpPr/>
          <p:nvPr userDrawn="1"/>
        </p:nvSpPr>
        <p:spPr>
          <a:xfrm>
            <a:off x="14996158" y="0"/>
            <a:ext cx="28895042" cy="3291840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88BC2B6-F796-AD45-9099-CB7199DFA69D}"/>
              </a:ext>
            </a:extLst>
          </p:cNvPr>
          <p:cNvSpPr/>
          <p:nvPr userDrawn="1"/>
        </p:nvSpPr>
        <p:spPr>
          <a:xfrm>
            <a:off x="-1" y="0"/>
            <a:ext cx="14996161" cy="32918400"/>
          </a:xfrm>
          <a:prstGeom prst="rect">
            <a:avLst/>
          </a:prstGeom>
          <a:solidFill>
            <a:srgbClr val="0F243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09">
            <a:extLst>
              <a:ext uri="{FF2B5EF4-FFF2-40B4-BE49-F238E27FC236}">
                <a16:creationId xmlns:a16="http://schemas.microsoft.com/office/drawing/2014/main" id="{C16CA098-7688-4845-B436-36720CD4237A}"/>
              </a:ext>
            </a:extLst>
          </p:cNvPr>
          <p:cNvPicPr>
            <a:picLocks noChangeAspect="1"/>
          </p:cNvPicPr>
          <p:nvPr userDrawn="1"/>
        </p:nvPicPr>
        <p:blipFill>
          <a:blip r:embed="rId2"/>
          <a:srcRect/>
          <a:stretch>
            <a:fillRect/>
          </a:stretch>
        </p:blipFill>
        <p:spPr>
          <a:xfrm>
            <a:off x="1695318" y="30087479"/>
            <a:ext cx="11605521" cy="1842377"/>
          </a:xfrm>
          <a:prstGeom prst="rect">
            <a:avLst/>
          </a:prstGeom>
        </p:spPr>
      </p:pic>
    </p:spTree>
    <p:extLst>
      <p:ext uri="{BB962C8B-B14F-4D97-AF65-F5344CB8AC3E}">
        <p14:creationId xmlns:p14="http://schemas.microsoft.com/office/powerpoint/2010/main" val="118039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gure hero BP">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42953E31-1342-7E45-8E21-E3B6B930DC67}"/>
              </a:ext>
            </a:extLst>
          </p:cNvPr>
          <p:cNvSpPr/>
          <p:nvPr userDrawn="1"/>
        </p:nvSpPr>
        <p:spPr>
          <a:xfrm>
            <a:off x="11708345" y="-27478"/>
            <a:ext cx="32182855" cy="11720885"/>
          </a:xfrm>
          <a:custGeom>
            <a:avLst/>
            <a:gdLst>
              <a:gd name="connsiteX0" fmla="*/ 0 w 32111079"/>
              <a:gd name="connsiteY0" fmla="*/ 0 h 11720885"/>
              <a:gd name="connsiteX1" fmla="*/ 32111079 w 32111079"/>
              <a:gd name="connsiteY1" fmla="*/ 0 h 11720885"/>
              <a:gd name="connsiteX2" fmla="*/ 32111079 w 32111079"/>
              <a:gd name="connsiteY2" fmla="*/ 10587281 h 11720885"/>
              <a:gd name="connsiteX3" fmla="*/ 30977475 w 32111079"/>
              <a:gd name="connsiteY3" fmla="*/ 11720885 h 11720885"/>
              <a:gd name="connsiteX4" fmla="*/ 1061828 w 32111079"/>
              <a:gd name="connsiteY4" fmla="*/ 11720885 h 11720885"/>
              <a:gd name="connsiteX5" fmla="*/ 17308 w 32111079"/>
              <a:gd name="connsiteY5" fmla="*/ 11028531 h 11720885"/>
              <a:gd name="connsiteX6" fmla="*/ 0 w 32111079"/>
              <a:gd name="connsiteY6" fmla="*/ 10981241 h 11720885"/>
              <a:gd name="connsiteX7" fmla="*/ 0 w 32111079"/>
              <a:gd name="connsiteY7" fmla="*/ 0 h 1172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11079" h="11720885">
                <a:moveTo>
                  <a:pt x="0" y="0"/>
                </a:moveTo>
                <a:lnTo>
                  <a:pt x="32111079" y="0"/>
                </a:lnTo>
                <a:lnTo>
                  <a:pt x="32111079" y="10587281"/>
                </a:lnTo>
                <a:cubicBezTo>
                  <a:pt x="32111079" y="11213353"/>
                  <a:pt x="31603547" y="11720885"/>
                  <a:pt x="30977475" y="11720885"/>
                </a:cubicBezTo>
                <a:lnTo>
                  <a:pt x="1061828" y="11720885"/>
                </a:lnTo>
                <a:cubicBezTo>
                  <a:pt x="592274" y="11720885"/>
                  <a:pt x="189399" y="11435398"/>
                  <a:pt x="17308" y="11028531"/>
                </a:cubicBezTo>
                <a:lnTo>
                  <a:pt x="0" y="10981241"/>
                </a:lnTo>
                <a:lnTo>
                  <a:pt x="0" y="0"/>
                </a:lnTo>
                <a:close/>
              </a:path>
            </a:pathLst>
          </a:custGeom>
          <a:solidFill>
            <a:srgbClr val="0F2439"/>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Rectangle 7">
            <a:extLst>
              <a:ext uri="{FF2B5EF4-FFF2-40B4-BE49-F238E27FC236}">
                <a16:creationId xmlns:a16="http://schemas.microsoft.com/office/drawing/2014/main" id="{3EDDCBA0-D825-7343-AF62-E64FE01DDAFF}"/>
              </a:ext>
            </a:extLst>
          </p:cNvPr>
          <p:cNvSpPr/>
          <p:nvPr userDrawn="1"/>
        </p:nvSpPr>
        <p:spPr>
          <a:xfrm>
            <a:off x="0" y="0"/>
            <a:ext cx="11708345" cy="3291840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raphical user interface&#10;&#10;Description automatically generated">
            <a:extLst>
              <a:ext uri="{FF2B5EF4-FFF2-40B4-BE49-F238E27FC236}">
                <a16:creationId xmlns:a16="http://schemas.microsoft.com/office/drawing/2014/main" id="{D1F9ACEC-ECB5-364C-9C7C-BE5921AD0C94}"/>
              </a:ext>
            </a:extLst>
          </p:cNvPr>
          <p:cNvPicPr>
            <a:picLocks noChangeAspect="1"/>
          </p:cNvPicPr>
          <p:nvPr userDrawn="1"/>
        </p:nvPicPr>
        <p:blipFill>
          <a:blip r:embed="rId2"/>
          <a:stretch>
            <a:fillRect/>
          </a:stretch>
        </p:blipFill>
        <p:spPr>
          <a:xfrm>
            <a:off x="1017338" y="29141656"/>
            <a:ext cx="9673661" cy="2862344"/>
          </a:xfrm>
          <a:prstGeom prst="rect">
            <a:avLst/>
          </a:prstGeom>
        </p:spPr>
      </p:pic>
    </p:spTree>
    <p:extLst>
      <p:ext uri="{BB962C8B-B14F-4D97-AF65-F5344CB8AC3E}">
        <p14:creationId xmlns:p14="http://schemas.microsoft.com/office/powerpoint/2010/main" val="1984313489"/>
      </p:ext>
    </p:extLst>
  </p:cSld>
  <p:clrMapOvr>
    <a:masterClrMapping/>
  </p:clrMapOvr>
  <p:extLst>
    <p:ext uri="{DCECCB84-F9BA-43D5-87BE-67443E8EF086}">
      <p15:sldGuideLst xmlns:p15="http://schemas.microsoft.com/office/powerpoint/2012/main">
        <p15:guide id="1" orient="horz" pos="10368" userDrawn="1">
          <p15:clr>
            <a:srgbClr val="FBAE40"/>
          </p15:clr>
        </p15:guide>
        <p15:guide id="2" pos="1382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gure hero mo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6BD29EA-1972-C248-92C4-EAB619C6B72D}"/>
              </a:ext>
            </a:extLst>
          </p:cNvPr>
          <p:cNvSpPr/>
          <p:nvPr userDrawn="1"/>
        </p:nvSpPr>
        <p:spPr>
          <a:xfrm>
            <a:off x="0" y="0"/>
            <a:ext cx="28433486" cy="3291840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C0403D38-D978-AB48-A22E-BC312669A4DE}"/>
              </a:ext>
            </a:extLst>
          </p:cNvPr>
          <p:cNvPicPr>
            <a:picLocks noChangeAspect="1"/>
          </p:cNvPicPr>
          <p:nvPr userDrawn="1"/>
        </p:nvPicPr>
        <p:blipFill>
          <a:blip r:embed="rId2"/>
          <a:stretch>
            <a:fillRect/>
          </a:stretch>
        </p:blipFill>
        <p:spPr>
          <a:xfrm>
            <a:off x="29486880" y="29559138"/>
            <a:ext cx="12478097" cy="1987662"/>
          </a:xfrm>
          <a:prstGeom prst="rect">
            <a:avLst/>
          </a:prstGeom>
        </p:spPr>
      </p:pic>
    </p:spTree>
    <p:extLst>
      <p:ext uri="{BB962C8B-B14F-4D97-AF65-F5344CB8AC3E}">
        <p14:creationId xmlns:p14="http://schemas.microsoft.com/office/powerpoint/2010/main" val="2414343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ditional poster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531A0E-8B40-D04E-9860-CC4D35EB642D}"/>
              </a:ext>
            </a:extLst>
          </p:cNvPr>
          <p:cNvSpPr/>
          <p:nvPr userDrawn="1"/>
        </p:nvSpPr>
        <p:spPr>
          <a:xfrm>
            <a:off x="-1" y="0"/>
            <a:ext cx="43891201" cy="6369267"/>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 logo&#10;&#10;Description automatically generated">
            <a:extLst>
              <a:ext uri="{FF2B5EF4-FFF2-40B4-BE49-F238E27FC236}">
                <a16:creationId xmlns:a16="http://schemas.microsoft.com/office/drawing/2014/main" id="{D50F2F4D-5376-F849-968E-893B292884B2}"/>
              </a:ext>
            </a:extLst>
          </p:cNvPr>
          <p:cNvPicPr>
            <a:picLocks noChangeAspect="1"/>
          </p:cNvPicPr>
          <p:nvPr userDrawn="1"/>
        </p:nvPicPr>
        <p:blipFill>
          <a:blip r:embed="rId2"/>
          <a:stretch>
            <a:fillRect/>
          </a:stretch>
        </p:blipFill>
        <p:spPr>
          <a:xfrm>
            <a:off x="39534352" y="860004"/>
            <a:ext cx="3442447" cy="4379557"/>
          </a:xfrm>
          <a:prstGeom prst="rect">
            <a:avLst/>
          </a:prstGeom>
        </p:spPr>
      </p:pic>
      <p:cxnSp>
        <p:nvCxnSpPr>
          <p:cNvPr id="10" name="Straight Connector 9">
            <a:extLst>
              <a:ext uri="{FF2B5EF4-FFF2-40B4-BE49-F238E27FC236}">
                <a16:creationId xmlns:a16="http://schemas.microsoft.com/office/drawing/2014/main" id="{ABD57342-1A8B-B14A-8ED4-AC4289B3BB78}"/>
              </a:ext>
            </a:extLst>
          </p:cNvPr>
          <p:cNvCxnSpPr>
            <a:cxnSpLocks/>
          </p:cNvCxnSpPr>
          <p:nvPr userDrawn="1"/>
        </p:nvCxnSpPr>
        <p:spPr>
          <a:xfrm flipV="1">
            <a:off x="161364" y="0"/>
            <a:ext cx="0" cy="6400800"/>
          </a:xfrm>
          <a:prstGeom prst="line">
            <a:avLst/>
          </a:prstGeom>
          <a:ln w="3810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270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ditional post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D5B9FE-11A4-7346-B31F-F5D4F9043379}"/>
              </a:ext>
            </a:extLst>
          </p:cNvPr>
          <p:cNvSpPr/>
          <p:nvPr userDrawn="1"/>
        </p:nvSpPr>
        <p:spPr>
          <a:xfrm>
            <a:off x="0" y="0"/>
            <a:ext cx="43891200" cy="32945881"/>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2DDCAE2-24B1-6B43-90D2-B77D4F0D085B}"/>
              </a:ext>
            </a:extLst>
          </p:cNvPr>
          <p:cNvSpPr/>
          <p:nvPr userDrawn="1"/>
        </p:nvSpPr>
        <p:spPr>
          <a:xfrm rot="5400000">
            <a:off x="20103058" y="9157741"/>
            <a:ext cx="3685081" cy="43891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09">
            <a:extLst>
              <a:ext uri="{FF2B5EF4-FFF2-40B4-BE49-F238E27FC236}">
                <a16:creationId xmlns:a16="http://schemas.microsoft.com/office/drawing/2014/main" id="{0B44EB41-9264-9540-86C4-9F32D61AD9EF}"/>
              </a:ext>
            </a:extLst>
          </p:cNvPr>
          <p:cNvPicPr>
            <a:picLocks noChangeAspect="1"/>
          </p:cNvPicPr>
          <p:nvPr userDrawn="1"/>
        </p:nvPicPr>
        <p:blipFill>
          <a:blip r:embed="rId2"/>
          <a:srcRect/>
          <a:stretch>
            <a:fillRect/>
          </a:stretch>
        </p:blipFill>
        <p:spPr>
          <a:xfrm>
            <a:off x="960120" y="30175199"/>
            <a:ext cx="11605521" cy="1842377"/>
          </a:xfrm>
          <a:prstGeom prst="rect">
            <a:avLst/>
          </a:prstGeom>
        </p:spPr>
      </p:pic>
    </p:spTree>
    <p:extLst>
      <p:ext uri="{BB962C8B-B14F-4D97-AF65-F5344CB8AC3E}">
        <p14:creationId xmlns:p14="http://schemas.microsoft.com/office/powerpoint/2010/main" val="1882090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ditional poster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E7A548-8FA4-5C4B-AD71-E0A031E22648}"/>
              </a:ext>
            </a:extLst>
          </p:cNvPr>
          <p:cNvSpPr/>
          <p:nvPr userDrawn="1"/>
        </p:nvSpPr>
        <p:spPr>
          <a:xfrm rot="5400000">
            <a:off x="17915240" y="-17915235"/>
            <a:ext cx="8060720" cy="43891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99C2643E-5FC8-A444-9424-93DB0CBCE779}"/>
              </a:ext>
            </a:extLst>
          </p:cNvPr>
          <p:cNvGrpSpPr/>
          <p:nvPr userDrawn="1"/>
        </p:nvGrpSpPr>
        <p:grpSpPr>
          <a:xfrm>
            <a:off x="0" y="6655145"/>
            <a:ext cx="43891200" cy="2342397"/>
            <a:chOff x="0" y="6497913"/>
            <a:chExt cx="43891200" cy="2499630"/>
          </a:xfrm>
          <a:solidFill>
            <a:schemeClr val="bg2"/>
          </a:solidFill>
        </p:grpSpPr>
        <p:sp>
          <p:nvSpPr>
            <p:cNvPr id="10" name="Rounded Rectangle 9">
              <a:extLst>
                <a:ext uri="{FF2B5EF4-FFF2-40B4-BE49-F238E27FC236}">
                  <a16:creationId xmlns:a16="http://schemas.microsoft.com/office/drawing/2014/main" id="{11CB6447-2BCB-7547-AC74-241D0E4BC7E9}"/>
                </a:ext>
              </a:extLst>
            </p:cNvPr>
            <p:cNvSpPr/>
            <p:nvPr/>
          </p:nvSpPr>
          <p:spPr>
            <a:xfrm>
              <a:off x="0" y="6742587"/>
              <a:ext cx="43891200" cy="2254956"/>
            </a:xfrm>
            <a:prstGeom prst="roundRect">
              <a:avLst>
                <a:gd name="adj" fmla="val 378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1" name="Rounded Rectangle 10">
              <a:extLst>
                <a:ext uri="{FF2B5EF4-FFF2-40B4-BE49-F238E27FC236}">
                  <a16:creationId xmlns:a16="http://schemas.microsoft.com/office/drawing/2014/main" id="{65B1CD86-A629-2A48-8FBA-5A99A978E5B0}"/>
                </a:ext>
              </a:extLst>
            </p:cNvPr>
            <p:cNvSpPr/>
            <p:nvPr/>
          </p:nvSpPr>
          <p:spPr>
            <a:xfrm>
              <a:off x="0" y="6497913"/>
              <a:ext cx="43891200" cy="1499926"/>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grpSp>
      <p:pic>
        <p:nvPicPr>
          <p:cNvPr id="12" name="Picture 11" descr="A picture containing text, clipart&#10;&#10;Description automatically generated">
            <a:extLst>
              <a:ext uri="{FF2B5EF4-FFF2-40B4-BE49-F238E27FC236}">
                <a16:creationId xmlns:a16="http://schemas.microsoft.com/office/drawing/2014/main" id="{22F6A838-21FD-5A44-AF76-857B0EC31BC5}"/>
              </a:ext>
            </a:extLst>
          </p:cNvPr>
          <p:cNvPicPr>
            <a:picLocks noChangeAspect="1"/>
          </p:cNvPicPr>
          <p:nvPr userDrawn="1"/>
        </p:nvPicPr>
        <p:blipFill>
          <a:blip r:embed="rId2"/>
          <a:stretch>
            <a:fillRect/>
          </a:stretch>
        </p:blipFill>
        <p:spPr>
          <a:xfrm>
            <a:off x="32004000" y="7366328"/>
            <a:ext cx="10972800" cy="1056206"/>
          </a:xfrm>
          <a:prstGeom prst="rect">
            <a:avLst/>
          </a:prstGeom>
        </p:spPr>
      </p:pic>
    </p:spTree>
    <p:extLst>
      <p:ext uri="{BB962C8B-B14F-4D97-AF65-F5344CB8AC3E}">
        <p14:creationId xmlns:p14="http://schemas.microsoft.com/office/powerpoint/2010/main" val="2846141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489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7337ECA4-2C3A-7546-B9B9-C9C5A89F4660}" type="datetimeFigureOut">
              <a:rPr lang="en-US" smtClean="0"/>
              <a:t>1/11/24</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F68D029D-74ED-0041-825B-5872D363F0E6}" type="slidenum">
              <a:rPr lang="en-US" smtClean="0"/>
              <a:t>‹#›</a:t>
            </a:fld>
            <a:endParaRPr lang="en-US"/>
          </a:p>
        </p:txBody>
      </p:sp>
    </p:spTree>
    <p:extLst>
      <p:ext uri="{BB962C8B-B14F-4D97-AF65-F5344CB8AC3E}">
        <p14:creationId xmlns:p14="http://schemas.microsoft.com/office/powerpoint/2010/main" val="392665107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3" r:id="rId3"/>
    <p:sldLayoutId id="2147483665" r:id="rId4"/>
    <p:sldLayoutId id="2147483664" r:id="rId5"/>
    <p:sldLayoutId id="2147483661" r:id="rId6"/>
    <p:sldLayoutId id="2147483662" r:id="rId7"/>
    <p:sldLayoutId id="2147483668" r:id="rId8"/>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18/10/relationships/comments" Target="../comments/modernComment_103_BE2A1E41.xml"/><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CA6C940C-A3E7-8042-839C-F2D07687974B}"/>
              </a:ext>
            </a:extLst>
          </p:cNvPr>
          <p:cNvSpPr txBox="1"/>
          <p:nvPr/>
        </p:nvSpPr>
        <p:spPr>
          <a:xfrm>
            <a:off x="10913630" y="962538"/>
            <a:ext cx="21776170" cy="10864513"/>
          </a:xfrm>
          <a:prstGeom prst="rect">
            <a:avLst/>
          </a:prstGeom>
          <a:noFill/>
        </p:spPr>
        <p:txBody>
          <a:bodyPr wrap="square" rtlCol="0">
            <a:spAutoFit/>
          </a:bodyPr>
          <a:lstStyle/>
          <a:p>
            <a:r>
              <a:rPr lang="en-US" sz="17500" b="1" dirty="0">
                <a:solidFill>
                  <a:schemeClr val="bg1"/>
                </a:solidFill>
                <a:ea typeface="Segoe UI Black" panose="020B0A02040204020203" pitchFamily="34" charset="0"/>
                <a:cs typeface="Segoe UI" panose="020B0502040204020203" pitchFamily="34" charset="0"/>
              </a:rPr>
              <a:t>The online social movement </a:t>
            </a:r>
            <a:r>
              <a:rPr lang="en-US" sz="17500" b="1" i="1" dirty="0">
                <a:solidFill>
                  <a:schemeClr val="accent2"/>
                </a:solidFill>
                <a:ea typeface="Segoe UI Black" panose="020B0A02040204020203" pitchFamily="34" charset="0"/>
                <a:cs typeface="Segoe UI" panose="020B0502040204020203" pitchFamily="34" charset="0"/>
              </a:rPr>
              <a:t>#</a:t>
            </a:r>
            <a:r>
              <a:rPr lang="en-US" sz="17500" b="1" i="1" dirty="0" err="1">
                <a:solidFill>
                  <a:schemeClr val="accent2"/>
                </a:solidFill>
                <a:ea typeface="Segoe UI Black" panose="020B0A02040204020203" pitchFamily="34" charset="0"/>
                <a:cs typeface="Segoe UI" panose="020B0502040204020203" pitchFamily="34" charset="0"/>
              </a:rPr>
              <a:t>metoo</a:t>
            </a:r>
            <a:r>
              <a:rPr lang="en-US" sz="17500" b="1" dirty="0">
                <a:solidFill>
                  <a:schemeClr val="bg1"/>
                </a:solidFill>
                <a:ea typeface="Segoe UI Black" panose="020B0A02040204020203" pitchFamily="34" charset="0"/>
                <a:cs typeface="Segoe UI" panose="020B0502040204020203" pitchFamily="34" charset="0"/>
              </a:rPr>
              <a:t> influenced</a:t>
            </a:r>
            <a:r>
              <a:rPr lang="en-US" sz="17500" b="1" dirty="0">
                <a:solidFill>
                  <a:schemeClr val="accent2"/>
                </a:solidFill>
                <a:ea typeface="Segoe UI Black" panose="020B0A02040204020203" pitchFamily="34" charset="0"/>
                <a:cs typeface="Segoe UI" panose="020B0502040204020203" pitchFamily="34" charset="0"/>
              </a:rPr>
              <a:t> real-life change.</a:t>
            </a:r>
            <a:endParaRPr lang="en-US" sz="17500" dirty="0">
              <a:solidFill>
                <a:schemeClr val="accent2"/>
              </a:solidFill>
              <a:cs typeface="Calibri" panose="020F0502020204030204" pitchFamily="34" charset="0"/>
            </a:endParaRPr>
          </a:p>
        </p:txBody>
      </p:sp>
      <p:sp>
        <p:nvSpPr>
          <p:cNvPr id="30" name="TextBox 29">
            <a:extLst>
              <a:ext uri="{FF2B5EF4-FFF2-40B4-BE49-F238E27FC236}">
                <a16:creationId xmlns:a16="http://schemas.microsoft.com/office/drawing/2014/main" id="{7B851B66-6045-BB4A-A5E3-BBD772F3CEFD}"/>
              </a:ext>
            </a:extLst>
          </p:cNvPr>
          <p:cNvSpPr txBox="1"/>
          <p:nvPr/>
        </p:nvSpPr>
        <p:spPr>
          <a:xfrm>
            <a:off x="914400" y="914400"/>
            <a:ext cx="7278130" cy="6801862"/>
          </a:xfrm>
          <a:prstGeom prst="rect">
            <a:avLst/>
          </a:prstGeom>
          <a:noFill/>
        </p:spPr>
        <p:txBody>
          <a:bodyPr wrap="square" rtlCol="0">
            <a:spAutoFit/>
          </a:bodyPr>
          <a:lstStyle/>
          <a:p>
            <a:r>
              <a:rPr lang="en-US" sz="6600" dirty="0">
                <a:solidFill>
                  <a:schemeClr val="tx2"/>
                </a:solidFill>
                <a:latin typeface="Calibri" panose="020F0502020204030204" pitchFamily="34" charset="0"/>
                <a:ea typeface="Segoe UI Black" panose="020B0A02040204020203" pitchFamily="34" charset="0"/>
                <a:cs typeface="Calibri" panose="020F0502020204030204" pitchFamily="34" charset="0"/>
              </a:rPr>
              <a:t>“</a:t>
            </a:r>
            <a:r>
              <a:rPr lang="en-US" sz="6600" b="1" dirty="0">
                <a:solidFill>
                  <a:schemeClr val="accent2"/>
                </a:solidFill>
                <a:latin typeface="Calibri" panose="020F0502020204030204" pitchFamily="34" charset="0"/>
                <a:ea typeface="Segoe UI Black" panose="020B0A02040204020203" pitchFamily="34" charset="0"/>
                <a:cs typeface="Calibri" panose="020F0502020204030204" pitchFamily="34" charset="0"/>
              </a:rPr>
              <a:t>Sexual violence </a:t>
            </a:r>
            <a:r>
              <a:rPr lang="en-US" sz="6600" dirty="0">
                <a:solidFill>
                  <a:schemeClr val="tx2"/>
                </a:solidFill>
                <a:latin typeface="Calibri" panose="020F0502020204030204" pitchFamily="34" charset="0"/>
                <a:ea typeface="Segoe UI Black" panose="020B0A02040204020203" pitchFamily="34" charset="0"/>
                <a:cs typeface="Calibri" panose="020F0502020204030204" pitchFamily="34" charset="0"/>
              </a:rPr>
              <a:t>thrives in silence. It’s time to</a:t>
            </a:r>
            <a:r>
              <a:rPr lang="en-US" sz="6600" b="1" dirty="0">
                <a:solidFill>
                  <a:schemeClr val="tx2"/>
                </a:solidFill>
                <a:latin typeface="Calibri" panose="020F0502020204030204" pitchFamily="34" charset="0"/>
                <a:ea typeface="Segoe UI Black" panose="020B0A02040204020203" pitchFamily="34" charset="0"/>
                <a:cs typeface="Calibri" panose="020F0502020204030204" pitchFamily="34" charset="0"/>
              </a:rPr>
              <a:t> </a:t>
            </a:r>
            <a:r>
              <a:rPr lang="en-US" sz="6600" b="1" dirty="0">
                <a:solidFill>
                  <a:schemeClr val="accent2"/>
                </a:solidFill>
                <a:latin typeface="Calibri" panose="020F0502020204030204" pitchFamily="34" charset="0"/>
                <a:ea typeface="Segoe UI Black" panose="020B0A02040204020203" pitchFamily="34" charset="0"/>
                <a:cs typeface="Calibri" panose="020F0502020204030204" pitchFamily="34" charset="0"/>
              </a:rPr>
              <a:t>break the silence </a:t>
            </a:r>
            <a:r>
              <a:rPr lang="en-US" sz="6600" dirty="0">
                <a:solidFill>
                  <a:schemeClr val="tx2"/>
                </a:solidFill>
                <a:latin typeface="Calibri" panose="020F0502020204030204" pitchFamily="34" charset="0"/>
                <a:ea typeface="Segoe UI Black" panose="020B0A02040204020203" pitchFamily="34" charset="0"/>
                <a:cs typeface="Calibri" panose="020F0502020204030204" pitchFamily="34" charset="0"/>
              </a:rPr>
              <a:t>and address this epidemic </a:t>
            </a:r>
          </a:p>
          <a:p>
            <a:r>
              <a:rPr lang="en-US" sz="6600" b="1" dirty="0">
                <a:solidFill>
                  <a:schemeClr val="accent2"/>
                </a:solidFill>
                <a:latin typeface="Calibri" panose="020F0502020204030204" pitchFamily="34" charset="0"/>
                <a:cs typeface="Calibri" panose="020F0502020204030204" pitchFamily="34" charset="0"/>
              </a:rPr>
              <a:t>head-on</a:t>
            </a:r>
            <a:r>
              <a:rPr lang="en-US" sz="6600" dirty="0">
                <a:solidFill>
                  <a:schemeClr val="tx2"/>
                </a:solidFill>
                <a:latin typeface="Calibri" panose="020F0502020204030204" pitchFamily="34" charset="0"/>
                <a:ea typeface="Segoe UI Black" panose="020B0A02040204020203" pitchFamily="34" charset="0"/>
                <a:cs typeface="Calibri" panose="020F0502020204030204" pitchFamily="34" charset="0"/>
              </a:rPr>
              <a:t>.”</a:t>
            </a:r>
          </a:p>
          <a:p>
            <a:r>
              <a:rPr lang="en-US" sz="4000" i="1" dirty="0">
                <a:solidFill>
                  <a:schemeClr val="tx2"/>
                </a:solidFill>
                <a:latin typeface="+mj-lt"/>
                <a:ea typeface="Segoe UI Black" panose="020B0A02040204020203" pitchFamily="34" charset="0"/>
                <a:cs typeface="Segoe UI" panose="020B0502040204020203" pitchFamily="34" charset="0"/>
              </a:rPr>
              <a:t>-</a:t>
            </a:r>
            <a:r>
              <a:rPr lang="en-US" sz="4000" i="1" dirty="0" err="1">
                <a:solidFill>
                  <a:schemeClr val="tx2"/>
                </a:solidFill>
                <a:latin typeface="+mj-lt"/>
                <a:ea typeface="Segoe UI Black" panose="020B0A02040204020203" pitchFamily="34" charset="0"/>
                <a:cs typeface="Segoe UI" panose="020B0502040204020203" pitchFamily="34" charset="0"/>
              </a:rPr>
              <a:t>Tarana</a:t>
            </a:r>
            <a:r>
              <a:rPr lang="en-US" sz="4000" i="1" dirty="0">
                <a:solidFill>
                  <a:schemeClr val="tx2"/>
                </a:solidFill>
                <a:latin typeface="+mj-lt"/>
                <a:ea typeface="Segoe UI Black" panose="020B0A02040204020203" pitchFamily="34" charset="0"/>
                <a:cs typeface="Segoe UI" panose="020B0502040204020203" pitchFamily="34" charset="0"/>
              </a:rPr>
              <a:t> Burke, founder of Me Too</a:t>
            </a:r>
          </a:p>
        </p:txBody>
      </p:sp>
      <p:sp>
        <p:nvSpPr>
          <p:cNvPr id="29" name="TextBox 28">
            <a:extLst>
              <a:ext uri="{FF2B5EF4-FFF2-40B4-BE49-F238E27FC236}">
                <a16:creationId xmlns:a16="http://schemas.microsoft.com/office/drawing/2014/main" id="{A9701E05-66BD-C64D-B577-19DCAD15DE00}"/>
              </a:ext>
            </a:extLst>
          </p:cNvPr>
          <p:cNvSpPr txBox="1"/>
          <p:nvPr/>
        </p:nvSpPr>
        <p:spPr>
          <a:xfrm>
            <a:off x="3674456" y="8377377"/>
            <a:ext cx="4539304" cy="2585323"/>
          </a:xfrm>
          <a:prstGeom prst="rect">
            <a:avLst/>
          </a:prstGeom>
          <a:noFill/>
        </p:spPr>
        <p:txBody>
          <a:bodyPr wrap="square" lIns="91440" tIns="45720" rIns="91440" bIns="45720" rtlCol="0" anchor="t">
            <a:spAutoFit/>
          </a:bodyPr>
          <a:lstStyle/>
          <a:p>
            <a:r>
              <a:rPr lang="en-US" sz="3600" b="1" dirty="0">
                <a:cs typeface="Times New Roman" panose="02020603050405020304" pitchFamily="18" charset="0"/>
              </a:rPr>
              <a:t>Tori </a:t>
            </a:r>
            <a:r>
              <a:rPr lang="en-US" sz="3600" b="1" dirty="0" err="1">
                <a:cs typeface="Times New Roman" panose="02020603050405020304" pitchFamily="18" charset="0"/>
              </a:rPr>
              <a:t>Dehlin</a:t>
            </a:r>
            <a:endParaRPr lang="en-US" sz="3600" b="1" dirty="0">
              <a:cs typeface="Times New Roman" panose="02020603050405020304" pitchFamily="18" charset="0"/>
            </a:endParaRPr>
          </a:p>
          <a:p>
            <a:r>
              <a:rPr lang="en-US" sz="3600" i="1" dirty="0">
                <a:cs typeface="Times New Roman" panose="02020603050405020304" pitchFamily="18" charset="0"/>
              </a:rPr>
              <a:t>Utah State University</a:t>
            </a:r>
          </a:p>
          <a:p>
            <a:endParaRPr lang="en-US" dirty="0"/>
          </a:p>
          <a:p>
            <a:pPr>
              <a:defRPr/>
            </a:pPr>
            <a:r>
              <a:rPr kumimoji="0" lang="en-US" sz="3600" b="1" i="0" u="none" strike="noStrike" kern="1200" cap="none" spc="0" normalizeH="0" baseline="0" noProof="0" dirty="0">
                <a:ln>
                  <a:noFill/>
                </a:ln>
                <a:solidFill>
                  <a:srgbClr val="000000"/>
                </a:solidFill>
                <a:effectLst/>
                <a:uLnTx/>
                <a:uFillTx/>
                <a:latin typeface="Calibri" panose="020F0502020204030204"/>
                <a:ea typeface="+mn-ea"/>
                <a:cs typeface="Times New Roman"/>
              </a:rPr>
              <a:t>Melanie </a:t>
            </a:r>
            <a:r>
              <a:rPr lang="en-US" sz="3600" b="1" dirty="0">
                <a:solidFill>
                  <a:srgbClr val="000000"/>
                </a:solidFill>
                <a:latin typeface="Calibri" panose="020F0502020204030204"/>
                <a:cs typeface="Times New Roman"/>
              </a:rPr>
              <a:t>M. Domenech Rodríguez, Ph.D.</a:t>
            </a:r>
            <a:endParaRPr lang="en-US" sz="3600" b="1" i="0" u="none" strike="noStrike" kern="1200" cap="none" spc="0" normalizeH="0" baseline="0" noProof="0" dirty="0" err="1">
              <a:ln>
                <a:noFill/>
              </a:ln>
              <a:solidFill>
                <a:srgbClr val="000000"/>
              </a:solidFill>
              <a:effectLst/>
              <a:uLnTx/>
              <a:uFillTx/>
              <a:latin typeface="Calibri" panose="020F0502020204030204"/>
              <a:cs typeface="Times New Roman"/>
            </a:endParaRPr>
          </a:p>
        </p:txBody>
      </p:sp>
      <p:sp>
        <p:nvSpPr>
          <p:cNvPr id="34" name="TextBox 33">
            <a:extLst>
              <a:ext uri="{FF2B5EF4-FFF2-40B4-BE49-F238E27FC236}">
                <a16:creationId xmlns:a16="http://schemas.microsoft.com/office/drawing/2014/main" id="{B9058A12-FAB2-6841-97C7-7FE46414D46C}"/>
              </a:ext>
            </a:extLst>
          </p:cNvPr>
          <p:cNvSpPr txBox="1"/>
          <p:nvPr/>
        </p:nvSpPr>
        <p:spPr>
          <a:xfrm>
            <a:off x="812161" y="11887168"/>
            <a:ext cx="7278130" cy="11480066"/>
          </a:xfrm>
          <a:prstGeom prst="rect">
            <a:avLst/>
          </a:prstGeom>
          <a:noFill/>
        </p:spPr>
        <p:txBody>
          <a:bodyPr wrap="square" lIns="91440" tIns="45720" rIns="91440" bIns="45720" rtlCol="0" anchor="t">
            <a:spAutoFit/>
          </a:bodyPr>
          <a:lstStyle/>
          <a:p>
            <a:r>
              <a:rPr lang="en-US" sz="6000" b="1" dirty="0">
                <a:solidFill>
                  <a:schemeClr val="accent2"/>
                </a:solidFill>
                <a:latin typeface="+mj-lt"/>
                <a:cs typeface="Times New Roman" panose="02020603050405020304" pitchFamily="18" charset="0"/>
              </a:rPr>
              <a:t>Birth of a Movement</a:t>
            </a:r>
          </a:p>
          <a:p>
            <a:pPr algn="ctr"/>
            <a:endParaRPr lang="en-US" sz="4000" b="1" dirty="0">
              <a:solidFill>
                <a:schemeClr val="tx1">
                  <a:lumMod val="95000"/>
                  <a:lumOff val="5000"/>
                </a:schemeClr>
              </a:solidFill>
              <a:cs typeface="Times New Roman" panose="02020603050405020304" pitchFamily="18" charset="0"/>
            </a:endParaRPr>
          </a:p>
          <a:p>
            <a:r>
              <a:rPr lang="en-US" sz="4000" dirty="0">
                <a:solidFill>
                  <a:schemeClr val="tx1">
                    <a:lumMod val="95000"/>
                    <a:lumOff val="5000"/>
                  </a:schemeClr>
                </a:solidFill>
                <a:cs typeface="Times New Roman"/>
              </a:rPr>
              <a:t>The Twitter/X hashtag trend </a:t>
            </a:r>
            <a:r>
              <a:rPr lang="en-US" sz="4000" b="1" dirty="0">
                <a:solidFill>
                  <a:schemeClr val="tx1">
                    <a:lumMod val="95000"/>
                    <a:lumOff val="5000"/>
                  </a:schemeClr>
                </a:solidFill>
                <a:cs typeface="Times New Roman"/>
              </a:rPr>
              <a:t>#metoo </a:t>
            </a:r>
            <a:r>
              <a:rPr lang="en-US" sz="4000" dirty="0">
                <a:solidFill>
                  <a:schemeClr val="tx1">
                    <a:lumMod val="95000"/>
                    <a:lumOff val="5000"/>
                  </a:schemeClr>
                </a:solidFill>
                <a:cs typeface="Times New Roman"/>
              </a:rPr>
              <a:t>began in 2017. By 2018, users worldwide were using #metoo to </a:t>
            </a:r>
            <a:r>
              <a:rPr lang="en-US" sz="4000" b="1" dirty="0">
                <a:solidFill>
                  <a:schemeClr val="tx1">
                    <a:lumMod val="95000"/>
                    <a:lumOff val="5000"/>
                  </a:schemeClr>
                </a:solidFill>
                <a:cs typeface="Times New Roman"/>
              </a:rPr>
              <a:t>share personal stories </a:t>
            </a:r>
            <a:r>
              <a:rPr lang="en-US" sz="4000" dirty="0">
                <a:solidFill>
                  <a:schemeClr val="tx1">
                    <a:lumMod val="95000"/>
                    <a:lumOff val="5000"/>
                  </a:schemeClr>
                </a:solidFill>
                <a:cs typeface="Times New Roman"/>
              </a:rPr>
              <a:t>of sexual violence, </a:t>
            </a:r>
            <a:r>
              <a:rPr lang="en-US" sz="4000" b="1" dirty="0">
                <a:solidFill>
                  <a:schemeClr val="tx1">
                    <a:lumMod val="95000"/>
                    <a:lumOff val="5000"/>
                  </a:schemeClr>
                </a:solidFill>
                <a:cs typeface="Times New Roman"/>
              </a:rPr>
              <a:t>call out</a:t>
            </a:r>
            <a:r>
              <a:rPr lang="en-US" sz="4000" dirty="0">
                <a:solidFill>
                  <a:schemeClr val="tx1">
                    <a:lumMod val="95000"/>
                    <a:lumOff val="5000"/>
                  </a:schemeClr>
                </a:solidFill>
                <a:cs typeface="Times New Roman"/>
              </a:rPr>
              <a:t> or identify people or groups that perpetrated sexual violence, and </a:t>
            </a:r>
            <a:r>
              <a:rPr lang="en-US" sz="4000" b="1" dirty="0">
                <a:solidFill>
                  <a:schemeClr val="tx1">
                    <a:lumMod val="95000"/>
                    <a:lumOff val="5000"/>
                  </a:schemeClr>
                </a:solidFill>
                <a:cs typeface="Times New Roman"/>
              </a:rPr>
              <a:t>voice their opinions </a:t>
            </a:r>
            <a:r>
              <a:rPr lang="en-US" sz="4000" dirty="0">
                <a:solidFill>
                  <a:schemeClr val="tx1">
                    <a:lumMod val="95000"/>
                    <a:lumOff val="5000"/>
                  </a:schemeClr>
                </a:solidFill>
                <a:cs typeface="Times New Roman"/>
              </a:rPr>
              <a:t>about the movement or perpetrators of sexual violence. </a:t>
            </a:r>
            <a:endParaRPr lang="en-US" sz="4000" dirty="0">
              <a:solidFill>
                <a:schemeClr val="tx1">
                  <a:lumMod val="95000"/>
                  <a:lumOff val="5000"/>
                </a:schemeClr>
              </a:solidFill>
              <a:cs typeface="Times New Roman" panose="02020603050405020304" pitchFamily="18" charset="0"/>
            </a:endParaRPr>
          </a:p>
          <a:p>
            <a:endParaRPr lang="en-US" sz="4000" dirty="0">
              <a:solidFill>
                <a:schemeClr val="tx1">
                  <a:lumMod val="95000"/>
                  <a:lumOff val="5000"/>
                </a:schemeClr>
              </a:solidFill>
              <a:cs typeface="Times New Roman" panose="02020603050405020304" pitchFamily="18" charset="0"/>
            </a:endParaRPr>
          </a:p>
          <a:p>
            <a:r>
              <a:rPr lang="en-US" sz="4000" dirty="0">
                <a:solidFill>
                  <a:schemeClr val="tx1">
                    <a:lumMod val="95000"/>
                    <a:lumOff val="5000"/>
                  </a:schemeClr>
                </a:solidFill>
                <a:cs typeface="Times New Roman" panose="02020603050405020304" pitchFamily="18" charset="0"/>
              </a:rPr>
              <a:t>By 2022, the movement had become part of popular culture and similar hashtag movements became a way to share opinions and </a:t>
            </a:r>
            <a:r>
              <a:rPr lang="en-US" sz="4000" b="1" dirty="0">
                <a:solidFill>
                  <a:schemeClr val="tx1">
                    <a:lumMod val="95000"/>
                    <a:lumOff val="5000"/>
                  </a:schemeClr>
                </a:solidFill>
                <a:cs typeface="Times New Roman" panose="02020603050405020304" pitchFamily="18" charset="0"/>
              </a:rPr>
              <a:t>push for change </a:t>
            </a:r>
            <a:r>
              <a:rPr lang="en-US" sz="4000" dirty="0">
                <a:solidFill>
                  <a:schemeClr val="tx1">
                    <a:lumMod val="95000"/>
                    <a:lumOff val="5000"/>
                  </a:schemeClr>
                </a:solidFill>
                <a:cs typeface="Times New Roman" panose="02020603050405020304" pitchFamily="18" charset="0"/>
              </a:rPr>
              <a:t>in the</a:t>
            </a:r>
            <a:r>
              <a:rPr lang="en-US" sz="3200" dirty="0">
                <a:solidFill>
                  <a:schemeClr val="tx1">
                    <a:lumMod val="95000"/>
                    <a:lumOff val="5000"/>
                  </a:schemeClr>
                </a:solidFill>
                <a:cs typeface="Times New Roman" panose="02020603050405020304" pitchFamily="18" charset="0"/>
              </a:rPr>
              <a:t> </a:t>
            </a:r>
            <a:r>
              <a:rPr lang="en-US" sz="4000" dirty="0">
                <a:solidFill>
                  <a:schemeClr val="tx1">
                    <a:lumMod val="95000"/>
                    <a:lumOff val="5000"/>
                  </a:schemeClr>
                </a:solidFill>
                <a:cs typeface="Times New Roman" panose="02020603050405020304" pitchFamily="18" charset="0"/>
              </a:rPr>
              <a:t>world. </a:t>
            </a:r>
          </a:p>
        </p:txBody>
      </p:sp>
      <p:sp>
        <p:nvSpPr>
          <p:cNvPr id="40" name="TextBox 39">
            <a:extLst>
              <a:ext uri="{FF2B5EF4-FFF2-40B4-BE49-F238E27FC236}">
                <a16:creationId xmlns:a16="http://schemas.microsoft.com/office/drawing/2014/main" id="{B96A71B2-8B2A-8044-8996-1F4B3B79F824}"/>
              </a:ext>
            </a:extLst>
          </p:cNvPr>
          <p:cNvSpPr txBox="1"/>
          <p:nvPr/>
        </p:nvSpPr>
        <p:spPr>
          <a:xfrm>
            <a:off x="812161" y="23840290"/>
            <a:ext cx="7525068" cy="8402300"/>
          </a:xfrm>
          <a:prstGeom prst="rect">
            <a:avLst/>
          </a:prstGeom>
          <a:noFill/>
        </p:spPr>
        <p:txBody>
          <a:bodyPr wrap="square" lIns="91440" tIns="45720" rIns="91440" bIns="45720" rtlCol="0" anchor="t">
            <a:spAutoFit/>
          </a:bodyPr>
          <a:lstStyle/>
          <a:p>
            <a:r>
              <a:rPr lang="en-US" sz="6000" b="1" dirty="0">
                <a:solidFill>
                  <a:schemeClr val="accent2"/>
                </a:solidFill>
                <a:latin typeface="+mj-lt"/>
                <a:cs typeface="Times New Roman" panose="02020603050405020304" pitchFamily="18" charset="0"/>
              </a:rPr>
              <a:t>Analyzing Tweets</a:t>
            </a:r>
          </a:p>
          <a:p>
            <a:pPr algn="ctr"/>
            <a:endParaRPr lang="en-US" sz="4000" dirty="0">
              <a:solidFill>
                <a:schemeClr val="tx1">
                  <a:lumMod val="95000"/>
                  <a:lumOff val="5000"/>
                </a:schemeClr>
              </a:solidFill>
              <a:cs typeface="Times New Roman" panose="02020603050405020304" pitchFamily="18" charset="0"/>
            </a:endParaRPr>
          </a:p>
          <a:p>
            <a:r>
              <a:rPr lang="en-US" sz="4000" dirty="0">
                <a:solidFill>
                  <a:schemeClr val="tx1">
                    <a:lumMod val="95000"/>
                    <a:lumOff val="5000"/>
                  </a:schemeClr>
                </a:solidFill>
                <a:cs typeface="Times New Roman"/>
              </a:rPr>
              <a:t>Using an </a:t>
            </a:r>
            <a:r>
              <a:rPr lang="en-US" sz="4000" b="1" dirty="0">
                <a:solidFill>
                  <a:schemeClr val="tx1">
                    <a:lumMod val="95000"/>
                    <a:lumOff val="5000"/>
                  </a:schemeClr>
                </a:solidFill>
                <a:cs typeface="Times New Roman"/>
              </a:rPr>
              <a:t>AI tool </a:t>
            </a:r>
            <a:r>
              <a:rPr lang="en-US" sz="4000" dirty="0">
                <a:solidFill>
                  <a:schemeClr val="tx1">
                    <a:lumMod val="95000"/>
                    <a:lumOff val="5000"/>
                  </a:schemeClr>
                </a:solidFill>
                <a:cs typeface="Times New Roman"/>
              </a:rPr>
              <a:t>that scans tweets, I gathered all posts containing the hashtag #metoo each month for the years 2018 and 2022. Tweets were then organized by content and results were </a:t>
            </a:r>
            <a:r>
              <a:rPr lang="en-US" sz="4000" b="1" dirty="0">
                <a:solidFill>
                  <a:schemeClr val="tx1">
                    <a:lumMod val="95000"/>
                    <a:lumOff val="5000"/>
                  </a:schemeClr>
                </a:solidFill>
                <a:cs typeface="Times New Roman"/>
              </a:rPr>
              <a:t>compared between years</a:t>
            </a:r>
            <a:r>
              <a:rPr lang="en-US" sz="4000" dirty="0">
                <a:solidFill>
                  <a:schemeClr val="tx1">
                    <a:lumMod val="95000"/>
                    <a:lumOff val="5000"/>
                  </a:schemeClr>
                </a:solidFill>
                <a:cs typeface="Times New Roman"/>
              </a:rPr>
              <a:t> to see if there was a shift in how users discuss sexual violence and if groups or individuals identified have changed or improved over time. </a:t>
            </a:r>
            <a:endParaRPr lang="en-US" sz="4000" dirty="0">
              <a:solidFill>
                <a:schemeClr val="tx1">
                  <a:lumMod val="95000"/>
                  <a:lumOff val="5000"/>
                </a:schemeClr>
              </a:solidFill>
              <a:cs typeface="Times New Roman" panose="02020603050405020304" pitchFamily="18" charset="0"/>
            </a:endParaRPr>
          </a:p>
        </p:txBody>
      </p:sp>
      <p:sp>
        <p:nvSpPr>
          <p:cNvPr id="41" name="TextBox 40">
            <a:extLst>
              <a:ext uri="{FF2B5EF4-FFF2-40B4-BE49-F238E27FC236}">
                <a16:creationId xmlns:a16="http://schemas.microsoft.com/office/drawing/2014/main" id="{B88BF6DC-9E80-3A41-AEF4-2891BC570915}"/>
              </a:ext>
            </a:extLst>
          </p:cNvPr>
          <p:cNvSpPr txBox="1"/>
          <p:nvPr/>
        </p:nvSpPr>
        <p:spPr>
          <a:xfrm>
            <a:off x="35698669" y="914400"/>
            <a:ext cx="7278131" cy="17635597"/>
          </a:xfrm>
          <a:prstGeom prst="rect">
            <a:avLst/>
          </a:prstGeom>
          <a:noFill/>
        </p:spPr>
        <p:txBody>
          <a:bodyPr wrap="square" rtlCol="0">
            <a:spAutoFit/>
          </a:bodyPr>
          <a:lstStyle/>
          <a:p>
            <a:r>
              <a:rPr lang="en-US" sz="6000" b="1" dirty="0">
                <a:solidFill>
                  <a:schemeClr val="accent2"/>
                </a:solidFill>
                <a:latin typeface="+mj-lt"/>
                <a:cs typeface="Times New Roman" panose="02020603050405020304" pitchFamily="18" charset="0"/>
              </a:rPr>
              <a:t>Shift in Tweet Usage</a:t>
            </a:r>
            <a:endParaRPr lang="en-US" sz="4000" b="1" dirty="0">
              <a:solidFill>
                <a:schemeClr val="accent2"/>
              </a:solidFill>
              <a:latin typeface="+mj-lt"/>
              <a:cs typeface="Times New Roman" panose="02020603050405020304" pitchFamily="18" charset="0"/>
            </a:endParaRPr>
          </a:p>
          <a:p>
            <a:endParaRPr lang="en-US" sz="4000" dirty="0">
              <a:solidFill>
                <a:schemeClr val="tx1">
                  <a:lumMod val="95000"/>
                  <a:lumOff val="5000"/>
                </a:schemeClr>
              </a:solidFill>
              <a:cs typeface="Times New Roman" panose="02020603050405020304" pitchFamily="18" charset="0"/>
            </a:endParaRPr>
          </a:p>
          <a:p>
            <a:r>
              <a:rPr lang="en-US" sz="4000" dirty="0">
                <a:solidFill>
                  <a:schemeClr val="tx1">
                    <a:lumMod val="95000"/>
                    <a:lumOff val="5000"/>
                  </a:schemeClr>
                </a:solidFill>
                <a:cs typeface="Times New Roman" panose="02020603050405020304" pitchFamily="18" charset="0"/>
              </a:rPr>
              <a:t>Although the Me Too hashtag was originally shared with the intent to create a safe space to share personal stories of sexual violence, it quickly turned into a social movement as people shared opinions on where they believed change needed to take place. </a:t>
            </a:r>
          </a:p>
          <a:p>
            <a:endParaRPr lang="en-US" sz="4000" dirty="0">
              <a:solidFill>
                <a:schemeClr val="tx1">
                  <a:lumMod val="95000"/>
                  <a:lumOff val="5000"/>
                </a:schemeClr>
              </a:solidFill>
              <a:cs typeface="Times New Roman" panose="02020603050405020304" pitchFamily="18" charset="0"/>
            </a:endParaRPr>
          </a:p>
          <a:p>
            <a:r>
              <a:rPr lang="en-US" sz="4000" dirty="0">
                <a:solidFill>
                  <a:schemeClr val="tx1">
                    <a:lumMod val="95000"/>
                    <a:lumOff val="5000"/>
                  </a:schemeClr>
                </a:solidFill>
                <a:cs typeface="Times New Roman" panose="02020603050405020304" pitchFamily="18" charset="0"/>
              </a:rPr>
              <a:t>Over a quarter of the tweets in 2018 shared personal stories and often expressed gratitude that they finally had a platform to safely share their story and connect with other survivors. By 2022, however, nearly all the tweets were just sharing the user’s opinion. In many ways, the movement has been more divisive than inclusive. Although it has inspired real-life change, it has not created a space for survivors to share. </a:t>
            </a:r>
          </a:p>
          <a:p>
            <a:endParaRPr lang="en-US" sz="4000" dirty="0">
              <a:solidFill>
                <a:schemeClr val="tx1">
                  <a:lumMod val="95000"/>
                  <a:lumOff val="5000"/>
                </a:schemeClr>
              </a:solidFill>
              <a:cs typeface="Times New Roman" panose="02020603050405020304" pitchFamily="18" charset="0"/>
            </a:endParaRPr>
          </a:p>
          <a:p>
            <a:endParaRPr lang="en-US" sz="4000" dirty="0">
              <a:solidFill>
                <a:schemeClr val="tx1">
                  <a:lumMod val="95000"/>
                  <a:lumOff val="5000"/>
                </a:schemeClr>
              </a:solidFill>
              <a:cs typeface="Times New Roman" panose="02020603050405020304" pitchFamily="18" charset="0"/>
            </a:endParaRPr>
          </a:p>
        </p:txBody>
      </p:sp>
      <p:sp>
        <p:nvSpPr>
          <p:cNvPr id="50" name="TextBox 49">
            <a:extLst>
              <a:ext uri="{FF2B5EF4-FFF2-40B4-BE49-F238E27FC236}">
                <a16:creationId xmlns:a16="http://schemas.microsoft.com/office/drawing/2014/main" id="{043B67D0-C5EB-8441-9F27-5DB088C3049E}"/>
              </a:ext>
            </a:extLst>
          </p:cNvPr>
          <p:cNvSpPr txBox="1"/>
          <p:nvPr/>
        </p:nvSpPr>
        <p:spPr>
          <a:xfrm rot="10800000" flipV="1">
            <a:off x="35698665" y="23688978"/>
            <a:ext cx="7278133" cy="584775"/>
          </a:xfrm>
          <a:prstGeom prst="rect">
            <a:avLst/>
          </a:prstGeom>
          <a:noFill/>
        </p:spPr>
        <p:txBody>
          <a:bodyPr wrap="square" rtlCol="0">
            <a:spAutoFit/>
          </a:bodyPr>
          <a:lstStyle/>
          <a:p>
            <a:r>
              <a:rPr lang="en-US" sz="3200" i="1" dirty="0">
                <a:solidFill>
                  <a:schemeClr val="tx1">
                    <a:lumMod val="50000"/>
                    <a:lumOff val="50000"/>
                  </a:schemeClr>
                </a:solidFill>
              </a:rPr>
              <a:t>Personal tweets’ usage in 2018</a:t>
            </a:r>
          </a:p>
        </p:txBody>
      </p:sp>
      <p:sp>
        <p:nvSpPr>
          <p:cNvPr id="53" name="TextBox 52">
            <a:extLst>
              <a:ext uri="{FF2B5EF4-FFF2-40B4-BE49-F238E27FC236}">
                <a16:creationId xmlns:a16="http://schemas.microsoft.com/office/drawing/2014/main" id="{319C9720-7FFC-304E-B3B2-C1388B935450}"/>
              </a:ext>
            </a:extLst>
          </p:cNvPr>
          <p:cNvSpPr txBox="1"/>
          <p:nvPr/>
        </p:nvSpPr>
        <p:spPr>
          <a:xfrm rot="10800000" flipV="1">
            <a:off x="10896882" y="28513675"/>
            <a:ext cx="21903167" cy="1077218"/>
          </a:xfrm>
          <a:prstGeom prst="rect">
            <a:avLst/>
          </a:prstGeom>
          <a:noFill/>
        </p:spPr>
        <p:txBody>
          <a:bodyPr wrap="square" rtlCol="0">
            <a:spAutoFit/>
          </a:bodyPr>
          <a:lstStyle/>
          <a:p>
            <a:r>
              <a:rPr lang="en-US" sz="3200" dirty="0">
                <a:solidFill>
                  <a:schemeClr val="bg1"/>
                </a:solidFill>
                <a:cs typeface="Times New Roman" panose="02020603050405020304" pitchFamily="18" charset="0"/>
              </a:rPr>
              <a:t>Platforms like Twitter/X can be powerful tools for change, but can also create echo chambers of negativity. Instead of praising where positive changes have occurred, users shifted negativity to another group or individual. </a:t>
            </a:r>
            <a:endParaRPr lang="en-US" sz="3200" i="1" dirty="0">
              <a:solidFill>
                <a:schemeClr val="bg1"/>
              </a:solidFill>
            </a:endParaRPr>
          </a:p>
        </p:txBody>
      </p:sp>
      <p:pic>
        <p:nvPicPr>
          <p:cNvPr id="4" name="Picture 3">
            <a:extLst>
              <a:ext uri="{FF2B5EF4-FFF2-40B4-BE49-F238E27FC236}">
                <a16:creationId xmlns:a16="http://schemas.microsoft.com/office/drawing/2014/main" id="{283EC04E-FAF0-D122-7864-582FF789BE73}"/>
              </a:ext>
            </a:extLst>
          </p:cNvPr>
          <p:cNvPicPr>
            <a:picLocks noChangeAspect="1"/>
          </p:cNvPicPr>
          <p:nvPr/>
        </p:nvPicPr>
        <p:blipFill rotWithShape="1">
          <a:blip r:embed="rId4"/>
          <a:srcRect l="11432" t="4547" r="-1192" b="22349"/>
          <a:stretch/>
        </p:blipFill>
        <p:spPr>
          <a:xfrm>
            <a:off x="974586" y="8377377"/>
            <a:ext cx="2426276" cy="2970044"/>
          </a:xfrm>
          <a:prstGeom prst="rect">
            <a:avLst/>
          </a:prstGeom>
        </p:spPr>
      </p:pic>
      <p:sp>
        <p:nvSpPr>
          <p:cNvPr id="6" name="TextBox 5">
            <a:extLst>
              <a:ext uri="{FF2B5EF4-FFF2-40B4-BE49-F238E27FC236}">
                <a16:creationId xmlns:a16="http://schemas.microsoft.com/office/drawing/2014/main" id="{17066693-85CD-3B43-D26F-70F45E8DAA89}"/>
              </a:ext>
            </a:extLst>
          </p:cNvPr>
          <p:cNvSpPr txBox="1"/>
          <p:nvPr/>
        </p:nvSpPr>
        <p:spPr>
          <a:xfrm rot="10800000" flipV="1">
            <a:off x="35698666" y="31167504"/>
            <a:ext cx="7278133" cy="584775"/>
          </a:xfrm>
          <a:prstGeom prst="rect">
            <a:avLst/>
          </a:prstGeom>
          <a:noFill/>
        </p:spPr>
        <p:txBody>
          <a:bodyPr wrap="square" rtlCol="0">
            <a:spAutoFit/>
          </a:bodyPr>
          <a:lstStyle/>
          <a:p>
            <a:r>
              <a:rPr lang="en-US" sz="3200" i="1" dirty="0">
                <a:solidFill>
                  <a:schemeClr val="tx1">
                    <a:lumMod val="50000"/>
                    <a:lumOff val="50000"/>
                  </a:schemeClr>
                </a:solidFill>
              </a:rPr>
              <a:t>Personal tweets’ usage in 2022</a:t>
            </a:r>
          </a:p>
        </p:txBody>
      </p:sp>
      <p:pic>
        <p:nvPicPr>
          <p:cNvPr id="9" name="Picture 8">
            <a:extLst>
              <a:ext uri="{FF2B5EF4-FFF2-40B4-BE49-F238E27FC236}">
                <a16:creationId xmlns:a16="http://schemas.microsoft.com/office/drawing/2014/main" id="{AE2D8260-A00C-222C-40CC-283C4FC60F59}"/>
              </a:ext>
            </a:extLst>
          </p:cNvPr>
          <p:cNvPicPr>
            <a:picLocks noChangeAspect="1"/>
          </p:cNvPicPr>
          <p:nvPr/>
        </p:nvPicPr>
        <p:blipFill>
          <a:blip r:embed="rId5"/>
          <a:stretch>
            <a:fillRect/>
          </a:stretch>
        </p:blipFill>
        <p:spPr>
          <a:xfrm>
            <a:off x="12994964" y="12349104"/>
            <a:ext cx="17901272" cy="7949766"/>
          </a:xfrm>
          <a:prstGeom prst="rect">
            <a:avLst/>
          </a:prstGeom>
        </p:spPr>
      </p:pic>
      <p:pic>
        <p:nvPicPr>
          <p:cNvPr id="12" name="Picture 11">
            <a:extLst>
              <a:ext uri="{FF2B5EF4-FFF2-40B4-BE49-F238E27FC236}">
                <a16:creationId xmlns:a16="http://schemas.microsoft.com/office/drawing/2014/main" id="{A5E72D2E-32F5-DE45-34E6-11C8556AD106}"/>
              </a:ext>
            </a:extLst>
          </p:cNvPr>
          <p:cNvPicPr>
            <a:picLocks noChangeAspect="1"/>
          </p:cNvPicPr>
          <p:nvPr/>
        </p:nvPicPr>
        <p:blipFill>
          <a:blip r:embed="rId6"/>
          <a:stretch>
            <a:fillRect/>
          </a:stretch>
        </p:blipFill>
        <p:spPr>
          <a:xfrm>
            <a:off x="12994964" y="20298870"/>
            <a:ext cx="17901272" cy="7949766"/>
          </a:xfrm>
          <a:prstGeom prst="rect">
            <a:avLst/>
          </a:prstGeom>
        </p:spPr>
      </p:pic>
      <p:pic>
        <p:nvPicPr>
          <p:cNvPr id="25" name="Picture 24">
            <a:extLst>
              <a:ext uri="{FF2B5EF4-FFF2-40B4-BE49-F238E27FC236}">
                <a16:creationId xmlns:a16="http://schemas.microsoft.com/office/drawing/2014/main" id="{05329B71-E657-37CC-DB1D-869D3A1CD55C}"/>
              </a:ext>
            </a:extLst>
          </p:cNvPr>
          <p:cNvPicPr>
            <a:picLocks noChangeAspect="1"/>
          </p:cNvPicPr>
          <p:nvPr/>
        </p:nvPicPr>
        <p:blipFill>
          <a:blip r:embed="rId7"/>
          <a:stretch>
            <a:fillRect/>
          </a:stretch>
        </p:blipFill>
        <p:spPr>
          <a:xfrm>
            <a:off x="34843254" y="25583457"/>
            <a:ext cx="9078358" cy="5584047"/>
          </a:xfrm>
          <a:prstGeom prst="rect">
            <a:avLst/>
          </a:prstGeom>
        </p:spPr>
      </p:pic>
      <p:pic>
        <p:nvPicPr>
          <p:cNvPr id="31" name="Picture 30">
            <a:extLst>
              <a:ext uri="{FF2B5EF4-FFF2-40B4-BE49-F238E27FC236}">
                <a16:creationId xmlns:a16="http://schemas.microsoft.com/office/drawing/2014/main" id="{C4178C8E-ADB8-9D04-F9CD-51F22BB6328B}"/>
              </a:ext>
            </a:extLst>
          </p:cNvPr>
          <p:cNvPicPr>
            <a:picLocks noChangeAspect="1"/>
          </p:cNvPicPr>
          <p:nvPr/>
        </p:nvPicPr>
        <p:blipFill>
          <a:blip r:embed="rId8"/>
          <a:stretch>
            <a:fillRect/>
          </a:stretch>
        </p:blipFill>
        <p:spPr>
          <a:xfrm>
            <a:off x="34843254" y="18104931"/>
            <a:ext cx="8988953" cy="5584047"/>
          </a:xfrm>
          <a:prstGeom prst="rect">
            <a:avLst/>
          </a:prstGeom>
        </p:spPr>
      </p:pic>
    </p:spTree>
    <p:extLst>
      <p:ext uri="{BB962C8B-B14F-4D97-AF65-F5344CB8AC3E}">
        <p14:creationId xmlns:p14="http://schemas.microsoft.com/office/powerpoint/2010/main" val="3190431297"/>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USU 2021">
      <a:dk1>
        <a:srgbClr val="000000"/>
      </a:dk1>
      <a:lt1>
        <a:srgbClr val="FFFFFF"/>
      </a:lt1>
      <a:dk2>
        <a:srgbClr val="00263A"/>
      </a:dk2>
      <a:lt2>
        <a:srgbClr val="A2AAAD"/>
      </a:lt2>
      <a:accent1>
        <a:srgbClr val="16597D"/>
      </a:accent1>
      <a:accent2>
        <a:srgbClr val="01ADD8"/>
      </a:accent2>
      <a:accent3>
        <a:srgbClr val="00938F"/>
      </a:accent3>
      <a:accent4>
        <a:srgbClr val="F16178"/>
      </a:accent4>
      <a:accent5>
        <a:srgbClr val="FF8300"/>
      </a:accent5>
      <a:accent6>
        <a:srgbClr val="F6BD17"/>
      </a:accent6>
      <a:hlink>
        <a:srgbClr val="288DC2"/>
      </a:hlink>
      <a:folHlink>
        <a:srgbClr val="6EA9D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4589</TotalTime>
  <Words>390</Words>
  <Application>Microsoft Office PowerPoint</Application>
  <PresentationFormat>Custom</PresentationFormat>
  <Paragraphs>26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Grady Bing</dc:creator>
  <cp:lastModifiedBy>Tori Dehlin</cp:lastModifiedBy>
  <cp:revision>81</cp:revision>
  <dcterms:created xsi:type="dcterms:W3CDTF">2021-11-02T19:10:03Z</dcterms:created>
  <dcterms:modified xsi:type="dcterms:W3CDTF">2024-01-12T17:53:23Z</dcterms:modified>
</cp:coreProperties>
</file>