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61" r:id="rId5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3536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pos="27072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5" orient="horz" pos="20160" userDrawn="1">
          <p15:clr>
            <a:srgbClr val="A4A3A4"/>
          </p15:clr>
        </p15:guide>
        <p15:guide id="6" pos="14136" userDrawn="1">
          <p15:clr>
            <a:srgbClr val="A4A3A4"/>
          </p15:clr>
        </p15:guide>
        <p15:guide id="7" pos="20304" userDrawn="1">
          <p15:clr>
            <a:srgbClr val="A4A3A4"/>
          </p15:clr>
        </p15:guide>
        <p15:guide id="8" pos="20880" userDrawn="1">
          <p15:clr>
            <a:srgbClr val="A4A3A4"/>
          </p15:clr>
        </p15:guide>
        <p15:guide id="9" pos="73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1" orient="horz" pos="32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Lenhart" initials="" lastIdx="1" clrIdx="0">
    <p:extLst>
      <p:ext uri="{19B8F6BF-5375-455C-9EA6-DF929625EA0E}">
        <p15:presenceInfo xmlns:p15="http://schemas.microsoft.com/office/powerpoint/2012/main" userId="S::a01248351@aggies.usu.edu::a5222fbb-5a44-4727-92f4-aef1a76cc832" providerId="AD"/>
      </p:ext>
    </p:extLst>
  </p:cmAuthor>
  <p:cmAuthor id="2" name="Athena Dupont" initials="AD" lastIdx="2" clrIdx="1">
    <p:extLst>
      <p:ext uri="{19B8F6BF-5375-455C-9EA6-DF929625EA0E}">
        <p15:presenceInfo xmlns:p15="http://schemas.microsoft.com/office/powerpoint/2012/main" userId="S::a00908776@aggies.usu.edu::7c5f4e33-4348-4392-8258-581116dbd9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539"/>
    <a:srgbClr val="C6E2B2"/>
    <a:srgbClr val="A7C7B3"/>
    <a:srgbClr val="FFFFFF"/>
    <a:srgbClr val="0F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282D6-3D61-97B6-A437-A50723EF38ED}" v="11" dt="2024-01-11T22:51:19.493"/>
    <p1510:client id="{680FAE6F-E6F9-430A-B3FA-8B711899605B}" v="1" dt="2021-11-22T19:40:16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98"/>
    <p:restoredTop sz="94819"/>
  </p:normalViewPr>
  <p:slideViewPr>
    <p:cSldViewPr snapToGrid="0" snapToObjects="1">
      <p:cViewPr>
        <p:scale>
          <a:sx n="34" d="100"/>
          <a:sy n="34" d="100"/>
        </p:scale>
        <p:origin x="1584" y="72"/>
      </p:cViewPr>
      <p:guideLst>
        <p:guide pos="13536"/>
        <p:guide pos="576"/>
        <p:guide pos="27072"/>
        <p:guide orient="horz" pos="576"/>
        <p:guide orient="horz" pos="20160"/>
        <p:guide pos="14136"/>
        <p:guide pos="20304"/>
        <p:guide pos="20880"/>
        <p:guide pos="7344"/>
        <p:guide pos="6768"/>
        <p:guide orient="horz" pos="3240"/>
      </p:guideLst>
    </p:cSldViewPr>
  </p:slid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09T15:09:15.493" idx="1">
    <p:pos x="-3038" y="481"/>
    <p:text>I have made changes</p:text>
    <p:extLst>
      <p:ext uri="{C676402C-5697-4E1C-873F-D02D1690AC5C}">
        <p15:threadingInfo xmlns:p15="http://schemas.microsoft.com/office/powerpoint/2012/main" timeZoneBias="420"/>
      </p:ext>
    </p:extLst>
  </p:cm>
  <p:cm authorId="2" dt="2024-01-10T19:43:09.006" idx="1">
    <p:pos x="-2889" y="2327"/>
    <p:text>Do you have a navy ILWA logo? I think it'd look cleaner here.</p:text>
    <p:extLst>
      <p:ext uri="{C676402C-5697-4E1C-873F-D02D1690AC5C}">
        <p15:threadingInfo xmlns:p15="http://schemas.microsoft.com/office/powerpoint/2012/main" timeZoneBias="420"/>
      </p:ext>
    </p:extLst>
  </p:cm>
  <p:cm authorId="2" dt="2024-01-10T19:45:05.540" idx="2">
    <p:pos x="-2844" y="3978"/>
    <p:text>THIS IS SO CLEAN!!! Do you love it? Sleek, straightforward, powerful.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284D0-50F2-D64B-8044-CA2CD9EAA405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1E70-C4DC-A140-99E4-0C17B258F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6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hero mod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1E70-C4DC-A140-99E4-0C17B258FC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 Bette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FF8EB3-2542-0A4C-AD08-A531CB96CE4E}"/>
              </a:ext>
            </a:extLst>
          </p:cNvPr>
          <p:cNvSpPr/>
          <p:nvPr userDrawn="1"/>
        </p:nvSpPr>
        <p:spPr>
          <a:xfrm>
            <a:off x="9053567" y="38163"/>
            <a:ext cx="25784066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B6387B71-E814-D74C-A562-F4CADFB56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142839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er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80043F-FC17-CB4F-95B7-7E1F3ACDA97F}"/>
              </a:ext>
            </a:extLst>
          </p:cNvPr>
          <p:cNvSpPr/>
          <p:nvPr userDrawn="1"/>
        </p:nvSpPr>
        <p:spPr>
          <a:xfrm>
            <a:off x="14996158" y="0"/>
            <a:ext cx="28895042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BC2B6-F796-AD45-9099-CB7199DFA69D}"/>
              </a:ext>
            </a:extLst>
          </p:cNvPr>
          <p:cNvSpPr/>
          <p:nvPr userDrawn="1"/>
        </p:nvSpPr>
        <p:spPr>
          <a:xfrm>
            <a:off x="-1" y="0"/>
            <a:ext cx="14996161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C16CA098-7688-4845-B436-36720CD42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95318" y="3008747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2953E31-1342-7E45-8E21-E3B6B930DC67}"/>
              </a:ext>
            </a:extLst>
          </p:cNvPr>
          <p:cNvSpPr/>
          <p:nvPr userDrawn="1"/>
        </p:nvSpPr>
        <p:spPr>
          <a:xfrm>
            <a:off x="11708345" y="-27478"/>
            <a:ext cx="32182855" cy="11720885"/>
          </a:xfrm>
          <a:custGeom>
            <a:avLst/>
            <a:gdLst>
              <a:gd name="connsiteX0" fmla="*/ 0 w 32111079"/>
              <a:gd name="connsiteY0" fmla="*/ 0 h 11720885"/>
              <a:gd name="connsiteX1" fmla="*/ 32111079 w 32111079"/>
              <a:gd name="connsiteY1" fmla="*/ 0 h 11720885"/>
              <a:gd name="connsiteX2" fmla="*/ 32111079 w 32111079"/>
              <a:gd name="connsiteY2" fmla="*/ 10587281 h 11720885"/>
              <a:gd name="connsiteX3" fmla="*/ 30977475 w 32111079"/>
              <a:gd name="connsiteY3" fmla="*/ 11720885 h 11720885"/>
              <a:gd name="connsiteX4" fmla="*/ 1061828 w 32111079"/>
              <a:gd name="connsiteY4" fmla="*/ 11720885 h 11720885"/>
              <a:gd name="connsiteX5" fmla="*/ 17308 w 32111079"/>
              <a:gd name="connsiteY5" fmla="*/ 11028531 h 11720885"/>
              <a:gd name="connsiteX6" fmla="*/ 0 w 32111079"/>
              <a:gd name="connsiteY6" fmla="*/ 10981241 h 11720885"/>
              <a:gd name="connsiteX7" fmla="*/ 0 w 32111079"/>
              <a:gd name="connsiteY7" fmla="*/ 0 h 1172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11079" h="11720885">
                <a:moveTo>
                  <a:pt x="0" y="0"/>
                </a:moveTo>
                <a:lnTo>
                  <a:pt x="32111079" y="0"/>
                </a:lnTo>
                <a:lnTo>
                  <a:pt x="32111079" y="10587281"/>
                </a:lnTo>
                <a:cubicBezTo>
                  <a:pt x="32111079" y="11213353"/>
                  <a:pt x="31603547" y="11720885"/>
                  <a:pt x="30977475" y="11720885"/>
                </a:cubicBezTo>
                <a:lnTo>
                  <a:pt x="1061828" y="11720885"/>
                </a:lnTo>
                <a:cubicBezTo>
                  <a:pt x="592274" y="11720885"/>
                  <a:pt x="189399" y="11435398"/>
                  <a:pt x="17308" y="11028531"/>
                </a:cubicBezTo>
                <a:lnTo>
                  <a:pt x="0" y="10981241"/>
                </a:lnTo>
                <a:lnTo>
                  <a:pt x="0" y="0"/>
                </a:lnTo>
                <a:close/>
              </a:path>
            </a:pathLst>
          </a:cu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DCBA0-D825-7343-AF62-E64FE01DDAFF}"/>
              </a:ext>
            </a:extLst>
          </p:cNvPr>
          <p:cNvSpPr/>
          <p:nvPr userDrawn="1"/>
        </p:nvSpPr>
        <p:spPr>
          <a:xfrm>
            <a:off x="0" y="0"/>
            <a:ext cx="11708345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1F9ACEC-ECB5-364C-9C7C-BE5921AD0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338" y="29141656"/>
            <a:ext cx="9673661" cy="28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13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68" userDrawn="1">
          <p15:clr>
            <a:srgbClr val="FBAE40"/>
          </p15:clr>
        </p15:guide>
        <p15:guide id="2" pos="1382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m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BD29EA-1972-C248-92C4-EAB619C6B72D}"/>
              </a:ext>
            </a:extLst>
          </p:cNvPr>
          <p:cNvSpPr/>
          <p:nvPr userDrawn="1"/>
        </p:nvSpPr>
        <p:spPr>
          <a:xfrm>
            <a:off x="0" y="0"/>
            <a:ext cx="28433486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0403D38-D978-AB48-A22E-BC312669A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86880" y="29559138"/>
            <a:ext cx="12478097" cy="19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531A0E-8B40-D04E-9860-CC4D35EB642D}"/>
              </a:ext>
            </a:extLst>
          </p:cNvPr>
          <p:cNvSpPr/>
          <p:nvPr userDrawn="1"/>
        </p:nvSpPr>
        <p:spPr>
          <a:xfrm>
            <a:off x="-1" y="0"/>
            <a:ext cx="43891201" cy="636926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50F2F4D-5376-F849-968E-893B29288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34352" y="860004"/>
            <a:ext cx="3442447" cy="43795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D57342-1A8B-B14A-8ED4-AC4289B3BB7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1364" y="0"/>
            <a:ext cx="0" cy="6400800"/>
          </a:xfrm>
          <a:prstGeom prst="line">
            <a:avLst/>
          </a:prstGeom>
          <a:ln w="381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27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D5B9FE-11A4-7346-B31F-F5D4F9043379}"/>
              </a:ext>
            </a:extLst>
          </p:cNvPr>
          <p:cNvSpPr/>
          <p:nvPr userDrawn="1"/>
        </p:nvSpPr>
        <p:spPr>
          <a:xfrm>
            <a:off x="0" y="0"/>
            <a:ext cx="43891200" cy="329458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DDCAE2-24B1-6B43-90D2-B77D4F0D085B}"/>
              </a:ext>
            </a:extLst>
          </p:cNvPr>
          <p:cNvSpPr/>
          <p:nvPr userDrawn="1"/>
        </p:nvSpPr>
        <p:spPr>
          <a:xfrm rot="5400000">
            <a:off x="20103058" y="9157741"/>
            <a:ext cx="3685081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9">
            <a:extLst>
              <a:ext uri="{FF2B5EF4-FFF2-40B4-BE49-F238E27FC236}">
                <a16:creationId xmlns:a16="http://schemas.microsoft.com/office/drawing/2014/main" id="{0B44EB41-9264-9540-86C4-9F32D61AD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60120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E7A548-8FA4-5C4B-AD71-E0A031E22648}"/>
              </a:ext>
            </a:extLst>
          </p:cNvPr>
          <p:cNvSpPr/>
          <p:nvPr userDrawn="1"/>
        </p:nvSpPr>
        <p:spPr>
          <a:xfrm rot="5400000">
            <a:off x="17915240" y="-17915235"/>
            <a:ext cx="8060720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2643E-5FC8-A444-9424-93DB0CBCE779}"/>
              </a:ext>
            </a:extLst>
          </p:cNvPr>
          <p:cNvGrpSpPr/>
          <p:nvPr userDrawn="1"/>
        </p:nvGrpSpPr>
        <p:grpSpPr>
          <a:xfrm>
            <a:off x="0" y="6655145"/>
            <a:ext cx="43891200" cy="2342397"/>
            <a:chOff x="0" y="6497913"/>
            <a:chExt cx="43891200" cy="2499630"/>
          </a:xfrm>
          <a:solidFill>
            <a:schemeClr val="bg2"/>
          </a:solidFill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1CB6447-2BCB-7547-AC74-241D0E4BC7E9}"/>
                </a:ext>
              </a:extLst>
            </p:cNvPr>
            <p:cNvSpPr/>
            <p:nvPr/>
          </p:nvSpPr>
          <p:spPr>
            <a:xfrm>
              <a:off x="0" y="6742587"/>
              <a:ext cx="43891200" cy="2254956"/>
            </a:xfrm>
            <a:prstGeom prst="roundRect">
              <a:avLst>
                <a:gd name="adj" fmla="val 378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5B1CD86-A629-2A48-8FBA-5A99A978E5B0}"/>
                </a:ext>
              </a:extLst>
            </p:cNvPr>
            <p:cNvSpPr/>
            <p:nvPr/>
          </p:nvSpPr>
          <p:spPr>
            <a:xfrm>
              <a:off x="0" y="6497913"/>
              <a:ext cx="43891200" cy="1499926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</p:grp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F6A838-21FD-5A44-AF76-857B0EC31B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00" y="7366328"/>
            <a:ext cx="10972800" cy="10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8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7ECA4-2C3A-7546-B9B9-C9C5A89F4660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D029D-74ED-0041-825B-5872D363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5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3" r:id="rId3"/>
    <p:sldLayoutId id="2147483665" r:id="rId4"/>
    <p:sldLayoutId id="2147483664" r:id="rId5"/>
    <p:sldLayoutId id="2147483661" r:id="rId6"/>
    <p:sldLayoutId id="2147483662" r:id="rId7"/>
    <p:sldLayoutId id="2147483668" r:id="rId8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268314-8747-5943-96FA-1E8673FD1436}"/>
              </a:ext>
            </a:extLst>
          </p:cNvPr>
          <p:cNvSpPr/>
          <p:nvPr/>
        </p:nvSpPr>
        <p:spPr>
          <a:xfrm>
            <a:off x="1764623" y="12344966"/>
            <a:ext cx="24526064" cy="16323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40654">
              <a:schemeClr val="bg2">
                <a:lumMod val="75000"/>
                <a:alpha val="30426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487A64-A572-F64B-966C-56021B442B22}"/>
              </a:ext>
            </a:extLst>
          </p:cNvPr>
          <p:cNvSpPr/>
          <p:nvPr/>
        </p:nvSpPr>
        <p:spPr>
          <a:xfrm>
            <a:off x="16504962" y="1371600"/>
            <a:ext cx="25963837" cy="11486264"/>
          </a:xfrm>
          <a:prstGeom prst="rect">
            <a:avLst/>
          </a:prstGeom>
          <a:noFill/>
          <a:ln w="19050">
            <a:noFill/>
          </a:ln>
          <a:effectLst>
            <a:glow rad="611914">
              <a:schemeClr val="accent3">
                <a:satMod val="175000"/>
                <a:alpha val="5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A37195-EDE2-5147-BFB9-D2EAF8EFF3D8}"/>
              </a:ext>
            </a:extLst>
          </p:cNvPr>
          <p:cNvSpPr txBox="1"/>
          <p:nvPr/>
        </p:nvSpPr>
        <p:spPr>
          <a:xfrm>
            <a:off x="1926223" y="8635693"/>
            <a:ext cx="23945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2">
                    <a:lumMod val="50000"/>
                  </a:schemeClr>
                </a:solidFill>
                <a:cs typeface="Calibri Light" panose="020F0302020204030204" pitchFamily="34" charset="0"/>
              </a:rPr>
              <a:t>The ingredient that has been left out of the equation: </a:t>
            </a:r>
          </a:p>
          <a:p>
            <a:r>
              <a:rPr lang="en-US" sz="7200" b="1" i="1" dirty="0">
                <a:solidFill>
                  <a:schemeClr val="bg2">
                    <a:lumMod val="50000"/>
                  </a:schemeClr>
                </a:solidFill>
                <a:cs typeface="Calibri Light" panose="020F0302020204030204" pitchFamily="34" charset="0"/>
              </a:rPr>
              <a:t>Solar Radiation.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FC5E7F-D970-024C-8400-CB6C5ED9A501}"/>
              </a:ext>
            </a:extLst>
          </p:cNvPr>
          <p:cNvSpPr txBox="1"/>
          <p:nvPr/>
        </p:nvSpPr>
        <p:spPr>
          <a:xfrm>
            <a:off x="1926222" y="1371600"/>
            <a:ext cx="2202976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dirty="0">
                <a:solidFill>
                  <a:schemeClr val="tx2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Water Efficient Landscaping </a:t>
            </a:r>
            <a:r>
              <a:rPr lang="en-US" sz="12500" dirty="0">
                <a:solidFill>
                  <a:schemeClr val="tx2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at Utah State University could save </a:t>
            </a:r>
            <a:r>
              <a:rPr lang="en-US" sz="12500" b="1" dirty="0">
                <a:solidFill>
                  <a:schemeClr val="tx2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8 million gallons of water </a:t>
            </a:r>
            <a:r>
              <a:rPr lang="en-US" sz="12500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Segoe UI" panose="020B0502040204020203" pitchFamily="34" charset="0"/>
              </a:rPr>
              <a:t>a year.</a:t>
            </a:r>
            <a:endParaRPr lang="en-US" sz="12500" dirty="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F34EF4-1F53-BB48-90EF-03A2C96FFE1E}"/>
              </a:ext>
            </a:extLst>
          </p:cNvPr>
          <p:cNvCxnSpPr/>
          <p:nvPr/>
        </p:nvCxnSpPr>
        <p:spPr>
          <a:xfrm>
            <a:off x="2183172" y="7930467"/>
            <a:ext cx="13200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1C356695-E5AE-AC48-8DD8-F42DED9460F7}"/>
              </a:ext>
            </a:extLst>
          </p:cNvPr>
          <p:cNvSpPr txBox="1">
            <a:spLocks/>
          </p:cNvSpPr>
          <p:nvPr/>
        </p:nvSpPr>
        <p:spPr>
          <a:xfrm>
            <a:off x="2183171" y="12944537"/>
            <a:ext cx="23688969" cy="140786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i="0" dirty="0">
                <a:solidFill>
                  <a:schemeClr val="tx2"/>
                </a:solidFill>
                <a:cs typeface="Arial"/>
              </a:rPr>
              <a:t>Visualizing Potential and Calculating Impact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002C74E7-3295-5F4D-BD45-541EFDCEE7F8}"/>
              </a:ext>
            </a:extLst>
          </p:cNvPr>
          <p:cNvSpPr txBox="1"/>
          <p:nvPr/>
        </p:nvSpPr>
        <p:spPr>
          <a:xfrm>
            <a:off x="5036795" y="14847546"/>
            <a:ext cx="5552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i="1" dirty="0">
                <a:latin typeface="+mj-lt"/>
                <a:cs typeface="Calibri Light" panose="020F0302020204030204" pitchFamily="34" charset="0"/>
              </a:rPr>
              <a:t>Conversion Areas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3BF4FEB-3BFD-FD43-803F-72448E62BACA}"/>
              </a:ext>
            </a:extLst>
          </p:cNvPr>
          <p:cNvSpPr txBox="1"/>
          <p:nvPr/>
        </p:nvSpPr>
        <p:spPr>
          <a:xfrm>
            <a:off x="33201228" y="1722853"/>
            <a:ext cx="876374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Mary Claire Jennings</a:t>
            </a:r>
          </a:p>
          <a:p>
            <a:r>
              <a:rPr lang="en-US" sz="3600" i="1" dirty="0">
                <a:cs typeface="Times New Roman" panose="02020603050405020304" pitchFamily="18" charset="0"/>
              </a:rPr>
              <a:t>Utah State University </a:t>
            </a:r>
          </a:p>
          <a:p>
            <a:endParaRPr lang="en-US" sz="2800" i="1" dirty="0">
              <a:cs typeface="Times New Roman" panose="02020603050405020304" pitchFamily="18" charset="0"/>
            </a:endParaRPr>
          </a:p>
          <a:p>
            <a:r>
              <a:rPr lang="en-US" sz="3600" b="1" dirty="0">
                <a:cs typeface="Times New Roman" panose="02020603050405020304" pitchFamily="18" charset="0"/>
              </a:rPr>
              <a:t>Dr. Brent Chamberlain</a:t>
            </a:r>
          </a:p>
          <a:p>
            <a:r>
              <a:rPr lang="en-US" sz="3600" i="1" dirty="0">
                <a:cs typeface="Times New Roman" panose="02020603050405020304" pitchFamily="18" charset="0"/>
              </a:rPr>
              <a:t>Utah State University</a:t>
            </a:r>
          </a:p>
          <a:p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99DA05-5849-E845-864E-94724CE3AFFF}"/>
              </a:ext>
            </a:extLst>
          </p:cNvPr>
          <p:cNvSpPr txBox="1"/>
          <p:nvPr/>
        </p:nvSpPr>
        <p:spPr>
          <a:xfrm>
            <a:off x="29486881" y="6619428"/>
            <a:ext cx="12478097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Turf is Inefficient</a:t>
            </a:r>
          </a:p>
          <a:p>
            <a:pPr algn="ctr"/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Utah has persistent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drought conditions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. Many discussions about land use revolve around water. As state institutions look at strategies to lower water usage,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replacing turf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with low water use plants is an attractive way to save significant volumes of water.</a:t>
            </a:r>
          </a:p>
          <a:p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Water efficient landscaping conversion incentives don’t consider one critical factor: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Solar Radiation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or the average daily hours of sunlight an area receives per day each growing season.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E5C8B92-A22B-104A-A16B-122378C6C0FA}"/>
              </a:ext>
            </a:extLst>
          </p:cNvPr>
          <p:cNvSpPr txBox="1"/>
          <p:nvPr/>
        </p:nvSpPr>
        <p:spPr>
          <a:xfrm>
            <a:off x="29486880" y="14977890"/>
            <a:ext cx="1247809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Building a Solar Planting Key</a:t>
            </a:r>
          </a:p>
          <a:p>
            <a:pPr algn="ctr"/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Data Collection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LiDAR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Building Footprints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Topography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Green Spaces</a:t>
            </a:r>
          </a:p>
          <a:p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2. 	Solar Analysis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43EE16E-4B27-614B-B0AC-322C27FD79F5}"/>
              </a:ext>
            </a:extLst>
          </p:cNvPr>
          <p:cNvSpPr txBox="1"/>
          <p:nvPr/>
        </p:nvSpPr>
        <p:spPr>
          <a:xfrm>
            <a:off x="29486880" y="21544856"/>
            <a:ext cx="7503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Calculating Impact</a:t>
            </a:r>
          </a:p>
        </p:txBody>
      </p:sp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61BB64-75F5-9445-1B22-9DE08082B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3" t="9248" b="14733"/>
          <a:stretch/>
        </p:blipFill>
        <p:spPr>
          <a:xfrm>
            <a:off x="29486880" y="1788854"/>
            <a:ext cx="3057651" cy="4270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B34AF1-0B32-1193-6EA1-A97111852D66}"/>
              </a:ext>
            </a:extLst>
          </p:cNvPr>
          <p:cNvSpPr txBox="1"/>
          <p:nvPr/>
        </p:nvSpPr>
        <p:spPr>
          <a:xfrm>
            <a:off x="35443020" y="15918253"/>
            <a:ext cx="76443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3. 	Identify Conversion Areas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Underused Spaces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South-facing/Exposed areas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Proximity to roadways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High Solar Radiation</a:t>
            </a:r>
          </a:p>
          <a:p>
            <a:pPr lvl="1"/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4. 	Visualizing Impact</a:t>
            </a:r>
          </a:p>
        </p:txBody>
      </p:sp>
      <p:pic>
        <p:nvPicPr>
          <p:cNvPr id="27" name="Picture 26" descr="A screenshot of a map&#10;&#10;Description automatically generated">
            <a:extLst>
              <a:ext uri="{FF2B5EF4-FFF2-40B4-BE49-F238E27FC236}">
                <a16:creationId xmlns:a16="http://schemas.microsoft.com/office/drawing/2014/main" id="{9123E253-932E-98B3-3F2E-5EC8489DDD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23" t="6537" r="20241" b="34922"/>
          <a:stretch/>
        </p:blipFill>
        <p:spPr>
          <a:xfrm>
            <a:off x="3474819" y="16399291"/>
            <a:ext cx="8676368" cy="11004047"/>
          </a:xfrm>
          <a:prstGeom prst="rect">
            <a:avLst/>
          </a:prstGeom>
        </p:spPr>
      </p:pic>
      <p:sp>
        <p:nvSpPr>
          <p:cNvPr id="71" name="TextBox 18">
            <a:extLst>
              <a:ext uri="{FF2B5EF4-FFF2-40B4-BE49-F238E27FC236}">
                <a16:creationId xmlns:a16="http://schemas.microsoft.com/office/drawing/2014/main" id="{2269239E-B75F-DE44-9827-A2D8782EF007}"/>
              </a:ext>
            </a:extLst>
          </p:cNvPr>
          <p:cNvSpPr txBox="1"/>
          <p:nvPr/>
        </p:nvSpPr>
        <p:spPr>
          <a:xfrm>
            <a:off x="9832718" y="26223733"/>
            <a:ext cx="463693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Existing Planted Areas</a:t>
            </a:r>
          </a:p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Existing Grass Areas</a:t>
            </a:r>
          </a:p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Conversion Areas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286B79-98E0-DCB7-FAEE-F1C5D86C08B1}"/>
              </a:ext>
            </a:extLst>
          </p:cNvPr>
          <p:cNvSpPr/>
          <p:nvPr/>
        </p:nvSpPr>
        <p:spPr>
          <a:xfrm>
            <a:off x="9310622" y="26774715"/>
            <a:ext cx="522096" cy="266700"/>
          </a:xfrm>
          <a:prstGeom prst="rect">
            <a:avLst/>
          </a:prstGeom>
          <a:solidFill>
            <a:srgbClr val="C6E2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AB963D-1BA7-6234-9F03-3A3A45AC06C8}"/>
              </a:ext>
            </a:extLst>
          </p:cNvPr>
          <p:cNvSpPr/>
          <p:nvPr/>
        </p:nvSpPr>
        <p:spPr>
          <a:xfrm>
            <a:off x="9310622" y="26343474"/>
            <a:ext cx="522096" cy="266700"/>
          </a:xfrm>
          <a:prstGeom prst="rect">
            <a:avLst/>
          </a:prstGeom>
          <a:solidFill>
            <a:srgbClr val="A7C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25E581-45CA-9316-5533-D8ED9A9A3C91}"/>
              </a:ext>
            </a:extLst>
          </p:cNvPr>
          <p:cNvSpPr/>
          <p:nvPr/>
        </p:nvSpPr>
        <p:spPr>
          <a:xfrm>
            <a:off x="9326240" y="27205957"/>
            <a:ext cx="522096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178D765-EDB8-2987-BF7C-17828BACE1C0}"/>
              </a:ext>
            </a:extLst>
          </p:cNvPr>
          <p:cNvGrpSpPr/>
          <p:nvPr/>
        </p:nvGrpSpPr>
        <p:grpSpPr>
          <a:xfrm>
            <a:off x="29486879" y="23995768"/>
            <a:ext cx="4257297" cy="1390760"/>
            <a:chOff x="14474716" y="16946239"/>
            <a:chExt cx="7607754" cy="1390760"/>
          </a:xfrm>
        </p:grpSpPr>
        <p:sp>
          <p:nvSpPr>
            <p:cNvPr id="69" name="TextBox 19">
              <a:extLst>
                <a:ext uri="{FF2B5EF4-FFF2-40B4-BE49-F238E27FC236}">
                  <a16:creationId xmlns:a16="http://schemas.microsoft.com/office/drawing/2014/main" id="{4CC6EA72-3DC4-814B-B15A-08DF4842680B}"/>
                </a:ext>
              </a:extLst>
            </p:cNvPr>
            <p:cNvSpPr txBox="1"/>
            <p:nvPr/>
          </p:nvSpPr>
          <p:spPr>
            <a:xfrm>
              <a:off x="14522563" y="16946239"/>
              <a:ext cx="755990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i="1" dirty="0">
                  <a:solidFill>
                    <a:srgbClr val="C6E2B2"/>
                  </a:solidFill>
                  <a:latin typeface="+mj-lt"/>
                  <a:cs typeface="Calibri Light"/>
                </a:rPr>
                <a:t>$485,000</a:t>
              </a:r>
              <a:endParaRPr lang="en-US" sz="4800" b="1" i="1" dirty="0">
                <a:solidFill>
                  <a:srgbClr val="C6E2B2"/>
                </a:solidFill>
                <a:cs typeface="Calibri Ligh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F8E42B-F94C-FC65-F0B5-E10611B32ACF}"/>
                </a:ext>
              </a:extLst>
            </p:cNvPr>
            <p:cNvSpPr txBox="1"/>
            <p:nvPr/>
          </p:nvSpPr>
          <p:spPr>
            <a:xfrm>
              <a:off x="14474716" y="17813779"/>
              <a:ext cx="468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Watering Grass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A680BE6-BCB9-AFDD-33A9-21FA98143A59}"/>
              </a:ext>
            </a:extLst>
          </p:cNvPr>
          <p:cNvSpPr txBox="1"/>
          <p:nvPr/>
        </p:nvSpPr>
        <p:spPr>
          <a:xfrm>
            <a:off x="29486880" y="22836032"/>
            <a:ext cx="2620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Before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17CEE7-621B-97B0-78CD-074D39712600}"/>
              </a:ext>
            </a:extLst>
          </p:cNvPr>
          <p:cNvGrpSpPr/>
          <p:nvPr/>
        </p:nvGrpSpPr>
        <p:grpSpPr>
          <a:xfrm>
            <a:off x="29539786" y="25705885"/>
            <a:ext cx="4682547" cy="1267649"/>
            <a:chOff x="14527623" y="18373542"/>
            <a:chExt cx="7559907" cy="1267649"/>
          </a:xfrm>
        </p:grpSpPr>
        <p:sp>
          <p:nvSpPr>
            <p:cNvPr id="38" name="TextBox 19">
              <a:extLst>
                <a:ext uri="{FF2B5EF4-FFF2-40B4-BE49-F238E27FC236}">
                  <a16:creationId xmlns:a16="http://schemas.microsoft.com/office/drawing/2014/main" id="{92250118-AB02-ADC3-500D-3651D5E861D8}"/>
                </a:ext>
              </a:extLst>
            </p:cNvPr>
            <p:cNvSpPr txBox="1"/>
            <p:nvPr/>
          </p:nvSpPr>
          <p:spPr>
            <a:xfrm>
              <a:off x="14527623" y="18373542"/>
              <a:ext cx="7559907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i="1" dirty="0">
                  <a:solidFill>
                    <a:srgbClr val="A7C7B3"/>
                  </a:solidFill>
                  <a:latin typeface="+mj-lt"/>
                  <a:cs typeface="Calibri Light"/>
                </a:rPr>
                <a:t>$51,000</a:t>
              </a:r>
              <a:endParaRPr lang="en-US" sz="4000" b="1" i="1" dirty="0">
                <a:solidFill>
                  <a:srgbClr val="A7C7B3"/>
                </a:solidFill>
                <a:cs typeface="Calibri Ligh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9B6120-CDA0-AFB0-A893-48D3B4EAA689}"/>
                </a:ext>
              </a:extLst>
            </p:cNvPr>
            <p:cNvSpPr txBox="1"/>
            <p:nvPr/>
          </p:nvSpPr>
          <p:spPr>
            <a:xfrm>
              <a:off x="14527623" y="19117971"/>
              <a:ext cx="468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Watering Plants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2E1D25-FACC-E18B-9DC1-7EC0A26E9AEF}"/>
              </a:ext>
            </a:extLst>
          </p:cNvPr>
          <p:cNvGrpSpPr/>
          <p:nvPr/>
        </p:nvGrpSpPr>
        <p:grpSpPr>
          <a:xfrm>
            <a:off x="29481819" y="27292891"/>
            <a:ext cx="4687608" cy="1267647"/>
            <a:chOff x="14469655" y="19677734"/>
            <a:chExt cx="7559907" cy="1267647"/>
          </a:xfrm>
        </p:grpSpPr>
        <p:sp>
          <p:nvSpPr>
            <p:cNvPr id="39" name="TextBox 19">
              <a:extLst>
                <a:ext uri="{FF2B5EF4-FFF2-40B4-BE49-F238E27FC236}">
                  <a16:creationId xmlns:a16="http://schemas.microsoft.com/office/drawing/2014/main" id="{7C9D112A-BAF0-5A82-7504-A982DD6D0C67}"/>
                </a:ext>
              </a:extLst>
            </p:cNvPr>
            <p:cNvSpPr txBox="1"/>
            <p:nvPr/>
          </p:nvSpPr>
          <p:spPr>
            <a:xfrm>
              <a:off x="14469655" y="19677734"/>
              <a:ext cx="755990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i="1" dirty="0">
                  <a:solidFill>
                    <a:schemeClr val="accent2"/>
                  </a:solidFill>
                  <a:latin typeface="+mj-lt"/>
                  <a:cs typeface="Calibri Light"/>
                </a:rPr>
                <a:t>26,830,000</a:t>
              </a:r>
              <a:endParaRPr lang="en-US" sz="4800" b="1" i="1" dirty="0">
                <a:solidFill>
                  <a:schemeClr val="accent2"/>
                </a:solidFill>
                <a:cs typeface="Calibri Ligh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3F578D-C280-FA0A-224F-704F9125D613}"/>
                </a:ext>
              </a:extLst>
            </p:cNvPr>
            <p:cNvSpPr txBox="1"/>
            <p:nvPr/>
          </p:nvSpPr>
          <p:spPr>
            <a:xfrm>
              <a:off x="14474716" y="20422161"/>
              <a:ext cx="468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Gallons of Water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9DEF57-3C9C-6DAC-3C05-555A82F8202F}"/>
              </a:ext>
            </a:extLst>
          </p:cNvPr>
          <p:cNvGrpSpPr/>
          <p:nvPr/>
        </p:nvGrpSpPr>
        <p:grpSpPr>
          <a:xfrm>
            <a:off x="33329050" y="23995768"/>
            <a:ext cx="4284242" cy="1390760"/>
            <a:chOff x="14474716" y="16946239"/>
            <a:chExt cx="7607754" cy="1390760"/>
          </a:xfrm>
        </p:grpSpPr>
        <p:sp>
          <p:nvSpPr>
            <p:cNvPr id="50" name="TextBox 19">
              <a:extLst>
                <a:ext uri="{FF2B5EF4-FFF2-40B4-BE49-F238E27FC236}">
                  <a16:creationId xmlns:a16="http://schemas.microsoft.com/office/drawing/2014/main" id="{0B0974D8-2D31-4710-4A78-3FAA7FA4AFF3}"/>
                </a:ext>
              </a:extLst>
            </p:cNvPr>
            <p:cNvSpPr txBox="1"/>
            <p:nvPr/>
          </p:nvSpPr>
          <p:spPr>
            <a:xfrm>
              <a:off x="14522563" y="16946239"/>
              <a:ext cx="755990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i="1" dirty="0">
                  <a:solidFill>
                    <a:srgbClr val="C6E2B2"/>
                  </a:solidFill>
                  <a:latin typeface="+mj-lt"/>
                  <a:cs typeface="Calibri Light"/>
                </a:rPr>
                <a:t>$209,000</a:t>
              </a:r>
              <a:endParaRPr lang="en-US" sz="4800" b="1" i="1" dirty="0">
                <a:solidFill>
                  <a:srgbClr val="C6E2B2"/>
                </a:solidFill>
                <a:cs typeface="Calibri Ligh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5F2A02B-CF97-CA4F-C132-FD451D8C3514}"/>
                </a:ext>
              </a:extLst>
            </p:cNvPr>
            <p:cNvSpPr txBox="1"/>
            <p:nvPr/>
          </p:nvSpPr>
          <p:spPr>
            <a:xfrm>
              <a:off x="14474716" y="17813779"/>
              <a:ext cx="468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Watering Grass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131B535-6E45-D4FF-505E-3265567CAB34}"/>
              </a:ext>
            </a:extLst>
          </p:cNvPr>
          <p:cNvSpPr txBox="1"/>
          <p:nvPr/>
        </p:nvSpPr>
        <p:spPr>
          <a:xfrm>
            <a:off x="33329050" y="22836032"/>
            <a:ext cx="2543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After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648C5E-687C-314A-F631-BB53E7A76747}"/>
              </a:ext>
            </a:extLst>
          </p:cNvPr>
          <p:cNvGrpSpPr/>
          <p:nvPr/>
        </p:nvGrpSpPr>
        <p:grpSpPr>
          <a:xfrm>
            <a:off x="33381958" y="25705885"/>
            <a:ext cx="4284242" cy="1267649"/>
            <a:chOff x="14527623" y="18373542"/>
            <a:chExt cx="7559907" cy="1267649"/>
          </a:xfrm>
        </p:grpSpPr>
        <p:sp>
          <p:nvSpPr>
            <p:cNvPr id="73" name="TextBox 19">
              <a:extLst>
                <a:ext uri="{FF2B5EF4-FFF2-40B4-BE49-F238E27FC236}">
                  <a16:creationId xmlns:a16="http://schemas.microsoft.com/office/drawing/2014/main" id="{83FAC38E-18DE-C7BB-CF45-522209E53E9F}"/>
                </a:ext>
              </a:extLst>
            </p:cNvPr>
            <p:cNvSpPr txBox="1"/>
            <p:nvPr/>
          </p:nvSpPr>
          <p:spPr>
            <a:xfrm>
              <a:off x="14527623" y="18373542"/>
              <a:ext cx="7559907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i="1" dirty="0">
                  <a:solidFill>
                    <a:srgbClr val="A7C7B3"/>
                  </a:solidFill>
                  <a:latin typeface="+mj-lt"/>
                  <a:cs typeface="Calibri Light"/>
                </a:rPr>
                <a:t>$156,000</a:t>
              </a:r>
              <a:endParaRPr lang="en-US" sz="4000" b="1" i="1" dirty="0">
                <a:solidFill>
                  <a:srgbClr val="A7C7B3"/>
                </a:solidFill>
                <a:cs typeface="Calibri Light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9099C80-82F7-2791-6869-76860F629919}"/>
                </a:ext>
              </a:extLst>
            </p:cNvPr>
            <p:cNvSpPr txBox="1"/>
            <p:nvPr/>
          </p:nvSpPr>
          <p:spPr>
            <a:xfrm>
              <a:off x="14527623" y="19117971"/>
              <a:ext cx="468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Watering Plants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BBCF22A-3D67-3BB5-5819-EFB6A59A9C09}"/>
              </a:ext>
            </a:extLst>
          </p:cNvPr>
          <p:cNvGrpSpPr/>
          <p:nvPr/>
        </p:nvGrpSpPr>
        <p:grpSpPr>
          <a:xfrm>
            <a:off x="33323990" y="27292891"/>
            <a:ext cx="4284242" cy="1267647"/>
            <a:chOff x="14469655" y="19677734"/>
            <a:chExt cx="7559907" cy="1267647"/>
          </a:xfrm>
        </p:grpSpPr>
        <p:sp>
          <p:nvSpPr>
            <p:cNvPr id="83" name="TextBox 19">
              <a:extLst>
                <a:ext uri="{FF2B5EF4-FFF2-40B4-BE49-F238E27FC236}">
                  <a16:creationId xmlns:a16="http://schemas.microsoft.com/office/drawing/2014/main" id="{8E5D0DED-B296-8522-910C-8F7F53042884}"/>
                </a:ext>
              </a:extLst>
            </p:cNvPr>
            <p:cNvSpPr txBox="1"/>
            <p:nvPr/>
          </p:nvSpPr>
          <p:spPr>
            <a:xfrm>
              <a:off x="14469655" y="19677734"/>
              <a:ext cx="755990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i="1" dirty="0">
                  <a:solidFill>
                    <a:schemeClr val="accent2"/>
                  </a:solidFill>
                  <a:latin typeface="+mj-lt"/>
                  <a:cs typeface="Calibri Light"/>
                </a:rPr>
                <a:t>18,245,000</a:t>
              </a:r>
              <a:endParaRPr lang="en-US" sz="4800" b="1" i="1" dirty="0">
                <a:solidFill>
                  <a:schemeClr val="accent2"/>
                </a:solidFill>
                <a:cs typeface="Calibri Light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0661ACB-13EB-5D1A-9DB7-E6D6A0A2E37B}"/>
                </a:ext>
              </a:extLst>
            </p:cNvPr>
            <p:cNvSpPr txBox="1"/>
            <p:nvPr/>
          </p:nvSpPr>
          <p:spPr>
            <a:xfrm>
              <a:off x="14474716" y="20422161"/>
              <a:ext cx="468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Gallons of Water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E2421445-B39A-3E2D-FA2B-B6C21C6F808F}"/>
              </a:ext>
            </a:extLst>
          </p:cNvPr>
          <p:cNvSpPr txBox="1"/>
          <p:nvPr/>
        </p:nvSpPr>
        <p:spPr>
          <a:xfrm>
            <a:off x="36990127" y="22836032"/>
            <a:ext cx="3832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Savings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DB7381D-35C9-819F-733B-8E4C72EE1C38}"/>
              </a:ext>
            </a:extLst>
          </p:cNvPr>
          <p:cNvGrpSpPr/>
          <p:nvPr/>
        </p:nvGrpSpPr>
        <p:grpSpPr>
          <a:xfrm>
            <a:off x="37099694" y="23995768"/>
            <a:ext cx="2708634" cy="1267649"/>
            <a:chOff x="14527623" y="18373542"/>
            <a:chExt cx="8653545" cy="1267649"/>
          </a:xfrm>
        </p:grpSpPr>
        <p:sp>
          <p:nvSpPr>
            <p:cNvPr id="90" name="TextBox 19">
              <a:extLst>
                <a:ext uri="{FF2B5EF4-FFF2-40B4-BE49-F238E27FC236}">
                  <a16:creationId xmlns:a16="http://schemas.microsoft.com/office/drawing/2014/main" id="{E8C28B7B-CDC0-9473-65B7-B39184F984B9}"/>
                </a:ext>
              </a:extLst>
            </p:cNvPr>
            <p:cNvSpPr txBox="1"/>
            <p:nvPr/>
          </p:nvSpPr>
          <p:spPr>
            <a:xfrm>
              <a:off x="14527623" y="18373542"/>
              <a:ext cx="8653545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i="1" dirty="0">
                  <a:solidFill>
                    <a:srgbClr val="C6E2B2"/>
                  </a:solidFill>
                  <a:latin typeface="+mj-lt"/>
                  <a:cs typeface="Calibri Light"/>
                </a:rPr>
                <a:t>$171,000</a:t>
              </a:r>
              <a:endParaRPr lang="en-US" sz="4800" b="1" i="1" dirty="0">
                <a:solidFill>
                  <a:srgbClr val="C6E2B2"/>
                </a:solidFill>
                <a:cs typeface="Calibri Ligh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51532DE-1383-51B4-39E3-388E1F71D331}"/>
                </a:ext>
              </a:extLst>
            </p:cNvPr>
            <p:cNvSpPr txBox="1"/>
            <p:nvPr/>
          </p:nvSpPr>
          <p:spPr>
            <a:xfrm>
              <a:off x="14527623" y="19117971"/>
              <a:ext cx="46825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Total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73777BE-A96E-8A7C-BE4B-BDCC805237BE}"/>
              </a:ext>
            </a:extLst>
          </p:cNvPr>
          <p:cNvGrpSpPr/>
          <p:nvPr/>
        </p:nvGrpSpPr>
        <p:grpSpPr>
          <a:xfrm>
            <a:off x="36990127" y="27292891"/>
            <a:ext cx="4405374" cy="1267647"/>
            <a:chOff x="14469655" y="19677734"/>
            <a:chExt cx="7559907" cy="1267647"/>
          </a:xfrm>
        </p:grpSpPr>
        <p:sp>
          <p:nvSpPr>
            <p:cNvPr id="93" name="TextBox 19">
              <a:extLst>
                <a:ext uri="{FF2B5EF4-FFF2-40B4-BE49-F238E27FC236}">
                  <a16:creationId xmlns:a16="http://schemas.microsoft.com/office/drawing/2014/main" id="{8570B229-3A00-8E9D-D1BB-4CF94351BB57}"/>
                </a:ext>
              </a:extLst>
            </p:cNvPr>
            <p:cNvSpPr txBox="1"/>
            <p:nvPr/>
          </p:nvSpPr>
          <p:spPr>
            <a:xfrm>
              <a:off x="14469655" y="19677734"/>
              <a:ext cx="755990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i="1" dirty="0">
                  <a:solidFill>
                    <a:schemeClr val="accent2"/>
                  </a:solidFill>
                  <a:latin typeface="+mj-lt"/>
                  <a:cs typeface="Calibri Light"/>
                </a:rPr>
                <a:t>8,585,000</a:t>
              </a:r>
              <a:endParaRPr lang="en-US" sz="4800" b="1" i="1" dirty="0">
                <a:solidFill>
                  <a:schemeClr val="accent2"/>
                </a:solidFill>
                <a:cs typeface="Calibri Ligh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EC6929D-955C-A095-9A94-0DD40222EEBC}"/>
                </a:ext>
              </a:extLst>
            </p:cNvPr>
            <p:cNvSpPr txBox="1"/>
            <p:nvPr/>
          </p:nvSpPr>
          <p:spPr>
            <a:xfrm>
              <a:off x="14474716" y="20422161"/>
              <a:ext cx="468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Gallons of Water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326BB1D-A7BA-EDA1-3ACC-0E332D56E165}"/>
              </a:ext>
            </a:extLst>
          </p:cNvPr>
          <p:cNvSpPr txBox="1"/>
          <p:nvPr/>
        </p:nvSpPr>
        <p:spPr>
          <a:xfrm>
            <a:off x="16279221" y="25204658"/>
            <a:ext cx="66807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Improve Student Experience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Create Pollinator Habitat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Make Use of Unused Turf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Save Water and Money</a:t>
            </a:r>
          </a:p>
        </p:txBody>
      </p:sp>
      <p:pic>
        <p:nvPicPr>
          <p:cNvPr id="97" name="Picture 96" descr="A building with a street light&#10;&#10;Description automatically generated">
            <a:extLst>
              <a:ext uri="{FF2B5EF4-FFF2-40B4-BE49-F238E27FC236}">
                <a16:creationId xmlns:a16="http://schemas.microsoft.com/office/drawing/2014/main" id="{8BBF57CD-CFDC-100C-73BC-9A2C31AFAE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84"/>
          <a:stretch/>
        </p:blipFill>
        <p:spPr>
          <a:xfrm rot="5400000">
            <a:off x="14459127" y="20165720"/>
            <a:ext cx="4261718" cy="3443675"/>
          </a:xfrm>
          <a:prstGeom prst="rect">
            <a:avLst/>
          </a:prstGeom>
        </p:spPr>
      </p:pic>
      <p:sp>
        <p:nvSpPr>
          <p:cNvPr id="104" name="TextBox 18">
            <a:extLst>
              <a:ext uri="{FF2B5EF4-FFF2-40B4-BE49-F238E27FC236}">
                <a16:creationId xmlns:a16="http://schemas.microsoft.com/office/drawing/2014/main" id="{5658958D-874B-5BA8-FCA2-9251C0D89877}"/>
              </a:ext>
            </a:extLst>
          </p:cNvPr>
          <p:cNvSpPr txBox="1"/>
          <p:nvPr/>
        </p:nvSpPr>
        <p:spPr>
          <a:xfrm>
            <a:off x="14838712" y="24122734"/>
            <a:ext cx="268890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Before</a:t>
            </a:r>
          </a:p>
        </p:txBody>
      </p:sp>
      <p:sp>
        <p:nvSpPr>
          <p:cNvPr id="108" name="TextBox 18">
            <a:extLst>
              <a:ext uri="{FF2B5EF4-FFF2-40B4-BE49-F238E27FC236}">
                <a16:creationId xmlns:a16="http://schemas.microsoft.com/office/drawing/2014/main" id="{6406D8C1-7F36-5923-34CC-52E099553ED1}"/>
              </a:ext>
            </a:extLst>
          </p:cNvPr>
          <p:cNvSpPr txBox="1"/>
          <p:nvPr/>
        </p:nvSpPr>
        <p:spPr>
          <a:xfrm>
            <a:off x="18886945" y="24122734"/>
            <a:ext cx="463693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After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597B0B7-C63A-B9AA-CCB2-5D1D6E6D9160}"/>
              </a:ext>
            </a:extLst>
          </p:cNvPr>
          <p:cNvSpPr/>
          <p:nvPr/>
        </p:nvSpPr>
        <p:spPr>
          <a:xfrm>
            <a:off x="6454477" y="24367856"/>
            <a:ext cx="503116" cy="39932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 descr="A building with a garden and trees&#10;&#10;Description automatically generated">
            <a:extLst>
              <a:ext uri="{FF2B5EF4-FFF2-40B4-BE49-F238E27FC236}">
                <a16:creationId xmlns:a16="http://schemas.microsoft.com/office/drawing/2014/main" id="{F0430DA6-71AF-1C25-73E5-AE72C5DCB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6945" y="16385067"/>
            <a:ext cx="5742663" cy="7656884"/>
          </a:xfrm>
          <a:prstGeom prst="rect">
            <a:avLst/>
          </a:prstGeom>
        </p:spPr>
      </p:pic>
      <p:pic>
        <p:nvPicPr>
          <p:cNvPr id="114" name="Picture 113" descr="A map of a city&#10;&#10;Description automatically generated">
            <a:extLst>
              <a:ext uri="{FF2B5EF4-FFF2-40B4-BE49-F238E27FC236}">
                <a16:creationId xmlns:a16="http://schemas.microsoft.com/office/drawing/2014/main" id="{0AAB5DC0-CFF0-7356-77F9-D0C2963D64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21" t="28331" r="33488" b="42861"/>
          <a:stretch/>
        </p:blipFill>
        <p:spPr>
          <a:xfrm>
            <a:off x="14868151" y="16417892"/>
            <a:ext cx="3443676" cy="2514394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7B027225-C665-D5A4-8382-E08C84BCA241}"/>
              </a:ext>
            </a:extLst>
          </p:cNvPr>
          <p:cNvSpPr txBox="1"/>
          <p:nvPr/>
        </p:nvSpPr>
        <p:spPr>
          <a:xfrm>
            <a:off x="14838711" y="19082882"/>
            <a:ext cx="344367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 Location</a:t>
            </a: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566EA8A5-7CC9-A705-8E2E-B26839A12699}"/>
              </a:ext>
            </a:extLst>
          </p:cNvPr>
          <p:cNvSpPr txBox="1"/>
          <p:nvPr/>
        </p:nvSpPr>
        <p:spPr>
          <a:xfrm>
            <a:off x="15489286" y="14847546"/>
            <a:ext cx="8260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i="1" dirty="0">
                <a:latin typeface="+mj-lt"/>
                <a:cs typeface="Calibri Light" panose="020F0302020204030204" pitchFamily="34" charset="0"/>
              </a:rPr>
              <a:t>Water Efficient Landscape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EFBDC-FF15-FD9A-51E4-696239DEFD1E}"/>
              </a:ext>
            </a:extLst>
          </p:cNvPr>
          <p:cNvSpPr txBox="1"/>
          <p:nvPr/>
        </p:nvSpPr>
        <p:spPr>
          <a:xfrm>
            <a:off x="36972424" y="25672153"/>
            <a:ext cx="3832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A7C7B3"/>
                </a:solidFill>
                <a:latin typeface="+mj-lt"/>
                <a:cs typeface="Calibri Light"/>
              </a:rPr>
              <a:t>-$105,000</a:t>
            </a:r>
            <a:endParaRPr lang="en-US" sz="4000" b="1" i="1" dirty="0">
              <a:solidFill>
                <a:srgbClr val="A7C7B3"/>
              </a:solidFill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86C42-7FD6-2AF6-685D-04DD8A9808F8}"/>
              </a:ext>
            </a:extLst>
          </p:cNvPr>
          <p:cNvSpPr txBox="1"/>
          <p:nvPr/>
        </p:nvSpPr>
        <p:spPr>
          <a:xfrm>
            <a:off x="37099694" y="26461247"/>
            <a:ext cx="2818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Total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05DB4F4-A33D-26B8-FE72-19A26107000D}"/>
              </a:ext>
            </a:extLst>
          </p:cNvPr>
          <p:cNvSpPr txBox="1"/>
          <p:nvPr/>
        </p:nvSpPr>
        <p:spPr>
          <a:xfrm>
            <a:off x="33201228" y="4815010"/>
            <a:ext cx="4191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6253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Janet Quinney Lawson</a:t>
            </a:r>
          </a:p>
          <a:p>
            <a:r>
              <a:rPr lang="en-US" sz="2400" dirty="0">
                <a:solidFill>
                  <a:srgbClr val="06253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Institute for Land, Water &amp; Air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B815E9A-6DFA-BB12-EBCD-84027B83C405}"/>
              </a:ext>
            </a:extLst>
          </p:cNvPr>
          <p:cNvSpPr txBox="1"/>
          <p:nvPr/>
        </p:nvSpPr>
        <p:spPr>
          <a:xfrm>
            <a:off x="33201228" y="5507551"/>
            <a:ext cx="4649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6253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UtahState</a:t>
            </a:r>
            <a:r>
              <a:rPr lang="en-US" sz="2400" dirty="0" err="1">
                <a:solidFill>
                  <a:srgbClr val="06253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University</a:t>
            </a:r>
            <a:endParaRPr lang="en-US" sz="2400" dirty="0">
              <a:solidFill>
                <a:srgbClr val="062539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5147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SU 2021">
      <a:dk1>
        <a:srgbClr val="000000"/>
      </a:dk1>
      <a:lt1>
        <a:srgbClr val="FFFFFF"/>
      </a:lt1>
      <a:dk2>
        <a:srgbClr val="00263A"/>
      </a:dk2>
      <a:lt2>
        <a:srgbClr val="A2AAAD"/>
      </a:lt2>
      <a:accent1>
        <a:srgbClr val="16597D"/>
      </a:accent1>
      <a:accent2>
        <a:srgbClr val="01ADD8"/>
      </a:accent2>
      <a:accent3>
        <a:srgbClr val="00938F"/>
      </a:accent3>
      <a:accent4>
        <a:srgbClr val="F16178"/>
      </a:accent4>
      <a:accent5>
        <a:srgbClr val="FF8300"/>
      </a:accent5>
      <a:accent6>
        <a:srgbClr val="F6BD17"/>
      </a:accent6>
      <a:hlink>
        <a:srgbClr val="288DC2"/>
      </a:hlink>
      <a:folHlink>
        <a:srgbClr val="6EA9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4558cce-f878-4116-9284-c767a84f306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3C0751ECBD644D977B8D13B2D5D64D" ma:contentTypeVersion="18" ma:contentTypeDescription="Create a new document." ma:contentTypeScope="" ma:versionID="686f3ea3bbf3906424aea989acc45fb1">
  <xsd:schema xmlns:xsd="http://www.w3.org/2001/XMLSchema" xmlns:xs="http://www.w3.org/2001/XMLSchema" xmlns:p="http://schemas.microsoft.com/office/2006/metadata/properties" xmlns:ns1="http://schemas.microsoft.com/sharepoint/v3" xmlns:ns3="c4558cce-f878-4116-9284-c767a84f306b" xmlns:ns4="0f735617-5732-47c9-bc1d-bf6b6a7a8960" targetNamespace="http://schemas.microsoft.com/office/2006/metadata/properties" ma:root="true" ma:fieldsID="a82b6098102a5699a5237b54174c6e26" ns1:_="" ns3:_="" ns4:_="">
    <xsd:import namespace="http://schemas.microsoft.com/sharepoint/v3"/>
    <xsd:import namespace="c4558cce-f878-4116-9284-c767a84f306b"/>
    <xsd:import namespace="0f735617-5732-47c9-bc1d-bf6b6a7a8960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558cce-f878-4116-9284-c767a84f30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735617-5732-47c9-bc1d-bf6b6a7a8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C3A69C-9508-474C-9024-15EF03D6457B}">
  <ds:schemaRefs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0f735617-5732-47c9-bc1d-bf6b6a7a8960"/>
    <ds:schemaRef ds:uri="http://schemas.microsoft.com/office/2006/metadata/properties"/>
    <ds:schemaRef ds:uri="c4558cce-f878-4116-9284-c767a84f306b"/>
    <ds:schemaRef ds:uri="http://schemas.microsoft.com/office/2006/documentManagement/type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4C174AA-19C5-4E9F-88CB-0644AB9D40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2A4892-E531-4A2F-8EA3-468B25FBF6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4558cce-f878-4116-9284-c767a84f306b"/>
    <ds:schemaRef ds:uri="0f735617-5732-47c9-bc1d-bf6b6a7a89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8209</TotalTime>
  <Words>253</Words>
  <Application>Microsoft Macintosh PowerPoint</Application>
  <PresentationFormat>Custom</PresentationFormat>
  <Paragraphs>70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DokChampa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Grady Bing</dc:creator>
  <cp:lastModifiedBy>Athena Dupont</cp:lastModifiedBy>
  <cp:revision>38</cp:revision>
  <dcterms:created xsi:type="dcterms:W3CDTF">2021-11-02T19:10:03Z</dcterms:created>
  <dcterms:modified xsi:type="dcterms:W3CDTF">2024-01-11T22:56:04Z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0x010100113C0751ECBD644D977B8D13B2D5D64D</vt:lpwstr>
  </property>
</Properties>
</file>