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65" r:id="rId2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3536" userDrawn="1">
          <p15:clr>
            <a:srgbClr val="A4A3A4"/>
          </p15:clr>
        </p15:guide>
        <p15:guide id="2" pos="576" userDrawn="1">
          <p15:clr>
            <a:srgbClr val="A4A3A4"/>
          </p15:clr>
        </p15:guide>
        <p15:guide id="3" pos="27072" userDrawn="1">
          <p15:clr>
            <a:srgbClr val="A4A3A4"/>
          </p15:clr>
        </p15:guide>
        <p15:guide id="4" orient="horz" pos="576" userDrawn="1">
          <p15:clr>
            <a:srgbClr val="A4A3A4"/>
          </p15:clr>
        </p15:guide>
        <p15:guide id="5" orient="horz" pos="20160" userDrawn="1">
          <p15:clr>
            <a:srgbClr val="A4A3A4"/>
          </p15:clr>
        </p15:guide>
        <p15:guide id="6" pos="14136" userDrawn="1">
          <p15:clr>
            <a:srgbClr val="A4A3A4"/>
          </p15:clr>
        </p15:guide>
        <p15:guide id="7" pos="20304" userDrawn="1">
          <p15:clr>
            <a:srgbClr val="A4A3A4"/>
          </p15:clr>
        </p15:guide>
        <p15:guide id="8" pos="20880" userDrawn="1">
          <p15:clr>
            <a:srgbClr val="A4A3A4"/>
          </p15:clr>
        </p15:guide>
        <p15:guide id="9" pos="7344" userDrawn="1">
          <p15:clr>
            <a:srgbClr val="A4A3A4"/>
          </p15:clr>
        </p15:guide>
        <p15:guide id="10" pos="6768" userDrawn="1">
          <p15:clr>
            <a:srgbClr val="A4A3A4"/>
          </p15:clr>
        </p15:guide>
        <p15:guide id="11" orient="horz" pos="32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16B48C-2C60-5DFE-FCB2-7D24160846F7}" name="Daniel Lenhart" initials="" userId="S::a01248351@aggies.usu.edu::a5222fbb-5a44-4727-92f4-aef1a76cc832" providerId="AD"/>
  <p188:author id="{58CA9C9B-DB82-BC0F-C967-0B9329882152}" name="Athena Dupont" initials="AD" userId="Athena Dupont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A3CC"/>
    <a:srgbClr val="0F24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02"/>
    <p:restoredTop sz="94774"/>
  </p:normalViewPr>
  <p:slideViewPr>
    <p:cSldViewPr snapToGrid="0" snapToObjects="1">
      <p:cViewPr>
        <p:scale>
          <a:sx n="39" d="100"/>
          <a:sy n="39" d="100"/>
        </p:scale>
        <p:origin x="144" y="-3344"/>
      </p:cViewPr>
      <p:guideLst>
        <p:guide pos="13536"/>
        <p:guide pos="576"/>
        <p:guide pos="27072"/>
        <p:guide orient="horz" pos="576"/>
        <p:guide orient="horz" pos="20160"/>
        <p:guide pos="14136"/>
        <p:guide pos="20304"/>
        <p:guide pos="20880"/>
        <p:guide pos="7344"/>
        <p:guide pos="6768"/>
        <p:guide orient="horz" pos="3240"/>
      </p:guideLst>
    </p:cSldViewPr>
  </p:slideViewPr>
  <p:notesTextViewPr>
    <p:cViewPr>
      <p:scale>
        <a:sx n="105" d="100"/>
        <a:sy n="10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8/10/relationships/authors" Target="authors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284D0-50F2-D64B-8044-CA2CD9EAA405}" type="datetimeFigureOut">
              <a:rPr lang="en-US" smtClean="0"/>
              <a:t>1/10/24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91E70-C4DC-A140-99E4-0C17B258F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63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91E70-C4DC-A140-99E4-0C17B258FC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25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G Better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FF8EB3-2542-0A4C-AD08-A531CB96CE4E}"/>
              </a:ext>
            </a:extLst>
          </p:cNvPr>
          <p:cNvSpPr/>
          <p:nvPr userDrawn="1"/>
        </p:nvSpPr>
        <p:spPr>
          <a:xfrm>
            <a:off x="9053567" y="38163"/>
            <a:ext cx="25784066" cy="32918400"/>
          </a:xfrm>
          <a:prstGeom prst="rect">
            <a:avLst/>
          </a:prstGeom>
          <a:solidFill>
            <a:srgbClr val="0F243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09">
            <a:extLst>
              <a:ext uri="{FF2B5EF4-FFF2-40B4-BE49-F238E27FC236}">
                <a16:creationId xmlns:a16="http://schemas.microsoft.com/office/drawing/2014/main" id="{B6387B71-E814-D74C-A562-F4CADFB566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142839" y="30175199"/>
            <a:ext cx="11605521" cy="18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8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senter B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80043F-FC17-CB4F-95B7-7E1F3ACDA97F}"/>
              </a:ext>
            </a:extLst>
          </p:cNvPr>
          <p:cNvSpPr/>
          <p:nvPr userDrawn="1"/>
        </p:nvSpPr>
        <p:spPr>
          <a:xfrm>
            <a:off x="14996158" y="0"/>
            <a:ext cx="28895042" cy="329184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8BC2B6-F796-AD45-9099-CB7199DFA69D}"/>
              </a:ext>
            </a:extLst>
          </p:cNvPr>
          <p:cNvSpPr/>
          <p:nvPr userDrawn="1"/>
        </p:nvSpPr>
        <p:spPr>
          <a:xfrm>
            <a:off x="-1" y="0"/>
            <a:ext cx="14996161" cy="32918400"/>
          </a:xfrm>
          <a:prstGeom prst="rect">
            <a:avLst/>
          </a:prstGeom>
          <a:solidFill>
            <a:srgbClr val="0F243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09">
            <a:extLst>
              <a:ext uri="{FF2B5EF4-FFF2-40B4-BE49-F238E27FC236}">
                <a16:creationId xmlns:a16="http://schemas.microsoft.com/office/drawing/2014/main" id="{C16CA098-7688-4845-B436-36720CD423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95318" y="30087479"/>
            <a:ext cx="11605521" cy="18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9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hero B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2953E31-1342-7E45-8E21-E3B6B930DC67}"/>
              </a:ext>
            </a:extLst>
          </p:cNvPr>
          <p:cNvSpPr/>
          <p:nvPr userDrawn="1"/>
        </p:nvSpPr>
        <p:spPr>
          <a:xfrm>
            <a:off x="11708345" y="-27478"/>
            <a:ext cx="32182855" cy="11720885"/>
          </a:xfrm>
          <a:custGeom>
            <a:avLst/>
            <a:gdLst>
              <a:gd name="connsiteX0" fmla="*/ 0 w 32111079"/>
              <a:gd name="connsiteY0" fmla="*/ 0 h 11720885"/>
              <a:gd name="connsiteX1" fmla="*/ 32111079 w 32111079"/>
              <a:gd name="connsiteY1" fmla="*/ 0 h 11720885"/>
              <a:gd name="connsiteX2" fmla="*/ 32111079 w 32111079"/>
              <a:gd name="connsiteY2" fmla="*/ 10587281 h 11720885"/>
              <a:gd name="connsiteX3" fmla="*/ 30977475 w 32111079"/>
              <a:gd name="connsiteY3" fmla="*/ 11720885 h 11720885"/>
              <a:gd name="connsiteX4" fmla="*/ 1061828 w 32111079"/>
              <a:gd name="connsiteY4" fmla="*/ 11720885 h 11720885"/>
              <a:gd name="connsiteX5" fmla="*/ 17308 w 32111079"/>
              <a:gd name="connsiteY5" fmla="*/ 11028531 h 11720885"/>
              <a:gd name="connsiteX6" fmla="*/ 0 w 32111079"/>
              <a:gd name="connsiteY6" fmla="*/ 10981241 h 11720885"/>
              <a:gd name="connsiteX7" fmla="*/ 0 w 32111079"/>
              <a:gd name="connsiteY7" fmla="*/ 0 h 1172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11079" h="11720885">
                <a:moveTo>
                  <a:pt x="0" y="0"/>
                </a:moveTo>
                <a:lnTo>
                  <a:pt x="32111079" y="0"/>
                </a:lnTo>
                <a:lnTo>
                  <a:pt x="32111079" y="10587281"/>
                </a:lnTo>
                <a:cubicBezTo>
                  <a:pt x="32111079" y="11213353"/>
                  <a:pt x="31603547" y="11720885"/>
                  <a:pt x="30977475" y="11720885"/>
                </a:cubicBezTo>
                <a:lnTo>
                  <a:pt x="1061828" y="11720885"/>
                </a:lnTo>
                <a:cubicBezTo>
                  <a:pt x="592274" y="11720885"/>
                  <a:pt x="189399" y="11435398"/>
                  <a:pt x="17308" y="11028531"/>
                </a:cubicBezTo>
                <a:lnTo>
                  <a:pt x="0" y="10981241"/>
                </a:lnTo>
                <a:lnTo>
                  <a:pt x="0" y="0"/>
                </a:lnTo>
                <a:close/>
              </a:path>
            </a:pathLst>
          </a:custGeom>
          <a:solidFill>
            <a:srgbClr val="0F243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DDCBA0-D825-7343-AF62-E64FE01DDAFF}"/>
              </a:ext>
            </a:extLst>
          </p:cNvPr>
          <p:cNvSpPr/>
          <p:nvPr userDrawn="1"/>
        </p:nvSpPr>
        <p:spPr>
          <a:xfrm>
            <a:off x="0" y="0"/>
            <a:ext cx="11708345" cy="329184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D1F9ACEC-ECB5-364C-9C7C-BE5921AD0C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338" y="29141656"/>
            <a:ext cx="9673661" cy="286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13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68" userDrawn="1">
          <p15:clr>
            <a:srgbClr val="FBAE40"/>
          </p15:clr>
        </p15:guide>
        <p15:guide id="2" pos="1382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hero m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6BD29EA-1972-C248-92C4-EAB619C6B72D}"/>
              </a:ext>
            </a:extLst>
          </p:cNvPr>
          <p:cNvSpPr/>
          <p:nvPr userDrawn="1"/>
        </p:nvSpPr>
        <p:spPr>
          <a:xfrm>
            <a:off x="0" y="0"/>
            <a:ext cx="28433486" cy="329184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0403D38-D978-AB48-A22E-BC312669A4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86880" y="29559138"/>
            <a:ext cx="12478097" cy="198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4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ditional po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531A0E-8B40-D04E-9860-CC4D35EB642D}"/>
              </a:ext>
            </a:extLst>
          </p:cNvPr>
          <p:cNvSpPr/>
          <p:nvPr userDrawn="1"/>
        </p:nvSpPr>
        <p:spPr>
          <a:xfrm>
            <a:off x="-1" y="0"/>
            <a:ext cx="43891201" cy="636926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D50F2F4D-5376-F849-968E-893B292884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34352" y="860004"/>
            <a:ext cx="3442447" cy="43795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D57342-1A8B-B14A-8ED4-AC4289B3BB7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1364" y="0"/>
            <a:ext cx="0" cy="6400800"/>
          </a:xfrm>
          <a:prstGeom prst="line">
            <a:avLst/>
          </a:prstGeom>
          <a:ln w="3810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270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ditional pos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D5B9FE-11A4-7346-B31F-F5D4F9043379}"/>
              </a:ext>
            </a:extLst>
          </p:cNvPr>
          <p:cNvSpPr/>
          <p:nvPr userDrawn="1"/>
        </p:nvSpPr>
        <p:spPr>
          <a:xfrm>
            <a:off x="0" y="0"/>
            <a:ext cx="43891200" cy="329458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DDCAE2-24B1-6B43-90D2-B77D4F0D085B}"/>
              </a:ext>
            </a:extLst>
          </p:cNvPr>
          <p:cNvSpPr/>
          <p:nvPr userDrawn="1"/>
        </p:nvSpPr>
        <p:spPr>
          <a:xfrm rot="5400000">
            <a:off x="20103058" y="9157741"/>
            <a:ext cx="3685081" cy="43891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09">
            <a:extLst>
              <a:ext uri="{FF2B5EF4-FFF2-40B4-BE49-F238E27FC236}">
                <a16:creationId xmlns:a16="http://schemas.microsoft.com/office/drawing/2014/main" id="{0B44EB41-9264-9540-86C4-9F32D61AD9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60120" y="30175199"/>
            <a:ext cx="11605521" cy="18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90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ditional pos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E7A548-8FA4-5C4B-AD71-E0A031E22648}"/>
              </a:ext>
            </a:extLst>
          </p:cNvPr>
          <p:cNvSpPr/>
          <p:nvPr userDrawn="1"/>
        </p:nvSpPr>
        <p:spPr>
          <a:xfrm rot="5400000">
            <a:off x="17915240" y="-17915235"/>
            <a:ext cx="8060720" cy="43891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C2643E-5FC8-A444-9424-93DB0CBCE779}"/>
              </a:ext>
            </a:extLst>
          </p:cNvPr>
          <p:cNvGrpSpPr/>
          <p:nvPr userDrawn="1"/>
        </p:nvGrpSpPr>
        <p:grpSpPr>
          <a:xfrm>
            <a:off x="0" y="6655145"/>
            <a:ext cx="43891200" cy="2342397"/>
            <a:chOff x="0" y="6497913"/>
            <a:chExt cx="43891200" cy="2499630"/>
          </a:xfrm>
          <a:solidFill>
            <a:schemeClr val="bg2"/>
          </a:solidFill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1CB6447-2BCB-7547-AC74-241D0E4BC7E9}"/>
                </a:ext>
              </a:extLst>
            </p:cNvPr>
            <p:cNvSpPr/>
            <p:nvPr/>
          </p:nvSpPr>
          <p:spPr>
            <a:xfrm>
              <a:off x="0" y="6742587"/>
              <a:ext cx="43891200" cy="2254956"/>
            </a:xfrm>
            <a:prstGeom prst="roundRect">
              <a:avLst>
                <a:gd name="adj" fmla="val 378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5B1CD86-A629-2A48-8FBA-5A99A978E5B0}"/>
                </a:ext>
              </a:extLst>
            </p:cNvPr>
            <p:cNvSpPr/>
            <p:nvPr/>
          </p:nvSpPr>
          <p:spPr>
            <a:xfrm>
              <a:off x="0" y="6497913"/>
              <a:ext cx="43891200" cy="1499926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</p:grp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2F6A838-21FD-5A44-AF76-857B0EC31B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00" y="7366328"/>
            <a:ext cx="10972800" cy="105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41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489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7ECA4-2C3A-7546-B9B9-C9C5A89F4660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D029D-74ED-0041-825B-5872D363F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5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3" r:id="rId3"/>
    <p:sldLayoutId id="2147483665" r:id="rId4"/>
    <p:sldLayoutId id="2147483664" r:id="rId5"/>
    <p:sldLayoutId id="2147483661" r:id="rId6"/>
    <p:sldLayoutId id="2147483662" r:id="rId7"/>
    <p:sldLayoutId id="2147483668" r:id="rId8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emf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1340A348-C77C-B2E3-CD80-B7845B70FF43}"/>
              </a:ext>
            </a:extLst>
          </p:cNvPr>
          <p:cNvSpPr txBox="1"/>
          <p:nvPr/>
        </p:nvSpPr>
        <p:spPr>
          <a:xfrm>
            <a:off x="1056546" y="10914752"/>
            <a:ext cx="627811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cs typeface="Segoe UI" panose="020B0502040204020203" pitchFamily="34" charset="0"/>
              </a:rPr>
              <a:t>20% of US households were </a:t>
            </a:r>
          </a:p>
          <a:p>
            <a:r>
              <a:rPr lang="en-US" sz="4000" dirty="0">
                <a:cs typeface="Segoe UI" panose="020B0502040204020203" pitchFamily="34" charset="0"/>
              </a:rPr>
              <a:t>food insecure in 2020. </a:t>
            </a:r>
            <a:r>
              <a:rPr lang="en-US" sz="4000" b="0" i="0" u="none" strike="noStrike" dirty="0">
                <a:effectLst/>
              </a:rPr>
              <a:t>One </a:t>
            </a:r>
          </a:p>
          <a:p>
            <a:r>
              <a:rPr lang="en-US" sz="4000" b="0" i="0" u="none" strike="noStrike" dirty="0">
                <a:effectLst/>
              </a:rPr>
              <a:t>outcome of food insecurity </a:t>
            </a:r>
          </a:p>
          <a:p>
            <a:r>
              <a:rPr lang="en-US" sz="4000" b="0" i="0" u="none" strike="noStrike" dirty="0">
                <a:effectLst/>
              </a:rPr>
              <a:t>is weight discrimination. 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B13A51-6B35-4B4F-BF8A-531E0C9C1EC5}"/>
              </a:ext>
            </a:extLst>
          </p:cNvPr>
          <p:cNvSpPr txBox="1"/>
          <p:nvPr/>
        </p:nvSpPr>
        <p:spPr>
          <a:xfrm>
            <a:off x="13077158" y="727473"/>
            <a:ext cx="28450786" cy="1086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" panose="020B0502040204020203" pitchFamily="34" charset="0"/>
              </a:rPr>
              <a:t>The less </a:t>
            </a:r>
            <a:r>
              <a:rPr lang="en-US" sz="17500" b="1" dirty="0">
                <a:solidFill>
                  <a:srgbClr val="02A3CC"/>
                </a:solidFill>
                <a:latin typeface="+mj-lt"/>
                <a:ea typeface="Segoe UI Black" panose="020B0A02040204020203" pitchFamily="34" charset="0"/>
                <a:cs typeface="Segoe UI" panose="020B0502040204020203" pitchFamily="34" charset="0"/>
              </a:rPr>
              <a:t>food security </a:t>
            </a:r>
            <a:r>
              <a:rPr lang="en-US" sz="175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" panose="020B0502040204020203" pitchFamily="34" charset="0"/>
              </a:rPr>
              <a:t>you have, the more likely you are to face </a:t>
            </a:r>
            <a:r>
              <a:rPr lang="en-US" sz="17500" b="1" dirty="0">
                <a:solidFill>
                  <a:srgbClr val="02A3CC"/>
                </a:solidFill>
                <a:latin typeface="+mj-lt"/>
                <a:ea typeface="Segoe UI Black" panose="020B0A02040204020203" pitchFamily="34" charset="0"/>
                <a:cs typeface="Segoe UI" panose="020B0502040204020203" pitchFamily="34" charset="0"/>
              </a:rPr>
              <a:t>discrimination </a:t>
            </a:r>
            <a:r>
              <a:rPr lang="en-US" sz="175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" panose="020B0502040204020203" pitchFamily="34" charset="0"/>
              </a:rPr>
              <a:t>based on your </a:t>
            </a:r>
            <a:r>
              <a:rPr lang="en-US" sz="17500" b="1" dirty="0">
                <a:solidFill>
                  <a:srgbClr val="02A3CC"/>
                </a:solidFill>
                <a:latin typeface="+mj-lt"/>
                <a:ea typeface="Segoe UI Black" panose="020B0A02040204020203" pitchFamily="34" charset="0"/>
                <a:cs typeface="Segoe UI" panose="020B0502040204020203" pitchFamily="34" charset="0"/>
              </a:rPr>
              <a:t>weight</a:t>
            </a:r>
            <a:r>
              <a:rPr lang="en-US" sz="175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" panose="020B0502040204020203" pitchFamily="34" charset="0"/>
              </a:rPr>
              <a:t>.</a:t>
            </a:r>
            <a:endParaRPr lang="en-US" sz="17500" dirty="0">
              <a:solidFill>
                <a:schemeClr val="accent2"/>
              </a:solidFill>
              <a:latin typeface="+mj-lt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68B9AC-85DB-2446-AC3A-02FC568840F7}"/>
              </a:ext>
            </a:extLst>
          </p:cNvPr>
          <p:cNvSpPr txBox="1"/>
          <p:nvPr/>
        </p:nvSpPr>
        <p:spPr>
          <a:xfrm>
            <a:off x="829886" y="563195"/>
            <a:ext cx="986045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anose="020B0502040204020203" pitchFamily="34" charset="0"/>
              </a:rPr>
              <a:t>People across body types report more </a:t>
            </a:r>
            <a:r>
              <a:rPr lang="en-US" sz="8000" dirty="0">
                <a:solidFill>
                  <a:schemeClr val="accent2"/>
                </a:solidFill>
                <a:latin typeface="+mj-lt"/>
                <a:ea typeface="Segoe UI Black" panose="020B0A02040204020203" pitchFamily="34" charset="0"/>
                <a:cs typeface="Segoe UI" panose="020B0502040204020203" pitchFamily="34" charset="0"/>
              </a:rPr>
              <a:t>weight discrimination </a:t>
            </a:r>
            <a:r>
              <a:rPr lang="en-US" sz="8000" dirty="0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anose="020B0502040204020203" pitchFamily="34" charset="0"/>
              </a:rPr>
              <a:t>when food insecure.</a:t>
            </a:r>
            <a:r>
              <a:rPr lang="en-US" sz="8000" dirty="0">
                <a:solidFill>
                  <a:schemeClr val="accent2"/>
                </a:solidFill>
                <a:latin typeface="+mj-lt"/>
                <a:ea typeface="Segoe UI Black" panose="020B0A02040204020203" pitchFamily="34" charset="0"/>
                <a:cs typeface="Segoe UI" panose="020B0502040204020203" pitchFamily="34" charset="0"/>
              </a:rPr>
              <a:t> 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44FB256-A968-3848-B882-E1900281FCEF}"/>
              </a:ext>
            </a:extLst>
          </p:cNvPr>
          <p:cNvSpPr txBox="1"/>
          <p:nvPr/>
        </p:nvSpPr>
        <p:spPr>
          <a:xfrm>
            <a:off x="3182794" y="5691883"/>
            <a:ext cx="68298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cs typeface="Times New Roman" panose="02020603050405020304" pitchFamily="18" charset="0"/>
              </a:rPr>
              <a:t>B. Sky Jones</a:t>
            </a:r>
          </a:p>
          <a:p>
            <a:r>
              <a:rPr lang="en-US" sz="3600" i="1" dirty="0">
                <a:cs typeface="Times New Roman" panose="02020603050405020304" pitchFamily="18" charset="0"/>
              </a:rPr>
              <a:t>Utah State University </a:t>
            </a:r>
          </a:p>
          <a:p>
            <a:endParaRPr lang="en-US" sz="3600" i="1" dirty="0">
              <a:cs typeface="Times New Roman" panose="02020603050405020304" pitchFamily="18" charset="0"/>
            </a:endParaRPr>
          </a:p>
          <a:p>
            <a:r>
              <a:rPr lang="en-US" sz="3600" b="1" dirty="0">
                <a:cs typeface="Times New Roman" panose="02020603050405020304" pitchFamily="18" charset="0"/>
              </a:rPr>
              <a:t>Dr. Gabriele </a:t>
            </a:r>
            <a:r>
              <a:rPr lang="en-US" sz="3600" b="1" dirty="0" err="1">
                <a:cs typeface="Times New Roman" panose="02020603050405020304" pitchFamily="18" charset="0"/>
              </a:rPr>
              <a:t>Ciciurkaite</a:t>
            </a:r>
            <a:endParaRPr lang="en-US" sz="3600" b="1" dirty="0">
              <a:cs typeface="Times New Roman" panose="02020603050405020304" pitchFamily="18" charset="0"/>
            </a:endParaRPr>
          </a:p>
          <a:p>
            <a:r>
              <a:rPr lang="en-US" sz="3600" i="1" dirty="0">
                <a:cs typeface="Times New Roman" panose="02020603050405020304" pitchFamily="18" charset="0"/>
              </a:rPr>
              <a:t>Utah State University</a:t>
            </a:r>
          </a:p>
          <a:p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4940192-289C-204B-80F8-D6BB51BF2130}"/>
              </a:ext>
            </a:extLst>
          </p:cNvPr>
          <p:cNvSpPr txBox="1"/>
          <p:nvPr/>
        </p:nvSpPr>
        <p:spPr>
          <a:xfrm>
            <a:off x="823739" y="9662020"/>
            <a:ext cx="95594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2"/>
                </a:solidFill>
                <a:latin typeface="+mj-lt"/>
              </a:rPr>
              <a:t>Food Insecurity in the US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31433DE-1B31-2649-9DB9-21DE114A072B}"/>
              </a:ext>
            </a:extLst>
          </p:cNvPr>
          <p:cNvSpPr txBox="1">
            <a:spLocks/>
          </p:cNvSpPr>
          <p:nvPr/>
        </p:nvSpPr>
        <p:spPr>
          <a:xfrm>
            <a:off x="823739" y="16535111"/>
            <a:ext cx="90924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2"/>
                </a:solidFill>
                <a:latin typeface="+mj-lt"/>
              </a:rPr>
              <a:t>Relationship Analysis 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5A57730-7AB8-FE4C-A119-4EFEBFE9C694}"/>
              </a:ext>
            </a:extLst>
          </p:cNvPr>
          <p:cNvSpPr/>
          <p:nvPr/>
        </p:nvSpPr>
        <p:spPr>
          <a:xfrm>
            <a:off x="823739" y="18030506"/>
            <a:ext cx="3747136" cy="1918383"/>
          </a:xfrm>
          <a:prstGeom prst="rect">
            <a:avLst/>
          </a:prstGeom>
          <a:solidFill>
            <a:schemeClr val="bg1"/>
          </a:solidFill>
          <a:ln w="76200">
            <a:noFill/>
          </a:ln>
          <a:effectLst>
            <a:outerShdw blurRad="215900" dist="38100" dir="5400000" algn="t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r>
              <a:rPr lang="en-US" sz="3600" b="1" dirty="0">
                <a:solidFill>
                  <a:schemeClr val="accent2"/>
                </a:solidFill>
                <a:cs typeface="Segoe UI" panose="020B0502040204020203" pitchFamily="34" charset="0"/>
              </a:rPr>
              <a:t>1,745 Responses</a:t>
            </a:r>
            <a:br>
              <a:rPr lang="en-US" sz="2400" dirty="0">
                <a:solidFill>
                  <a:schemeClr val="accent3"/>
                </a:solidFill>
                <a:cs typeface="Segoe UI" panose="020B0502040204020203" pitchFamily="34" charset="0"/>
              </a:rPr>
            </a:br>
            <a:r>
              <a:rPr lang="en-US" sz="2800" dirty="0">
                <a:solidFill>
                  <a:schemeClr val="tx1"/>
                </a:solidFill>
                <a:cs typeface="Segoe UI" panose="020B0502040204020203" pitchFamily="34" charset="0"/>
              </a:rPr>
              <a:t>Adults in the Intermountain West </a:t>
            </a:r>
            <a:endParaRPr lang="en-US" sz="2400" dirty="0">
              <a:solidFill>
                <a:schemeClr val="tx1"/>
              </a:solidFill>
              <a:cs typeface="Segoe UI" panose="020B0502040204020203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A14928E-79EE-184A-B12A-7E6CDDC5EF59}"/>
              </a:ext>
            </a:extLst>
          </p:cNvPr>
          <p:cNvSpPr/>
          <p:nvPr/>
        </p:nvSpPr>
        <p:spPr>
          <a:xfrm>
            <a:off x="5845083" y="17736381"/>
            <a:ext cx="4899116" cy="2695071"/>
          </a:xfrm>
          <a:prstGeom prst="rect">
            <a:avLst/>
          </a:prstGeom>
          <a:solidFill>
            <a:schemeClr val="bg1"/>
          </a:solidFill>
          <a:ln w="76200">
            <a:noFill/>
          </a:ln>
          <a:effectLst>
            <a:outerShdw blurRad="215900" dist="38100" dir="5400000" algn="t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r>
              <a:rPr lang="en-US" sz="3600" b="1" dirty="0">
                <a:solidFill>
                  <a:schemeClr val="accent2"/>
                </a:solidFill>
                <a:cs typeface="Segoe UI" panose="020B0502040204020203" pitchFamily="34" charset="0"/>
              </a:rPr>
              <a:t>Logistic Regression </a:t>
            </a:r>
          </a:p>
          <a:p>
            <a:r>
              <a:rPr lang="en-US" sz="3200" dirty="0">
                <a:solidFill>
                  <a:schemeClr val="tx1"/>
                </a:solidFill>
                <a:cs typeface="Segoe UI" panose="020B0502040204020203" pitchFamily="34" charset="0"/>
              </a:rPr>
              <a:t>Adjusted for </a:t>
            </a:r>
            <a:r>
              <a:rPr lang="en-US" sz="3200" dirty="0">
                <a:solidFill>
                  <a:schemeClr val="tx1"/>
                </a:solidFill>
              </a:rPr>
              <a:t>socioeconomic and sociodemographic characteristics and BMI. </a:t>
            </a:r>
            <a:endParaRPr lang="en-US" sz="3200" dirty="0">
              <a:solidFill>
                <a:schemeClr val="tx1"/>
              </a:solidFill>
              <a:cs typeface="Segoe UI" panose="020B0502040204020203" pitchFamily="34" charset="0"/>
            </a:endParaRP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DD60208-59A0-4346-BA10-51C57F95C169}"/>
              </a:ext>
            </a:extLst>
          </p:cNvPr>
          <p:cNvCxnSpPr>
            <a:cxnSpLocks/>
          </p:cNvCxnSpPr>
          <p:nvPr/>
        </p:nvCxnSpPr>
        <p:spPr>
          <a:xfrm>
            <a:off x="4655847" y="18931394"/>
            <a:ext cx="1104264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8B70539-E833-874D-B570-EDE46AF70417}"/>
              </a:ext>
            </a:extLst>
          </p:cNvPr>
          <p:cNvCxnSpPr>
            <a:cxnSpLocks/>
          </p:cNvCxnSpPr>
          <p:nvPr/>
        </p:nvCxnSpPr>
        <p:spPr>
          <a:xfrm>
            <a:off x="8454845" y="20594742"/>
            <a:ext cx="0" cy="458829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99A9838-7FE5-9925-6824-7E102387494E}"/>
              </a:ext>
            </a:extLst>
          </p:cNvPr>
          <p:cNvSpPr txBox="1"/>
          <p:nvPr/>
        </p:nvSpPr>
        <p:spPr>
          <a:xfrm>
            <a:off x="37772745" y="29183090"/>
            <a:ext cx="543082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Sky’s interest in food security started by volunteering at her campus’s food pantry.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07CBC1-47A8-DCA3-E7DB-0A813531198C}"/>
              </a:ext>
            </a:extLst>
          </p:cNvPr>
          <p:cNvSpPr txBox="1"/>
          <p:nvPr/>
        </p:nvSpPr>
        <p:spPr>
          <a:xfrm>
            <a:off x="1056545" y="14194224"/>
            <a:ext cx="97422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Weight discrimination, or experiencing mistreatment because of your weight, is detrimental to physical and mental health. </a:t>
            </a:r>
          </a:p>
          <a:p>
            <a:endParaRPr lang="en-US" sz="4000" dirty="0">
              <a:cs typeface="Segoe UI" panose="020B0502040204020203" pitchFamily="34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1DB7689-18BF-4F01-F7E0-4F9672F477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024750"/>
              </p:ext>
            </p:extLst>
          </p:nvPr>
        </p:nvGraphicFramePr>
        <p:xfrm>
          <a:off x="823735" y="21324921"/>
          <a:ext cx="9742230" cy="5783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1035">
                  <a:extLst>
                    <a:ext uri="{9D8B030D-6E8A-4147-A177-3AD203B41FA5}">
                      <a16:colId xmlns:a16="http://schemas.microsoft.com/office/drawing/2014/main" val="1121553015"/>
                    </a:ext>
                  </a:extLst>
                </a:gridCol>
                <a:gridCol w="2102167">
                  <a:extLst>
                    <a:ext uri="{9D8B030D-6E8A-4147-A177-3AD203B41FA5}">
                      <a16:colId xmlns:a16="http://schemas.microsoft.com/office/drawing/2014/main" val="638400385"/>
                    </a:ext>
                  </a:extLst>
                </a:gridCol>
                <a:gridCol w="1858649">
                  <a:extLst>
                    <a:ext uri="{9D8B030D-6E8A-4147-A177-3AD203B41FA5}">
                      <a16:colId xmlns:a16="http://schemas.microsoft.com/office/drawing/2014/main" val="1417495887"/>
                    </a:ext>
                  </a:extLst>
                </a:gridCol>
                <a:gridCol w="2230379">
                  <a:extLst>
                    <a:ext uri="{9D8B030D-6E8A-4147-A177-3AD203B41FA5}">
                      <a16:colId xmlns:a16="http://schemas.microsoft.com/office/drawing/2014/main" val="2385015770"/>
                    </a:ext>
                  </a:extLst>
                </a:gridCol>
              </a:tblGrid>
              <a:tr h="92589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Model 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Model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Model 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259054"/>
                  </a:ext>
                </a:extLst>
              </a:tr>
              <a:tr h="1170289">
                <a:tc>
                  <a:txBody>
                    <a:bodyPr/>
                    <a:lstStyle/>
                    <a:p>
                      <a:r>
                        <a:rPr lang="en-US" sz="3600" dirty="0"/>
                        <a:t>Level of food 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Full </a:t>
                      </a:r>
                    </a:p>
                    <a:p>
                      <a:pPr algn="ctr"/>
                      <a:r>
                        <a:rPr lang="en-US" sz="3600" dirty="0"/>
                        <a:t>Sample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Male </a:t>
                      </a:r>
                    </a:p>
                    <a:p>
                      <a:pPr algn="ctr"/>
                      <a:r>
                        <a:rPr lang="en-US" sz="3600" dirty="0"/>
                        <a:t>Sample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Female Sample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873590"/>
                  </a:ext>
                </a:extLst>
              </a:tr>
              <a:tr h="45011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Odds Ratio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Odds Ratio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Odds Ratio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9607522"/>
                  </a:ext>
                </a:extLst>
              </a:tr>
              <a:tr h="673587">
                <a:tc>
                  <a:txBody>
                    <a:bodyPr/>
                    <a:lstStyle/>
                    <a:p>
                      <a:r>
                        <a:rPr lang="en-US" sz="4400" dirty="0"/>
                        <a:t>Marginal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1.71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1.47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827412"/>
                  </a:ext>
                </a:extLst>
              </a:tr>
              <a:tr h="695915">
                <a:tc>
                  <a:txBody>
                    <a:bodyPr/>
                    <a:lstStyle/>
                    <a:p>
                      <a:r>
                        <a:rPr lang="en-US" sz="4400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1.75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.86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2.01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898107"/>
                  </a:ext>
                </a:extLst>
              </a:tr>
              <a:tr h="663190">
                <a:tc>
                  <a:txBody>
                    <a:bodyPr/>
                    <a:lstStyle/>
                    <a:p>
                      <a:r>
                        <a:rPr lang="en-US" sz="4400" dirty="0"/>
                        <a:t>Very 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1.76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/>
                        <a:t>1.99</a:t>
                      </a:r>
                      <a:endParaRPr lang="en-US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4663025"/>
                  </a:ext>
                </a:extLst>
              </a:tr>
              <a:tr h="925890">
                <a:tc>
                  <a:txBody>
                    <a:bodyPr/>
                    <a:lstStyle/>
                    <a:p>
                      <a:r>
                        <a:rPr lang="en-US" sz="4400" dirty="0"/>
                        <a:t>R</a:t>
                      </a:r>
                      <a:r>
                        <a:rPr lang="en-AU" sz="4400" i="1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4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4400" dirty="0">
                          <a:effectLst/>
                        </a:rPr>
                        <a:t> 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654585"/>
                  </a:ext>
                </a:extLst>
              </a:tr>
            </a:tbl>
          </a:graphicData>
        </a:graphic>
      </p:graphicFrame>
      <p:pic>
        <p:nvPicPr>
          <p:cNvPr id="27" name="Picture 2" descr="Eight, graphic, in, info icon - Download on Iconfinder">
            <a:extLst>
              <a:ext uri="{FF2B5EF4-FFF2-40B4-BE49-F238E27FC236}">
                <a16:creationId xmlns:a16="http://schemas.microsoft.com/office/drawing/2014/main" id="{60FE15B7-ACC0-1D78-0679-80057E1B9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396" y="10554544"/>
            <a:ext cx="3322381" cy="332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CC28223-929A-E7D6-9B5A-903FE93D82AC}"/>
              </a:ext>
            </a:extLst>
          </p:cNvPr>
          <p:cNvSpPr txBox="1"/>
          <p:nvPr/>
        </p:nvSpPr>
        <p:spPr>
          <a:xfrm>
            <a:off x="13077158" y="28936868"/>
            <a:ext cx="22453141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i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Food insecurity is linked to weight discrimination for women, but not men, across body types. </a:t>
            </a:r>
          </a:p>
          <a:p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B8A0558-23E0-A7A6-B970-BC33A97AC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645" y="28616146"/>
            <a:ext cx="2324100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B3B5CE-C366-2FB8-8E7C-F3C57513968F}"/>
              </a:ext>
            </a:extLst>
          </p:cNvPr>
          <p:cNvSpPr txBox="1"/>
          <p:nvPr/>
        </p:nvSpPr>
        <p:spPr>
          <a:xfrm>
            <a:off x="823735" y="27747146"/>
            <a:ext cx="9742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Breakdown of food insecurity by gender</a:t>
            </a:r>
          </a:p>
        </p:txBody>
      </p:sp>
      <p:pic>
        <p:nvPicPr>
          <p:cNvPr id="5" name="Picture 4" descr="A person smiling at camera&#10;&#10;Description automatically generated">
            <a:extLst>
              <a:ext uri="{FF2B5EF4-FFF2-40B4-BE49-F238E27FC236}">
                <a16:creationId xmlns:a16="http://schemas.microsoft.com/office/drawing/2014/main" id="{B155BA4A-A648-6DDD-FD8F-96D3DB6E6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735" y="5691883"/>
            <a:ext cx="2081826" cy="31525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7C8B552-8952-B53F-5F86-358C8ED242CA}"/>
              </a:ext>
            </a:extLst>
          </p:cNvPr>
          <p:cNvSpPr txBox="1"/>
          <p:nvPr/>
        </p:nvSpPr>
        <p:spPr>
          <a:xfrm rot="16200000">
            <a:off x="15790127" y="23743550"/>
            <a:ext cx="16067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15%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38E6F0-8046-F857-9CDE-8994BF150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26322" y="11804316"/>
            <a:ext cx="22987000" cy="1671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16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SU 2021">
      <a:dk1>
        <a:srgbClr val="000000"/>
      </a:dk1>
      <a:lt1>
        <a:srgbClr val="FFFFFF"/>
      </a:lt1>
      <a:dk2>
        <a:srgbClr val="00263A"/>
      </a:dk2>
      <a:lt2>
        <a:srgbClr val="A2AAAD"/>
      </a:lt2>
      <a:accent1>
        <a:srgbClr val="16597D"/>
      </a:accent1>
      <a:accent2>
        <a:srgbClr val="01ADD8"/>
      </a:accent2>
      <a:accent3>
        <a:srgbClr val="00938F"/>
      </a:accent3>
      <a:accent4>
        <a:srgbClr val="F16178"/>
      </a:accent4>
      <a:accent5>
        <a:srgbClr val="FF8300"/>
      </a:accent5>
      <a:accent6>
        <a:srgbClr val="F6BD17"/>
      </a:accent6>
      <a:hlink>
        <a:srgbClr val="288DC2"/>
      </a:hlink>
      <a:folHlink>
        <a:srgbClr val="6EA9D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21398</TotalTime>
  <Words>194</Words>
  <Application>Microsoft Macintosh PowerPoint</Application>
  <PresentationFormat>Custom</PresentationFormat>
  <Paragraphs>50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Grady Bing</dc:creator>
  <cp:lastModifiedBy>Athena Dupont</cp:lastModifiedBy>
  <cp:revision>26</cp:revision>
  <dcterms:created xsi:type="dcterms:W3CDTF">2021-11-02T19:10:03Z</dcterms:created>
  <dcterms:modified xsi:type="dcterms:W3CDTF">2024-01-11T03:18:47Z</dcterms:modified>
</cp:coreProperties>
</file>