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BE2A1E41.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3536" userDrawn="1">
          <p15:clr>
            <a:srgbClr val="A4A3A4"/>
          </p15:clr>
        </p15:guide>
        <p15:guide id="2" pos="576" userDrawn="1">
          <p15:clr>
            <a:srgbClr val="A4A3A4"/>
          </p15:clr>
        </p15:guide>
        <p15:guide id="3" pos="27072" userDrawn="1">
          <p15:clr>
            <a:srgbClr val="A4A3A4"/>
          </p15:clr>
        </p15:guide>
        <p15:guide id="4" orient="horz" pos="576" userDrawn="1">
          <p15:clr>
            <a:srgbClr val="A4A3A4"/>
          </p15:clr>
        </p15:guide>
        <p15:guide id="5" orient="horz" pos="20160" userDrawn="1">
          <p15:clr>
            <a:srgbClr val="A4A3A4"/>
          </p15:clr>
        </p15:guide>
        <p15:guide id="6" pos="14136" userDrawn="1">
          <p15:clr>
            <a:srgbClr val="A4A3A4"/>
          </p15:clr>
        </p15:guide>
        <p15:guide id="7" pos="20304" userDrawn="1">
          <p15:clr>
            <a:srgbClr val="A4A3A4"/>
          </p15:clr>
        </p15:guide>
        <p15:guide id="8" pos="20880" userDrawn="1">
          <p15:clr>
            <a:srgbClr val="A4A3A4"/>
          </p15:clr>
        </p15:guide>
        <p15:guide id="9" pos="7344" userDrawn="1">
          <p15:clr>
            <a:srgbClr val="A4A3A4"/>
          </p15:clr>
        </p15:guide>
        <p15:guide id="10" pos="6768" userDrawn="1">
          <p15:clr>
            <a:srgbClr val="A4A3A4"/>
          </p15:clr>
        </p15:guide>
        <p15:guide id="11" orient="horz" pos="32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8CFA3E-D137-3402-0BBF-33E5D8C7CAB2}" name="Kallin Kelley" initials="KK" userId="S::A02267817@aggies.usu.edu::0c530ce8-d228-4aba-b9ba-814f8b888424" providerId="AD"/>
  <p188:author id="{186FA053-1175-DD55-4C50-74872E93592F}" name="Bryan Jeppesen" initials="" userId="S::a02298089@aggies.usu.edu::9175880d-85e3-445f-95a4-2c0548e8a829" providerId="AD"/>
  <p188:author id="{CCF6BE88-F526-0C43-D3E1-B2497A44F73F}" name="Athena Dupont" initials="AD" userId="S::a00908776@aggies.usu.edu::7c5f4e33-4348-4392-8258-581116dbd9ea" providerId="AD"/>
  <p188:author id="{3816B48C-2C60-5DFE-FCB2-7D24160846F7}" name="Daniel Lenhart" initials="" userId="S::a01248351@aggies.usu.edu::a5222fbb-5a44-4727-92f4-aef1a76cc832" providerId="AD"/>
  <p188:author id="{58CA9C9B-DB82-BC0F-C967-0B9329882152}" name="Athena Dupont" initials="AD" userId="Athena Dupont"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F2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FAE6F-E6F9-430A-B3FA-8B711899605B}" v="1" dt="2021-11-22T19:40:16.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21"/>
    <p:restoredTop sz="94675"/>
  </p:normalViewPr>
  <p:slideViewPr>
    <p:cSldViewPr snapToGrid="0" snapToObjects="1">
      <p:cViewPr varScale="1">
        <p:scale>
          <a:sx n="23" d="100"/>
          <a:sy n="23" d="100"/>
        </p:scale>
        <p:origin x="1120" y="256"/>
      </p:cViewPr>
      <p:guideLst>
        <p:guide pos="13536"/>
        <p:guide pos="576"/>
        <p:guide pos="27072"/>
        <p:guide orient="horz" pos="576"/>
        <p:guide orient="horz" pos="20160"/>
        <p:guide pos="14136"/>
        <p:guide pos="20304"/>
        <p:guide pos="20880"/>
        <p:guide pos="7344"/>
        <p:guide pos="6768"/>
        <p:guide orient="horz" pos="3240"/>
      </p:guideLst>
    </p:cSldViewPr>
  </p:slideViewPr>
  <p:notesTextViewPr>
    <p:cViewPr>
      <p:scale>
        <a:sx n="45" d="100"/>
        <a:sy n="45"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omments/modernComment_103_BE2A1E41.xml><?xml version="1.0" encoding="utf-8"?>
<p188:cmLst xmlns:a="http://schemas.openxmlformats.org/drawingml/2006/main" xmlns:r="http://schemas.openxmlformats.org/officeDocument/2006/relationships" xmlns:p188="http://schemas.microsoft.com/office/powerpoint/2018/8/main">
  <p188:cm id="{FAB805AD-8683-4843-9173-984B816C28C4}" authorId="{58CA9C9B-DB82-BC0F-C967-0B9329882152}" status="resolved" created="2023-12-15T23:09:02.800" complete="100000">
    <ac:deMkLst xmlns:ac="http://schemas.microsoft.com/office/drawing/2013/main/command">
      <pc:docMk xmlns:pc="http://schemas.microsoft.com/office/powerpoint/2013/main/command"/>
      <pc:sldMk xmlns:pc="http://schemas.microsoft.com/office/powerpoint/2013/main/command" cId="3190431297" sldId="259"/>
      <ac:spMk id="34" creationId="{B9058A12-FAB2-6841-97C7-7FE46414D46C}"/>
    </ac:deMkLst>
    <p188:txBody>
      <a:bodyPr/>
      <a:lstStyle/>
      <a:p>
        <a:r>
          <a:rPr lang="en-US"/>
          <a:t>The way I think I like best is to use this as a sort of segue from your verbal introduction of yourself to the topic. So when someone walks up to your poster, you introduce yourself and do all the basics, name major USU student, working with CGO, and then use this space as where you point to your personal tie-in. 
Examples:
-I am applying for law schools next year and I think the most urgent need for lawyers is in immigration law right now. —&gt; point to stat in this section talking about percentage of immigrants unrepresented by legal services, or line graph of increase in requests for asylum in last thirty years, etc. 
- I served a humanitarian mission in xyz location and witnessed how dire the needs of this community are firsthand. Did you know that —&gt;stat in this section about violence in areas where immigrants are fleeing, image of conditions refuges are facing, etc. 
Basically it’s a ‘background’ section that you are scripting to be your hook! </a:t>
        </a:r>
      </a:p>
    </p188:txBody>
  </p188:cm>
  <p188:cm id="{9A0FAD65-9D9C-5641-90D0-474E50B4A7E4}" authorId="{58CA9C9B-DB82-BC0F-C967-0B9329882152}" status="resolved" created="2023-12-15T23:17:52.850" complete="100000">
    <ac:deMkLst xmlns:ac="http://schemas.microsoft.com/office/drawing/2013/main/command">
      <pc:docMk xmlns:pc="http://schemas.microsoft.com/office/powerpoint/2013/main/command"/>
      <pc:sldMk xmlns:pc="http://schemas.microsoft.com/office/powerpoint/2013/main/command" cId="3190431297" sldId="259"/>
      <ac:spMk id="17" creationId="{71F2873B-6ECC-6EC3-F033-26CE45F70CB8}"/>
    </ac:deMkLst>
    <p188:txBody>
      <a:bodyPr/>
      <a:lstStyle/>
      <a:p>
        <a:r>
          <a:rPr lang="en-US"/>
          <a:t>See here you’re quoting legal definitions so we don’t need to cite it, just individual humans making remarks. </a:t>
        </a:r>
      </a:p>
    </p188:txBody>
  </p188:cm>
  <p188:cm id="{4162E40A-3C57-D94F-A85D-2D0D1130C22F}" authorId="{58CA9C9B-DB82-BC0F-C967-0B9329882152}" status="resolved" created="2023-12-15T23:20:29.713" complete="100000">
    <ac:deMkLst xmlns:ac="http://schemas.microsoft.com/office/drawing/2013/main/command">
      <pc:docMk xmlns:pc="http://schemas.microsoft.com/office/powerpoint/2013/main/command"/>
      <pc:sldMk xmlns:pc="http://schemas.microsoft.com/office/powerpoint/2013/main/command" cId="3190431297" sldId="259"/>
      <ac:spMk id="26" creationId="{CA6C940C-A3E7-8042-839C-F2D07687974B}"/>
    </ac:deMkLst>
    <p188:txBody>
      <a:bodyPr/>
      <a:lstStyle/>
      <a:p>
        <a:r>
          <a:rPr lang="en-US"/>
          <a:t>Does this sound too harsh, or not quite what you want? You do want it to almost be click-bait—don’t overstate anything, but make it a one-sentence snappy summary of your project.</a:t>
        </a:r>
      </a:p>
    </p188:txBody>
  </p188:cm>
  <p188:cm id="{9FCDDF2B-CC82-A648-A537-444F91335325}" authorId="{58CA9C9B-DB82-BC0F-C967-0B9329882152}" status="resolved" created="2023-12-15T23:21:59.627" complete="100000">
    <ac:deMkLst xmlns:ac="http://schemas.microsoft.com/office/drawing/2013/main/command">
      <pc:docMk xmlns:pc="http://schemas.microsoft.com/office/powerpoint/2013/main/command"/>
      <pc:sldMk xmlns:pc="http://schemas.microsoft.com/office/powerpoint/2013/main/command" cId="3190431297" sldId="259"/>
      <ac:picMk id="15" creationId="{D67E642F-CB77-F5FA-392F-A3767FD34642}"/>
    </ac:deMkLst>
    <p188:replyLst>
      <p188:reply id="{F0A0E52F-7566-6648-B269-51CFF8294F45}" authorId="{368CFA3E-D137-3402-0BBF-33E5D8C7CAB2}" created="2024-01-08T05:23:36.315">
        <p188:txBody>
          <a:bodyPr/>
          <a:lstStyle/>
          <a:p>
            <a:r>
              <a:rPr lang="en-US"/>
              <a:t>The approval rating is the overarching problem stemming from the factors I point out in the “challenges” section. The backlog is one of those factors, so I think I should leave the approval rating chart here.</a:t>
            </a:r>
          </a:p>
        </p188:txBody>
      </p188:reply>
    </p188:replyLst>
    <p188:txBody>
      <a:bodyPr/>
      <a:lstStyle/>
      <a:p>
        <a:r>
          <a:rPr lang="en-US"/>
          <a:t>Question, is this approval rating a bigger issue to you and your project than the backlog? I think both are super telling, but just want to make sure you feel the more important one is in this prime space. </a:t>
        </a:r>
      </a:p>
    </p188:txBody>
  </p188:cm>
  <p188:cm id="{6DA68984-B114-184C-8969-ABBE2FAB8505}" authorId="{58CA9C9B-DB82-BC0F-C967-0B9329882152}" status="resolved" created="2023-12-15T23:29:37.959" complete="100000">
    <ac:deMkLst xmlns:ac="http://schemas.microsoft.com/office/drawing/2013/main/command">
      <pc:docMk xmlns:pc="http://schemas.microsoft.com/office/powerpoint/2013/main/command"/>
      <pc:sldMk xmlns:pc="http://schemas.microsoft.com/office/powerpoint/2013/main/command" cId="3190431297" sldId="259"/>
      <ac:spMk id="53" creationId="{319C9720-7FFC-304E-B3B2-C1388B935450}"/>
    </ac:deMkLst>
    <p188:txBody>
      <a:bodyPr/>
      <a:lstStyle/>
      <a:p>
        <a:r>
          <a:rPr lang="en-US"/>
          <a:t>This doesn’t really need a citation either, that can go in your digital QR code space. Make this a one-sentence caption that either explains what the chart is beyond the title or calls attention to anything in the chart that you want. Note an important hotspot, or point out where a lack of courts is problematic, or whatnot. </a:t>
        </a:r>
      </a:p>
    </p188:txBody>
  </p188:cm>
  <p188:cm id="{3B5CBEF4-8F21-5347-B1D3-47858A840C55}" authorId="{58CA9C9B-DB82-BC0F-C967-0B9329882152}" status="resolved" created="2023-12-15T23:30:10.233" complete="100000">
    <ac:deMkLst xmlns:ac="http://schemas.microsoft.com/office/drawing/2013/main/command">
      <pc:docMk xmlns:pc="http://schemas.microsoft.com/office/powerpoint/2013/main/command"/>
      <pc:sldMk xmlns:pc="http://schemas.microsoft.com/office/powerpoint/2013/main/command" cId="3190431297" sldId="259"/>
      <ac:spMk id="41" creationId="{B88BF6DC-9E80-3A41-AEF4-2891BC570915}"/>
    </ac:deMkLst>
    <p188:replyLst>
      <p188:reply id="{4ABE7DBA-275B-0040-9514-60AB2C6170D0}" authorId="{58CA9C9B-DB82-BC0F-C967-0B9329882152}" created="2023-12-15T23:33:03.979">
        <p188:txBody>
          <a:bodyPr/>
          <a:lstStyle/>
          <a:p>
            <a:r>
              <a:rPr lang="en-US"/>
              <a:t>All in all I don’t have that many changes to offer, I think you’re writing to your target audience pretty well!</a:t>
            </a:r>
          </a:p>
        </p188:txBody>
      </p188:reply>
    </p188:replyLst>
    <p188:txBody>
      <a:bodyPr/>
      <a:lstStyle/>
      <a:p>
        <a:r>
          <a:rPr lang="en-US"/>
          <a:t>This is the cynic in me, but I think ‘free from changing presidential policies’ is a bit of a daydream. Insulated from, perhaps?</a:t>
        </a:r>
      </a:p>
    </p188:txBody>
  </p188:cm>
  <p188:cm id="{15721F0A-EBC4-E24D-8393-A97EE0F5F025}" authorId="{3816B48C-2C60-5DFE-FCB2-7D24160846F7}" status="resolved" created="2024-01-09T21:44:03.619" complete="100000">
    <pc:sldMkLst xmlns:pc="http://schemas.microsoft.com/office/powerpoint/2013/main/command">
      <pc:docMk/>
      <pc:sldMk cId="3190431297" sldId="259"/>
    </pc:sldMkLst>
    <p188:txBody>
      <a:bodyPr/>
      <a:lstStyle/>
      <a:p>
        <a:r>
          <a:rPr lang="en-US"/>
          <a:t>I have made edits</a:t>
        </a:r>
      </a:p>
    </p188:txBody>
  </p188:cm>
  <p188:cm id="{89C0FE2B-A2B4-DE48-875E-FCFBC07E8FB8}" authorId="{186FA053-1175-DD55-4C50-74872E93592F}" status="resolved" created="2024-01-09T21:53:02.948" complete="100000">
    <ac:deMkLst xmlns:ac="http://schemas.microsoft.com/office/drawing/2013/main/command">
      <pc:docMk xmlns:pc="http://schemas.microsoft.com/office/powerpoint/2013/main/command"/>
      <pc:sldMk xmlns:pc="http://schemas.microsoft.com/office/powerpoint/2013/main/command" cId="3190431297" sldId="259"/>
      <ac:picMk id="5" creationId="{E5729E9E-F6B3-4D51-3B30-65E60F1BAC36}"/>
    </ac:deMkLst>
    <p188:txBody>
      <a:bodyPr/>
      <a:lstStyle/>
      <a:p>
        <a:r>
          <a:rPr lang="en-US"/>
          <a:t>Have you experimented with different colors for the graph? I had a hard time visually estimating the approval rate for the different locations.</a:t>
        </a:r>
      </a:p>
    </p188:txBody>
  </p188:cm>
  <p188:cm id="{E9470F13-623B-494C-BC20-B891BBE271D4}" authorId="{CCF6BE88-F526-0C43-D3E1-B2497A44F73F}" status="resolved" created="2024-01-11T03:21:54.741" complete="100000">
    <ac:deMkLst xmlns:ac="http://schemas.microsoft.com/office/drawing/2013/main/command">
      <pc:docMk xmlns:pc="http://schemas.microsoft.com/office/powerpoint/2013/main/command"/>
      <pc:sldMk xmlns:pc="http://schemas.microsoft.com/office/powerpoint/2013/main/command" cId="3190431297" sldId="259"/>
      <ac:spMk id="2" creationId="{3F63D530-AFA7-A7DA-2EDD-987B68C68773}"/>
    </ac:deMkLst>
    <p188:replyLst>
      <p188:reply id="{606CE12D-3775-6744-B3AC-DB0674A41C8A}" authorId="{CCF6BE88-F526-0C43-D3E1-B2497A44F73F}" created="2024-01-11T03:23:35.308">
        <p188:txBody>
          <a:bodyPr/>
          <a:lstStyle/>
          <a:p>
            <a:r>
              <a:rPr lang="en-US"/>
              <a:t>All in all I think this is looking very tight! </a:t>
            </a:r>
          </a:p>
        </p188:txBody>
      </p188:reply>
    </p188:replyLst>
    <p188:txBody>
      <a:bodyPr/>
      <a:lstStyle/>
      <a:p>
        <a:r>
          <a:rPr lang="en-US"/>
          <a:t>Do you think this looks better? I’m undecided.
</a:t>
        </a:r>
      </a:p>
    </p188:txBody>
    <p188:extLst>
      <p:ext xmlns:p="http://schemas.openxmlformats.org/presentationml/2006/main" uri="{57CB4572-C831-44C2-8A1C-0ADB6CCDFE69}">
        <p223:reactions xmlns:p223="http://schemas.microsoft.com/office/powerpoint/2022/03/main">
          <p223:rxn type="👍">
            <p223:instance time="2024-01-12T00:33:56.498" authorId="{368CFA3E-D137-3402-0BBF-33E5D8C7CAB2}"/>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284D0-50F2-D64B-8044-CA2CD9EAA405}" type="datetimeFigureOut">
              <a:rPr lang="en-US" smtClean="0"/>
              <a:t>1/11/24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91E70-C4DC-A140-99E4-0C17B258FCE5}" type="slidenum">
              <a:rPr lang="en-US" smtClean="0"/>
              <a:t>‹#›</a:t>
            </a:fld>
            <a:endParaRPr lang="en-US"/>
          </a:p>
        </p:txBody>
      </p:sp>
    </p:spTree>
    <p:extLst>
      <p:ext uri="{BB962C8B-B14F-4D97-AF65-F5344CB8AC3E}">
        <p14:creationId xmlns:p14="http://schemas.microsoft.com/office/powerpoint/2010/main" val="92156362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Better Poster format</a:t>
            </a:r>
          </a:p>
        </p:txBody>
      </p:sp>
      <p:sp>
        <p:nvSpPr>
          <p:cNvPr id="4" name="Slide Number Placeholder 3"/>
          <p:cNvSpPr>
            <a:spLocks noGrp="1"/>
          </p:cNvSpPr>
          <p:nvPr>
            <p:ph type="sldNum" sz="quarter" idx="5"/>
          </p:nvPr>
        </p:nvSpPr>
        <p:spPr/>
        <p:txBody>
          <a:bodyPr/>
          <a:lstStyle/>
          <a:p>
            <a:fld id="{A3891E70-C4DC-A140-99E4-0C17B258FCE5}" type="slidenum">
              <a:rPr lang="en-US" smtClean="0"/>
              <a:t>1</a:t>
            </a:fld>
            <a:endParaRPr lang="en-US"/>
          </a:p>
        </p:txBody>
      </p:sp>
    </p:spTree>
    <p:extLst>
      <p:ext uri="{BB962C8B-B14F-4D97-AF65-F5344CB8AC3E}">
        <p14:creationId xmlns:p14="http://schemas.microsoft.com/office/powerpoint/2010/main" val="1782015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G Better Pos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FF8EB3-2542-0A4C-AD08-A531CB96CE4E}"/>
              </a:ext>
            </a:extLst>
          </p:cNvPr>
          <p:cNvSpPr/>
          <p:nvPr userDrawn="1"/>
        </p:nvSpPr>
        <p:spPr>
          <a:xfrm>
            <a:off x="9053567" y="38163"/>
            <a:ext cx="25784066" cy="32918400"/>
          </a:xfrm>
          <a:prstGeom prst="rect">
            <a:avLst/>
          </a:pr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9">
            <a:extLst>
              <a:ext uri="{FF2B5EF4-FFF2-40B4-BE49-F238E27FC236}">
                <a16:creationId xmlns:a16="http://schemas.microsoft.com/office/drawing/2014/main" id="{B6387B71-E814-D74C-A562-F4CADFB56628}"/>
              </a:ext>
            </a:extLst>
          </p:cNvPr>
          <p:cNvPicPr>
            <a:picLocks noChangeAspect="1"/>
          </p:cNvPicPr>
          <p:nvPr userDrawn="1"/>
        </p:nvPicPr>
        <p:blipFill>
          <a:blip r:embed="rId2"/>
          <a:srcRect/>
          <a:stretch>
            <a:fillRect/>
          </a:stretch>
        </p:blipFill>
        <p:spPr>
          <a:xfrm>
            <a:off x="16142839" y="30175199"/>
            <a:ext cx="11605521" cy="1842377"/>
          </a:xfrm>
          <a:prstGeom prst="rect">
            <a:avLst/>
          </a:prstGeom>
        </p:spPr>
      </p:pic>
    </p:spTree>
    <p:extLst>
      <p:ext uri="{BB962C8B-B14F-4D97-AF65-F5344CB8AC3E}">
        <p14:creationId xmlns:p14="http://schemas.microsoft.com/office/powerpoint/2010/main" val="78698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Presenter B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80043F-FC17-CB4F-95B7-7E1F3ACDA97F}"/>
              </a:ext>
            </a:extLst>
          </p:cNvPr>
          <p:cNvSpPr/>
          <p:nvPr userDrawn="1"/>
        </p:nvSpPr>
        <p:spPr>
          <a:xfrm>
            <a:off x="14996158" y="0"/>
            <a:ext cx="28895042"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8BC2B6-F796-AD45-9099-CB7199DFA69D}"/>
              </a:ext>
            </a:extLst>
          </p:cNvPr>
          <p:cNvSpPr/>
          <p:nvPr userDrawn="1"/>
        </p:nvSpPr>
        <p:spPr>
          <a:xfrm>
            <a:off x="-1" y="0"/>
            <a:ext cx="14996161" cy="32918400"/>
          </a:xfrm>
          <a:prstGeom prst="rect">
            <a:avLst/>
          </a:pr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9">
            <a:extLst>
              <a:ext uri="{FF2B5EF4-FFF2-40B4-BE49-F238E27FC236}">
                <a16:creationId xmlns:a16="http://schemas.microsoft.com/office/drawing/2014/main" id="{C16CA098-7688-4845-B436-36720CD4237A}"/>
              </a:ext>
            </a:extLst>
          </p:cNvPr>
          <p:cNvPicPr>
            <a:picLocks noChangeAspect="1"/>
          </p:cNvPicPr>
          <p:nvPr userDrawn="1"/>
        </p:nvPicPr>
        <p:blipFill>
          <a:blip r:embed="rId2"/>
          <a:srcRect/>
          <a:stretch>
            <a:fillRect/>
          </a:stretch>
        </p:blipFill>
        <p:spPr>
          <a:xfrm>
            <a:off x="1695318" y="30087479"/>
            <a:ext cx="11605521" cy="1842377"/>
          </a:xfrm>
          <a:prstGeom prst="rect">
            <a:avLst/>
          </a:prstGeom>
        </p:spPr>
      </p:pic>
    </p:spTree>
    <p:extLst>
      <p:ext uri="{BB962C8B-B14F-4D97-AF65-F5344CB8AC3E}">
        <p14:creationId xmlns:p14="http://schemas.microsoft.com/office/powerpoint/2010/main" val="11803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hero BP">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2953E31-1342-7E45-8E21-E3B6B930DC67}"/>
              </a:ext>
            </a:extLst>
          </p:cNvPr>
          <p:cNvSpPr/>
          <p:nvPr userDrawn="1"/>
        </p:nvSpPr>
        <p:spPr>
          <a:xfrm>
            <a:off x="11708345" y="-27478"/>
            <a:ext cx="32182855" cy="11720885"/>
          </a:xfrm>
          <a:custGeom>
            <a:avLst/>
            <a:gdLst>
              <a:gd name="connsiteX0" fmla="*/ 0 w 32111079"/>
              <a:gd name="connsiteY0" fmla="*/ 0 h 11720885"/>
              <a:gd name="connsiteX1" fmla="*/ 32111079 w 32111079"/>
              <a:gd name="connsiteY1" fmla="*/ 0 h 11720885"/>
              <a:gd name="connsiteX2" fmla="*/ 32111079 w 32111079"/>
              <a:gd name="connsiteY2" fmla="*/ 10587281 h 11720885"/>
              <a:gd name="connsiteX3" fmla="*/ 30977475 w 32111079"/>
              <a:gd name="connsiteY3" fmla="*/ 11720885 h 11720885"/>
              <a:gd name="connsiteX4" fmla="*/ 1061828 w 32111079"/>
              <a:gd name="connsiteY4" fmla="*/ 11720885 h 11720885"/>
              <a:gd name="connsiteX5" fmla="*/ 17308 w 32111079"/>
              <a:gd name="connsiteY5" fmla="*/ 11028531 h 11720885"/>
              <a:gd name="connsiteX6" fmla="*/ 0 w 32111079"/>
              <a:gd name="connsiteY6" fmla="*/ 10981241 h 11720885"/>
              <a:gd name="connsiteX7" fmla="*/ 0 w 32111079"/>
              <a:gd name="connsiteY7" fmla="*/ 0 h 117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11079" h="11720885">
                <a:moveTo>
                  <a:pt x="0" y="0"/>
                </a:moveTo>
                <a:lnTo>
                  <a:pt x="32111079" y="0"/>
                </a:lnTo>
                <a:lnTo>
                  <a:pt x="32111079" y="10587281"/>
                </a:lnTo>
                <a:cubicBezTo>
                  <a:pt x="32111079" y="11213353"/>
                  <a:pt x="31603547" y="11720885"/>
                  <a:pt x="30977475" y="11720885"/>
                </a:cubicBezTo>
                <a:lnTo>
                  <a:pt x="1061828" y="11720885"/>
                </a:lnTo>
                <a:cubicBezTo>
                  <a:pt x="592274" y="11720885"/>
                  <a:pt x="189399" y="11435398"/>
                  <a:pt x="17308" y="11028531"/>
                </a:cubicBezTo>
                <a:lnTo>
                  <a:pt x="0" y="10981241"/>
                </a:lnTo>
                <a:lnTo>
                  <a:pt x="0" y="0"/>
                </a:lnTo>
                <a:close/>
              </a:path>
            </a:pathLst>
          </a:cu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3EDDCBA0-D825-7343-AF62-E64FE01DDAFF}"/>
              </a:ext>
            </a:extLst>
          </p:cNvPr>
          <p:cNvSpPr/>
          <p:nvPr userDrawn="1"/>
        </p:nvSpPr>
        <p:spPr>
          <a:xfrm>
            <a:off x="0" y="0"/>
            <a:ext cx="11708345"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10;&#10;Description automatically generated">
            <a:extLst>
              <a:ext uri="{FF2B5EF4-FFF2-40B4-BE49-F238E27FC236}">
                <a16:creationId xmlns:a16="http://schemas.microsoft.com/office/drawing/2014/main" id="{D1F9ACEC-ECB5-364C-9C7C-BE5921AD0C94}"/>
              </a:ext>
            </a:extLst>
          </p:cNvPr>
          <p:cNvPicPr>
            <a:picLocks noChangeAspect="1"/>
          </p:cNvPicPr>
          <p:nvPr userDrawn="1"/>
        </p:nvPicPr>
        <p:blipFill>
          <a:blip r:embed="rId2"/>
          <a:stretch>
            <a:fillRect/>
          </a:stretch>
        </p:blipFill>
        <p:spPr>
          <a:xfrm>
            <a:off x="1017338" y="29141656"/>
            <a:ext cx="9673661" cy="2862344"/>
          </a:xfrm>
          <a:prstGeom prst="rect">
            <a:avLst/>
          </a:prstGeom>
        </p:spPr>
      </p:pic>
    </p:spTree>
    <p:extLst>
      <p:ext uri="{BB962C8B-B14F-4D97-AF65-F5344CB8AC3E}">
        <p14:creationId xmlns:p14="http://schemas.microsoft.com/office/powerpoint/2010/main" val="1984313489"/>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hero mo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BD29EA-1972-C248-92C4-EAB619C6B72D}"/>
              </a:ext>
            </a:extLst>
          </p:cNvPr>
          <p:cNvSpPr/>
          <p:nvPr userDrawn="1"/>
        </p:nvSpPr>
        <p:spPr>
          <a:xfrm>
            <a:off x="0" y="0"/>
            <a:ext cx="28433486"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C0403D38-D978-AB48-A22E-BC312669A4DE}"/>
              </a:ext>
            </a:extLst>
          </p:cNvPr>
          <p:cNvPicPr>
            <a:picLocks noChangeAspect="1"/>
          </p:cNvPicPr>
          <p:nvPr userDrawn="1"/>
        </p:nvPicPr>
        <p:blipFill>
          <a:blip r:embed="rId2"/>
          <a:stretch>
            <a:fillRect/>
          </a:stretch>
        </p:blipFill>
        <p:spPr>
          <a:xfrm>
            <a:off x="29486880" y="29559138"/>
            <a:ext cx="12478097" cy="1987662"/>
          </a:xfrm>
          <a:prstGeom prst="rect">
            <a:avLst/>
          </a:prstGeom>
        </p:spPr>
      </p:pic>
    </p:spTree>
    <p:extLst>
      <p:ext uri="{BB962C8B-B14F-4D97-AF65-F5344CB8AC3E}">
        <p14:creationId xmlns:p14="http://schemas.microsoft.com/office/powerpoint/2010/main" val="241434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ditional post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31A0E-8B40-D04E-9860-CC4D35EB642D}"/>
              </a:ext>
            </a:extLst>
          </p:cNvPr>
          <p:cNvSpPr/>
          <p:nvPr userDrawn="1"/>
        </p:nvSpPr>
        <p:spPr>
          <a:xfrm>
            <a:off x="-1" y="0"/>
            <a:ext cx="43891201" cy="6369267"/>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 logo&#10;&#10;Description automatically generated">
            <a:extLst>
              <a:ext uri="{FF2B5EF4-FFF2-40B4-BE49-F238E27FC236}">
                <a16:creationId xmlns:a16="http://schemas.microsoft.com/office/drawing/2014/main" id="{D50F2F4D-5376-F849-968E-893B292884B2}"/>
              </a:ext>
            </a:extLst>
          </p:cNvPr>
          <p:cNvPicPr>
            <a:picLocks noChangeAspect="1"/>
          </p:cNvPicPr>
          <p:nvPr userDrawn="1"/>
        </p:nvPicPr>
        <p:blipFill>
          <a:blip r:embed="rId2"/>
          <a:stretch>
            <a:fillRect/>
          </a:stretch>
        </p:blipFill>
        <p:spPr>
          <a:xfrm>
            <a:off x="39534352" y="860004"/>
            <a:ext cx="3442447" cy="4379557"/>
          </a:xfrm>
          <a:prstGeom prst="rect">
            <a:avLst/>
          </a:prstGeom>
        </p:spPr>
      </p:pic>
      <p:cxnSp>
        <p:nvCxnSpPr>
          <p:cNvPr id="10" name="Straight Connector 9">
            <a:extLst>
              <a:ext uri="{FF2B5EF4-FFF2-40B4-BE49-F238E27FC236}">
                <a16:creationId xmlns:a16="http://schemas.microsoft.com/office/drawing/2014/main" id="{ABD57342-1A8B-B14A-8ED4-AC4289B3BB78}"/>
              </a:ext>
            </a:extLst>
          </p:cNvPr>
          <p:cNvCxnSpPr>
            <a:cxnSpLocks/>
          </p:cNvCxnSpPr>
          <p:nvPr userDrawn="1"/>
        </p:nvCxnSpPr>
        <p:spPr>
          <a:xfrm flipV="1">
            <a:off x="161364" y="0"/>
            <a:ext cx="0" cy="6400800"/>
          </a:xfrm>
          <a:prstGeom prst="line">
            <a:avLst/>
          </a:prstGeom>
          <a:ln w="3810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27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ditional post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D5B9FE-11A4-7346-B31F-F5D4F9043379}"/>
              </a:ext>
            </a:extLst>
          </p:cNvPr>
          <p:cNvSpPr/>
          <p:nvPr userDrawn="1"/>
        </p:nvSpPr>
        <p:spPr>
          <a:xfrm>
            <a:off x="0" y="0"/>
            <a:ext cx="43891200" cy="32945881"/>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DDCAE2-24B1-6B43-90D2-B77D4F0D085B}"/>
              </a:ext>
            </a:extLst>
          </p:cNvPr>
          <p:cNvSpPr/>
          <p:nvPr userDrawn="1"/>
        </p:nvSpPr>
        <p:spPr>
          <a:xfrm rot="5400000">
            <a:off x="20103058" y="9157741"/>
            <a:ext cx="3685081" cy="438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9">
            <a:extLst>
              <a:ext uri="{FF2B5EF4-FFF2-40B4-BE49-F238E27FC236}">
                <a16:creationId xmlns:a16="http://schemas.microsoft.com/office/drawing/2014/main" id="{0B44EB41-9264-9540-86C4-9F32D61AD9EF}"/>
              </a:ext>
            </a:extLst>
          </p:cNvPr>
          <p:cNvPicPr>
            <a:picLocks noChangeAspect="1"/>
          </p:cNvPicPr>
          <p:nvPr userDrawn="1"/>
        </p:nvPicPr>
        <p:blipFill>
          <a:blip r:embed="rId2"/>
          <a:srcRect/>
          <a:stretch>
            <a:fillRect/>
          </a:stretch>
        </p:blipFill>
        <p:spPr>
          <a:xfrm>
            <a:off x="960120" y="30175199"/>
            <a:ext cx="11605521" cy="1842377"/>
          </a:xfrm>
          <a:prstGeom prst="rect">
            <a:avLst/>
          </a:prstGeom>
        </p:spPr>
      </p:pic>
    </p:spTree>
    <p:extLst>
      <p:ext uri="{BB962C8B-B14F-4D97-AF65-F5344CB8AC3E}">
        <p14:creationId xmlns:p14="http://schemas.microsoft.com/office/powerpoint/2010/main" val="188209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ditional post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E7A548-8FA4-5C4B-AD71-E0A031E22648}"/>
              </a:ext>
            </a:extLst>
          </p:cNvPr>
          <p:cNvSpPr/>
          <p:nvPr userDrawn="1"/>
        </p:nvSpPr>
        <p:spPr>
          <a:xfrm rot="5400000">
            <a:off x="17915240" y="-17915235"/>
            <a:ext cx="8060720" cy="438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9C2643E-5FC8-A444-9424-93DB0CBCE779}"/>
              </a:ext>
            </a:extLst>
          </p:cNvPr>
          <p:cNvGrpSpPr/>
          <p:nvPr userDrawn="1"/>
        </p:nvGrpSpPr>
        <p:grpSpPr>
          <a:xfrm>
            <a:off x="0" y="6655145"/>
            <a:ext cx="43891200" cy="2342397"/>
            <a:chOff x="0" y="6497913"/>
            <a:chExt cx="43891200" cy="2499630"/>
          </a:xfrm>
          <a:solidFill>
            <a:schemeClr val="bg2"/>
          </a:solidFill>
        </p:grpSpPr>
        <p:sp>
          <p:nvSpPr>
            <p:cNvPr id="10" name="Rounded Rectangle 9">
              <a:extLst>
                <a:ext uri="{FF2B5EF4-FFF2-40B4-BE49-F238E27FC236}">
                  <a16:creationId xmlns:a16="http://schemas.microsoft.com/office/drawing/2014/main" id="{11CB6447-2BCB-7547-AC74-241D0E4BC7E9}"/>
                </a:ext>
              </a:extLst>
            </p:cNvPr>
            <p:cNvSpPr/>
            <p:nvPr/>
          </p:nvSpPr>
          <p:spPr>
            <a:xfrm>
              <a:off x="0" y="6742587"/>
              <a:ext cx="43891200" cy="2254956"/>
            </a:xfrm>
            <a:prstGeom prst="roundRect">
              <a:avLst>
                <a:gd name="adj" fmla="val 378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1" name="Rounded Rectangle 10">
              <a:extLst>
                <a:ext uri="{FF2B5EF4-FFF2-40B4-BE49-F238E27FC236}">
                  <a16:creationId xmlns:a16="http://schemas.microsoft.com/office/drawing/2014/main" id="{65B1CD86-A629-2A48-8FBA-5A99A978E5B0}"/>
                </a:ext>
              </a:extLst>
            </p:cNvPr>
            <p:cNvSpPr/>
            <p:nvPr/>
          </p:nvSpPr>
          <p:spPr>
            <a:xfrm>
              <a:off x="0" y="6497913"/>
              <a:ext cx="43891200" cy="149992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grpSp>
      <p:pic>
        <p:nvPicPr>
          <p:cNvPr id="12" name="Picture 11" descr="A picture containing text, clipart&#10;&#10;Description automatically generated">
            <a:extLst>
              <a:ext uri="{FF2B5EF4-FFF2-40B4-BE49-F238E27FC236}">
                <a16:creationId xmlns:a16="http://schemas.microsoft.com/office/drawing/2014/main" id="{22F6A838-21FD-5A44-AF76-857B0EC31BC5}"/>
              </a:ext>
            </a:extLst>
          </p:cNvPr>
          <p:cNvPicPr>
            <a:picLocks noChangeAspect="1"/>
          </p:cNvPicPr>
          <p:nvPr userDrawn="1"/>
        </p:nvPicPr>
        <p:blipFill>
          <a:blip r:embed="rId2"/>
          <a:stretch>
            <a:fillRect/>
          </a:stretch>
        </p:blipFill>
        <p:spPr>
          <a:xfrm>
            <a:off x="32004000" y="7366328"/>
            <a:ext cx="10972800" cy="1056206"/>
          </a:xfrm>
          <a:prstGeom prst="rect">
            <a:avLst/>
          </a:prstGeom>
        </p:spPr>
      </p:pic>
    </p:spTree>
    <p:extLst>
      <p:ext uri="{BB962C8B-B14F-4D97-AF65-F5344CB8AC3E}">
        <p14:creationId xmlns:p14="http://schemas.microsoft.com/office/powerpoint/2010/main" val="284614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48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7337ECA4-2C3A-7546-B9B9-C9C5A89F4660}" type="datetimeFigureOut">
              <a:rPr lang="en-US" smtClean="0"/>
              <a:t>1/11/24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68D029D-74ED-0041-825B-5872D363F0E6}" type="slidenum">
              <a:rPr lang="en-US" smtClean="0"/>
              <a:t>‹#›</a:t>
            </a:fld>
            <a:endParaRPr lang="en-US"/>
          </a:p>
        </p:txBody>
      </p:sp>
    </p:spTree>
    <p:extLst>
      <p:ext uri="{BB962C8B-B14F-4D97-AF65-F5344CB8AC3E}">
        <p14:creationId xmlns:p14="http://schemas.microsoft.com/office/powerpoint/2010/main" val="39266510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3" r:id="rId3"/>
    <p:sldLayoutId id="2147483665" r:id="rId4"/>
    <p:sldLayoutId id="2147483664" r:id="rId5"/>
    <p:sldLayoutId id="2147483661" r:id="rId6"/>
    <p:sldLayoutId id="2147483662" r:id="rId7"/>
    <p:sldLayoutId id="2147483668" r:id="rId8"/>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3_BE2A1E41.xm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CA6C940C-A3E7-8042-839C-F2D07687974B}"/>
              </a:ext>
            </a:extLst>
          </p:cNvPr>
          <p:cNvSpPr txBox="1"/>
          <p:nvPr/>
        </p:nvSpPr>
        <p:spPr>
          <a:xfrm>
            <a:off x="10913630" y="945119"/>
            <a:ext cx="21776170" cy="10864513"/>
          </a:xfrm>
          <a:prstGeom prst="rect">
            <a:avLst/>
          </a:prstGeom>
          <a:noFill/>
        </p:spPr>
        <p:txBody>
          <a:bodyPr wrap="square" rtlCol="0">
            <a:spAutoFit/>
          </a:bodyPr>
          <a:lstStyle/>
          <a:p>
            <a:r>
              <a:rPr lang="en-US" sz="17500" dirty="0">
                <a:solidFill>
                  <a:schemeClr val="bg1"/>
                </a:solidFill>
                <a:latin typeface="+mj-lt"/>
                <a:cs typeface="Segoe UI" panose="020B0502040204020203" pitchFamily="34" charset="0"/>
              </a:rPr>
              <a:t>The court system needs to </a:t>
            </a:r>
            <a:r>
              <a:rPr lang="en-US" sz="17500" b="1" dirty="0">
                <a:solidFill>
                  <a:schemeClr val="accent2"/>
                </a:solidFill>
                <a:latin typeface="+mj-lt"/>
                <a:cs typeface="Segoe UI" panose="020B0502040204020203" pitchFamily="34" charset="0"/>
              </a:rPr>
              <a:t>change</a:t>
            </a:r>
            <a:r>
              <a:rPr lang="en-US" sz="17500" dirty="0">
                <a:solidFill>
                  <a:schemeClr val="bg1"/>
                </a:solidFill>
                <a:latin typeface="+mj-lt"/>
                <a:cs typeface="Segoe UI" panose="020B0502040204020203" pitchFamily="34" charset="0"/>
              </a:rPr>
              <a:t> to meet the asylum needs of </a:t>
            </a:r>
            <a:r>
              <a:rPr lang="en-US" sz="17500" b="1" dirty="0">
                <a:solidFill>
                  <a:schemeClr val="accent2"/>
                </a:solidFill>
                <a:latin typeface="+mj-lt"/>
                <a:cs typeface="Segoe UI" panose="020B0502040204020203" pitchFamily="34" charset="0"/>
              </a:rPr>
              <a:t>deserving immigrants</a:t>
            </a:r>
            <a:r>
              <a:rPr lang="en-US" sz="17500" dirty="0">
                <a:solidFill>
                  <a:schemeClr val="bg1"/>
                </a:solidFill>
                <a:latin typeface="+mj-lt"/>
                <a:cs typeface="Segoe UI" panose="020B0502040204020203" pitchFamily="34" charset="0"/>
              </a:rPr>
              <a:t>.</a:t>
            </a:r>
            <a:endParaRPr lang="en-US" sz="17500" dirty="0">
              <a:solidFill>
                <a:schemeClr val="bg1"/>
              </a:solidFill>
              <a:latin typeface="+mj-lt"/>
              <a:cs typeface="Calibri" panose="020F0502020204030204" pitchFamily="34" charset="0"/>
            </a:endParaRPr>
          </a:p>
        </p:txBody>
      </p:sp>
      <p:sp>
        <p:nvSpPr>
          <p:cNvPr id="30" name="TextBox 29">
            <a:extLst>
              <a:ext uri="{FF2B5EF4-FFF2-40B4-BE49-F238E27FC236}">
                <a16:creationId xmlns:a16="http://schemas.microsoft.com/office/drawing/2014/main" id="{7B851B66-6045-BB4A-A5E3-BBD772F3CEFD}"/>
              </a:ext>
            </a:extLst>
          </p:cNvPr>
          <p:cNvSpPr txBox="1"/>
          <p:nvPr/>
        </p:nvSpPr>
        <p:spPr>
          <a:xfrm>
            <a:off x="914400" y="914400"/>
            <a:ext cx="7278130" cy="5093702"/>
          </a:xfrm>
          <a:prstGeom prst="rect">
            <a:avLst/>
          </a:prstGeom>
          <a:noFill/>
        </p:spPr>
        <p:txBody>
          <a:bodyPr wrap="square" rtlCol="0">
            <a:spAutoFit/>
          </a:bodyPr>
          <a:lstStyle/>
          <a:p>
            <a:r>
              <a:rPr lang="en-US" sz="6500" b="1" dirty="0">
                <a:solidFill>
                  <a:schemeClr val="accent2"/>
                </a:solidFill>
                <a:latin typeface="+mj-lt"/>
                <a:cs typeface="Segoe UI" panose="020B0502040204020203" pitchFamily="34" charset="0"/>
              </a:rPr>
              <a:t>“Band-aid fixes </a:t>
            </a:r>
            <a:r>
              <a:rPr lang="en-US" sz="6500" dirty="0">
                <a:solidFill>
                  <a:schemeClr val="tx2"/>
                </a:solidFill>
                <a:latin typeface="+mj-lt"/>
                <a:cs typeface="Segoe UI" panose="020B0502040204020203" pitchFamily="34" charset="0"/>
              </a:rPr>
              <a:t>and </a:t>
            </a:r>
            <a:r>
              <a:rPr lang="en-US" sz="6500" b="1" dirty="0">
                <a:solidFill>
                  <a:schemeClr val="accent2"/>
                </a:solidFill>
                <a:latin typeface="+mj-lt"/>
                <a:cs typeface="Segoe UI" panose="020B0502040204020203" pitchFamily="34" charset="0"/>
              </a:rPr>
              <a:t>short-term solutions </a:t>
            </a:r>
            <a:r>
              <a:rPr lang="en-US" sz="6500" dirty="0">
                <a:solidFill>
                  <a:schemeClr val="tx2"/>
                </a:solidFill>
                <a:latin typeface="+mj-lt"/>
                <a:cs typeface="Segoe UI" panose="020B0502040204020203" pitchFamily="34" charset="0"/>
              </a:rPr>
              <a:t>are no longer enough to reverse course.”</a:t>
            </a:r>
          </a:p>
        </p:txBody>
      </p:sp>
      <p:sp>
        <p:nvSpPr>
          <p:cNvPr id="29" name="TextBox 28">
            <a:extLst>
              <a:ext uri="{FF2B5EF4-FFF2-40B4-BE49-F238E27FC236}">
                <a16:creationId xmlns:a16="http://schemas.microsoft.com/office/drawing/2014/main" id="{A9701E05-66BD-C64D-B577-19DCAD15DE00}"/>
              </a:ext>
            </a:extLst>
          </p:cNvPr>
          <p:cNvSpPr txBox="1"/>
          <p:nvPr/>
        </p:nvSpPr>
        <p:spPr>
          <a:xfrm>
            <a:off x="3653227" y="7217707"/>
            <a:ext cx="4539304" cy="3693319"/>
          </a:xfrm>
          <a:prstGeom prst="rect">
            <a:avLst/>
          </a:prstGeom>
          <a:noFill/>
        </p:spPr>
        <p:txBody>
          <a:bodyPr wrap="square" rtlCol="0">
            <a:spAutoFit/>
          </a:bodyPr>
          <a:lstStyle/>
          <a:p>
            <a:r>
              <a:rPr lang="en-US" sz="3600" b="1" dirty="0">
                <a:cs typeface="Times New Roman" panose="02020603050405020304" pitchFamily="18" charset="0"/>
              </a:rPr>
              <a:t>Kallin Kelley</a:t>
            </a:r>
          </a:p>
          <a:p>
            <a:r>
              <a:rPr lang="en-US" sz="3600" i="1" dirty="0">
                <a:cs typeface="Times New Roman" panose="02020603050405020304" pitchFamily="18" charset="0"/>
              </a:rPr>
              <a:t>Utah State University </a:t>
            </a:r>
          </a:p>
          <a:p>
            <a:endParaRPr lang="en-US" sz="3600" i="1" dirty="0">
              <a:cs typeface="Times New Roman" panose="02020603050405020304" pitchFamily="18" charset="0"/>
            </a:endParaRPr>
          </a:p>
          <a:p>
            <a:r>
              <a:rPr lang="en-US" sz="3600" b="1" dirty="0">
                <a:cs typeface="Times New Roman" panose="02020603050405020304" pitchFamily="18" charset="0"/>
              </a:rPr>
              <a:t>Josh T. Smith</a:t>
            </a:r>
          </a:p>
          <a:p>
            <a:r>
              <a:rPr lang="en-US" sz="3600" i="1" dirty="0">
                <a:cs typeface="Times New Roman" panose="02020603050405020304" pitchFamily="18" charset="0"/>
              </a:rPr>
              <a:t>Center for Growth and Opportunity</a:t>
            </a:r>
          </a:p>
          <a:p>
            <a:endParaRPr lang="en-US" dirty="0"/>
          </a:p>
        </p:txBody>
      </p:sp>
      <p:sp>
        <p:nvSpPr>
          <p:cNvPr id="34" name="TextBox 33">
            <a:extLst>
              <a:ext uri="{FF2B5EF4-FFF2-40B4-BE49-F238E27FC236}">
                <a16:creationId xmlns:a16="http://schemas.microsoft.com/office/drawing/2014/main" id="{B9058A12-FAB2-6841-97C7-7FE46414D46C}"/>
              </a:ext>
            </a:extLst>
          </p:cNvPr>
          <p:cNvSpPr txBox="1"/>
          <p:nvPr/>
        </p:nvSpPr>
        <p:spPr>
          <a:xfrm>
            <a:off x="914401" y="10819129"/>
            <a:ext cx="7278130" cy="10248960"/>
          </a:xfrm>
          <a:prstGeom prst="rect">
            <a:avLst/>
          </a:prstGeom>
          <a:noFill/>
        </p:spPr>
        <p:txBody>
          <a:bodyPr wrap="square" rtlCol="0">
            <a:spAutoFit/>
          </a:bodyPr>
          <a:lstStyle/>
          <a:p>
            <a:r>
              <a:rPr lang="en-US" sz="6000" b="1" dirty="0">
                <a:solidFill>
                  <a:schemeClr val="accent2"/>
                </a:solidFill>
                <a:latin typeface="+mj-lt"/>
                <a:cs typeface="Times New Roman" panose="02020603050405020304" pitchFamily="18" charset="0"/>
              </a:rPr>
              <a:t>Introduction</a:t>
            </a:r>
          </a:p>
          <a:p>
            <a:pPr algn="ctr"/>
            <a:endParaRPr lang="en-US" sz="4000" b="1" dirty="0">
              <a:solidFill>
                <a:schemeClr val="tx1">
                  <a:lumMod val="95000"/>
                  <a:lumOff val="5000"/>
                </a:schemeClr>
              </a:solidFill>
              <a:cs typeface="Times New Roman" panose="02020603050405020304" pitchFamily="18" charset="0"/>
            </a:endParaRPr>
          </a:p>
          <a:p>
            <a:r>
              <a:rPr lang="en-US" sz="4000" dirty="0">
                <a:solidFill>
                  <a:schemeClr val="tx1">
                    <a:lumMod val="95000"/>
                    <a:lumOff val="5000"/>
                  </a:schemeClr>
                </a:solidFill>
                <a:cs typeface="Times New Roman" panose="02020603050405020304" pitchFamily="18" charset="0"/>
              </a:rPr>
              <a:t>Immigrants have always been fundamental to the United States’ success. Mia Love, a former U.S. congresswoman, once stated, “behind closed doors, every legislator will tell you that immigration is a good thing.” Immigration is vital to the success of the country and ensuring that our systems are capable of adequately and fairly managing immigration is vital. Immigration courts, however, are ill-equipped to do so.</a:t>
            </a:r>
          </a:p>
        </p:txBody>
      </p:sp>
      <p:sp>
        <p:nvSpPr>
          <p:cNvPr id="40" name="TextBox 39">
            <a:extLst>
              <a:ext uri="{FF2B5EF4-FFF2-40B4-BE49-F238E27FC236}">
                <a16:creationId xmlns:a16="http://schemas.microsoft.com/office/drawing/2014/main" id="{B96A71B2-8B2A-8044-8996-1F4B3B79F824}"/>
              </a:ext>
            </a:extLst>
          </p:cNvPr>
          <p:cNvSpPr txBox="1"/>
          <p:nvPr/>
        </p:nvSpPr>
        <p:spPr>
          <a:xfrm>
            <a:off x="914401" y="21197522"/>
            <a:ext cx="7525068" cy="8710077"/>
          </a:xfrm>
          <a:prstGeom prst="rect">
            <a:avLst/>
          </a:prstGeom>
          <a:noFill/>
        </p:spPr>
        <p:txBody>
          <a:bodyPr wrap="square" rtlCol="0">
            <a:spAutoFit/>
          </a:bodyPr>
          <a:lstStyle/>
          <a:p>
            <a:r>
              <a:rPr lang="en-US" sz="6000" b="1" dirty="0">
                <a:solidFill>
                  <a:schemeClr val="accent2"/>
                </a:solidFill>
                <a:latin typeface="+mj-lt"/>
                <a:cs typeface="Times New Roman" panose="02020603050405020304" pitchFamily="18" charset="0"/>
              </a:rPr>
              <a:t>Immigration Court Challenges</a:t>
            </a:r>
          </a:p>
          <a:p>
            <a:pPr algn="ctr"/>
            <a:endParaRPr lang="en-US" sz="4000" dirty="0">
              <a:solidFill>
                <a:schemeClr val="tx1">
                  <a:lumMod val="95000"/>
                  <a:lumOff val="5000"/>
                </a:schemeClr>
              </a:solidFill>
              <a:cs typeface="Times New Roman" panose="02020603050405020304" pitchFamily="18" charset="0"/>
            </a:endParaRPr>
          </a:p>
          <a:p>
            <a:pPr marL="571500" indent="-571500" rtl="0" fontAlgn="base">
              <a:spcBef>
                <a:spcPts val="0"/>
              </a:spcBef>
              <a:spcAft>
                <a:spcPts val="0"/>
              </a:spcAft>
              <a:buFont typeface="Arial" panose="020B0604020202020204" pitchFamily="34" charset="0"/>
              <a:buChar char="•"/>
            </a:pPr>
            <a:r>
              <a:rPr lang="en-US" sz="4000" dirty="0">
                <a:solidFill>
                  <a:schemeClr val="tx1">
                    <a:lumMod val="95000"/>
                    <a:lumOff val="5000"/>
                  </a:schemeClr>
                </a:solidFill>
                <a:cs typeface="Times New Roman" panose="02020603050405020304" pitchFamily="18" charset="0"/>
              </a:rPr>
              <a:t>Immigration courts are established under the Department of Justice, not Article III of the constitution</a:t>
            </a:r>
          </a:p>
          <a:p>
            <a:pPr marL="571500" indent="-571500" rtl="0" fontAlgn="base">
              <a:spcBef>
                <a:spcPts val="0"/>
              </a:spcBef>
              <a:spcAft>
                <a:spcPts val="0"/>
              </a:spcAft>
              <a:buFont typeface="Arial" panose="020B0604020202020204" pitchFamily="34" charset="0"/>
              <a:buChar char="•"/>
            </a:pPr>
            <a:r>
              <a:rPr lang="en-US" sz="4000" dirty="0">
                <a:solidFill>
                  <a:schemeClr val="tx1">
                    <a:lumMod val="95000"/>
                    <a:lumOff val="5000"/>
                  </a:schemeClr>
                </a:solidFill>
                <a:cs typeface="Times New Roman" panose="02020603050405020304" pitchFamily="18" charset="0"/>
              </a:rPr>
              <a:t>No clear definition of “particular social group” in asylum requirements</a:t>
            </a:r>
          </a:p>
          <a:p>
            <a:pPr marL="571500" indent="-571500" rtl="0" fontAlgn="base">
              <a:spcBef>
                <a:spcPts val="0"/>
              </a:spcBef>
              <a:spcAft>
                <a:spcPts val="0"/>
              </a:spcAft>
              <a:buFont typeface="Arial" panose="020B0604020202020204" pitchFamily="34" charset="0"/>
              <a:buChar char="•"/>
            </a:pPr>
            <a:r>
              <a:rPr lang="en-US" sz="4000" dirty="0">
                <a:solidFill>
                  <a:schemeClr val="tx1">
                    <a:lumMod val="95000"/>
                    <a:lumOff val="5000"/>
                  </a:schemeClr>
                </a:solidFill>
                <a:cs typeface="Times New Roman" panose="02020603050405020304" pitchFamily="18" charset="0"/>
              </a:rPr>
              <a:t>Case backlog in immigration courts has exceeded over 2 million immigrants</a:t>
            </a:r>
          </a:p>
        </p:txBody>
      </p:sp>
      <p:sp>
        <p:nvSpPr>
          <p:cNvPr id="41" name="TextBox 40">
            <a:extLst>
              <a:ext uri="{FF2B5EF4-FFF2-40B4-BE49-F238E27FC236}">
                <a16:creationId xmlns:a16="http://schemas.microsoft.com/office/drawing/2014/main" id="{B88BF6DC-9E80-3A41-AEF4-2891BC570915}"/>
              </a:ext>
            </a:extLst>
          </p:cNvPr>
          <p:cNvSpPr txBox="1"/>
          <p:nvPr/>
        </p:nvSpPr>
        <p:spPr>
          <a:xfrm>
            <a:off x="35629318" y="9555587"/>
            <a:ext cx="7278131" cy="10864513"/>
          </a:xfrm>
          <a:prstGeom prst="rect">
            <a:avLst/>
          </a:prstGeom>
          <a:noFill/>
        </p:spPr>
        <p:txBody>
          <a:bodyPr wrap="square" rtlCol="0">
            <a:spAutoFit/>
          </a:bodyPr>
          <a:lstStyle/>
          <a:p>
            <a:r>
              <a:rPr lang="en-US" sz="6000" b="1" dirty="0">
                <a:solidFill>
                  <a:schemeClr val="accent2"/>
                </a:solidFill>
                <a:latin typeface="+mj-lt"/>
                <a:cs typeface="Times New Roman" panose="02020603050405020304" pitchFamily="18" charset="0"/>
              </a:rPr>
              <a:t>Viable Proposals</a:t>
            </a:r>
          </a:p>
          <a:p>
            <a:pPr algn="ctr"/>
            <a:endParaRPr lang="en-US" sz="4000" dirty="0">
              <a:solidFill>
                <a:schemeClr val="tx1">
                  <a:lumMod val="95000"/>
                  <a:lumOff val="5000"/>
                </a:schemeClr>
              </a:solidFill>
              <a:cs typeface="Times New Roman" panose="02020603050405020304" pitchFamily="18" charset="0"/>
            </a:endParaRPr>
          </a:p>
          <a:p>
            <a:r>
              <a:rPr lang="en-US" sz="4000" dirty="0">
                <a:solidFill>
                  <a:schemeClr val="tx1">
                    <a:lumMod val="95000"/>
                    <a:lumOff val="5000"/>
                  </a:schemeClr>
                </a:solidFill>
                <a:cs typeface="Times New Roman" panose="02020603050405020304" pitchFamily="18" charset="0"/>
              </a:rPr>
              <a:t>Three accomplishable solutions exist to help immigration courts better promote justice:</a:t>
            </a:r>
          </a:p>
          <a:p>
            <a:pPr marL="1028700" lvl="1" indent="-571500">
              <a:buFont typeface="Arial" panose="020B0604020202020204" pitchFamily="34" charset="0"/>
              <a:buChar char="•"/>
            </a:pPr>
            <a:r>
              <a:rPr lang="en-US" sz="4000" dirty="0">
                <a:solidFill>
                  <a:schemeClr val="tx1">
                    <a:lumMod val="95000"/>
                    <a:lumOff val="5000"/>
                  </a:schemeClr>
                </a:solidFill>
                <a:cs typeface="Times New Roman" panose="02020603050405020304" pitchFamily="18" charset="0"/>
              </a:rPr>
              <a:t>Re-establish courts under Article III of the US Constitution to insulate them from changing presidential administrations</a:t>
            </a:r>
          </a:p>
          <a:p>
            <a:pPr marL="1028700" lvl="1" indent="-571500">
              <a:buFont typeface="Arial" panose="020B0604020202020204" pitchFamily="34" charset="0"/>
              <a:buChar char="•"/>
            </a:pPr>
            <a:r>
              <a:rPr lang="en-US" sz="4000" dirty="0">
                <a:solidFill>
                  <a:schemeClr val="tx1">
                    <a:lumMod val="95000"/>
                    <a:lumOff val="5000"/>
                  </a:schemeClr>
                </a:solidFill>
                <a:cs typeface="Times New Roman" panose="02020603050405020304" pitchFamily="18" charset="0"/>
              </a:rPr>
              <a:t>Provide clarification as to what constitutes a “particular social group”</a:t>
            </a:r>
          </a:p>
          <a:p>
            <a:pPr marL="1028700" lvl="1" indent="-571500">
              <a:buFont typeface="Arial" panose="020B0604020202020204" pitchFamily="34" charset="0"/>
              <a:buChar char="•"/>
            </a:pPr>
            <a:r>
              <a:rPr lang="en-US" sz="4000" dirty="0">
                <a:solidFill>
                  <a:schemeClr val="tx1">
                    <a:lumMod val="95000"/>
                    <a:lumOff val="5000"/>
                  </a:schemeClr>
                </a:solidFill>
                <a:cs typeface="Times New Roman" panose="02020603050405020304" pitchFamily="18" charset="0"/>
              </a:rPr>
              <a:t>Hire more immigration judges to hear new cases faster and reduce the large case backlog</a:t>
            </a:r>
          </a:p>
        </p:txBody>
      </p:sp>
      <p:sp>
        <p:nvSpPr>
          <p:cNvPr id="47" name="Graphic 7">
            <a:extLst>
              <a:ext uri="{FF2B5EF4-FFF2-40B4-BE49-F238E27FC236}">
                <a16:creationId xmlns:a16="http://schemas.microsoft.com/office/drawing/2014/main" id="{64FB371E-77F6-CF40-92E7-030BAFCDC627}"/>
              </a:ext>
            </a:extLst>
          </p:cNvPr>
          <p:cNvSpPr/>
          <p:nvPr/>
        </p:nvSpPr>
        <p:spPr>
          <a:xfrm>
            <a:off x="3915507" y="30466886"/>
            <a:ext cx="1055077" cy="1824997"/>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chemeClr val="tx1">
              <a:lumMod val="50000"/>
              <a:lumOff val="50000"/>
            </a:schemeClr>
          </a:solidFill>
          <a:ln w="56406" cap="flat">
            <a:noFill/>
            <a:prstDash val="solid"/>
            <a:miter/>
          </a:ln>
        </p:spPr>
        <p:txBody>
          <a:bodyPr rtlCol="0" anchor="ctr"/>
          <a:lstStyle/>
          <a:p>
            <a:endParaRPr lang="en-US">
              <a:solidFill>
                <a:schemeClr val="bg1">
                  <a:lumMod val="85000"/>
                </a:schemeClr>
              </a:solidFill>
            </a:endParaRPr>
          </a:p>
        </p:txBody>
      </p:sp>
      <p:sp>
        <p:nvSpPr>
          <p:cNvPr id="48" name="TextBox 47">
            <a:extLst>
              <a:ext uri="{FF2B5EF4-FFF2-40B4-BE49-F238E27FC236}">
                <a16:creationId xmlns:a16="http://schemas.microsoft.com/office/drawing/2014/main" id="{6E60B74F-616E-D545-BE8A-3EC286A5B426}"/>
              </a:ext>
            </a:extLst>
          </p:cNvPr>
          <p:cNvSpPr txBox="1"/>
          <p:nvPr/>
        </p:nvSpPr>
        <p:spPr>
          <a:xfrm>
            <a:off x="5217114" y="30225221"/>
            <a:ext cx="3304761" cy="2369880"/>
          </a:xfrm>
          <a:prstGeom prst="rect">
            <a:avLst/>
          </a:prstGeom>
          <a:noFill/>
        </p:spPr>
        <p:txBody>
          <a:bodyPr wrap="square" rtlCol="0">
            <a:spAutoFit/>
          </a:bodyPr>
          <a:lstStyle/>
          <a:p>
            <a:r>
              <a:rPr lang="en-US" sz="3600" dirty="0">
                <a:solidFill>
                  <a:schemeClr val="tx1">
                    <a:lumMod val="50000"/>
                    <a:lumOff val="50000"/>
                  </a:schemeClr>
                </a:solidFill>
                <a:latin typeface="Lato" panose="020F0502020204030203" pitchFamily="34" charset="0"/>
                <a:cs typeface="Arial" panose="020B0604020202020204" pitchFamily="34" charset="0"/>
              </a:rPr>
              <a:t>Scan to </a:t>
            </a:r>
            <a:r>
              <a:rPr lang="en-US" sz="3600" b="1" dirty="0">
                <a:solidFill>
                  <a:schemeClr val="tx1">
                    <a:lumMod val="50000"/>
                    <a:lumOff val="50000"/>
                  </a:schemeClr>
                </a:solidFill>
                <a:latin typeface="Lato Black" panose="020F0A02020204030203" pitchFamily="34" charset="0"/>
                <a:cs typeface="Arial" panose="020B0604020202020204" pitchFamily="34" charset="0"/>
              </a:rPr>
              <a:t>read more </a:t>
            </a:r>
            <a:r>
              <a:rPr lang="en-US" sz="3600" dirty="0">
                <a:solidFill>
                  <a:schemeClr val="tx1">
                    <a:lumMod val="50000"/>
                    <a:lumOff val="50000"/>
                  </a:schemeClr>
                </a:solidFill>
                <a:latin typeface="Lato" panose="020F0502020204030203" pitchFamily="34" charset="0"/>
                <a:cs typeface="Arial" panose="020B0604020202020204" pitchFamily="34" charset="0"/>
              </a:rPr>
              <a:t>about court limitations</a:t>
            </a:r>
          </a:p>
        </p:txBody>
      </p:sp>
      <p:cxnSp>
        <p:nvCxnSpPr>
          <p:cNvPr id="49" name="Straight Arrow Connector 48">
            <a:extLst>
              <a:ext uri="{FF2B5EF4-FFF2-40B4-BE49-F238E27FC236}">
                <a16:creationId xmlns:a16="http://schemas.microsoft.com/office/drawing/2014/main" id="{B14CE539-64B6-9E45-871D-D7511D9E91F2}"/>
              </a:ext>
            </a:extLst>
          </p:cNvPr>
          <p:cNvCxnSpPr>
            <a:cxnSpLocks/>
          </p:cNvCxnSpPr>
          <p:nvPr/>
        </p:nvCxnSpPr>
        <p:spPr>
          <a:xfrm flipH="1">
            <a:off x="3042256" y="31400652"/>
            <a:ext cx="873252" cy="0"/>
          </a:xfrm>
          <a:prstGeom prst="straightConnector1">
            <a:avLst/>
          </a:prstGeom>
          <a:ln w="666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ED4ECA0-9BDF-5043-A11A-CACBF3631532}"/>
              </a:ext>
            </a:extLst>
          </p:cNvPr>
          <p:cNvSpPr txBox="1"/>
          <p:nvPr/>
        </p:nvSpPr>
        <p:spPr>
          <a:xfrm>
            <a:off x="35698667" y="28118576"/>
            <a:ext cx="7278131" cy="1107996"/>
          </a:xfrm>
          <a:prstGeom prst="rect">
            <a:avLst/>
          </a:prstGeom>
          <a:noFill/>
        </p:spPr>
        <p:txBody>
          <a:bodyPr wrap="square" rtlCol="0">
            <a:spAutoFit/>
          </a:bodyPr>
          <a:lstStyle/>
          <a:p>
            <a:r>
              <a:rPr lang="en-US" sz="6600" b="1" dirty="0">
                <a:solidFill>
                  <a:schemeClr val="accent2"/>
                </a:solidFill>
                <a:latin typeface="MillerBanner Black" panose="02000504090000020003" pitchFamily="50" charset="0"/>
              </a:rPr>
              <a:t>Next Steps</a:t>
            </a:r>
          </a:p>
        </p:txBody>
      </p:sp>
      <p:sp>
        <p:nvSpPr>
          <p:cNvPr id="52" name="TextBox 51">
            <a:extLst>
              <a:ext uri="{FF2B5EF4-FFF2-40B4-BE49-F238E27FC236}">
                <a16:creationId xmlns:a16="http://schemas.microsoft.com/office/drawing/2014/main" id="{46F60A21-D12A-0842-AE7E-B5B8560D7555}"/>
              </a:ext>
            </a:extLst>
          </p:cNvPr>
          <p:cNvSpPr txBox="1"/>
          <p:nvPr/>
        </p:nvSpPr>
        <p:spPr>
          <a:xfrm>
            <a:off x="35698668" y="29437093"/>
            <a:ext cx="7278130" cy="2554545"/>
          </a:xfrm>
          <a:prstGeom prst="rect">
            <a:avLst/>
          </a:prstGeom>
          <a:noFill/>
        </p:spPr>
        <p:txBody>
          <a:bodyPr wrap="square" rtlCol="0">
            <a:spAutoFit/>
          </a:bodyPr>
          <a:lstStyle/>
          <a:p>
            <a:r>
              <a:rPr lang="en-US" sz="4000" dirty="0">
                <a:cs typeface="Segoe UI" panose="020B0502040204020203" pitchFamily="34" charset="0"/>
              </a:rPr>
              <a:t>This spring and summer we will conduct a poll of Americans on their definition of and opinion on “particular social group” are.</a:t>
            </a:r>
          </a:p>
        </p:txBody>
      </p:sp>
      <p:sp>
        <p:nvSpPr>
          <p:cNvPr id="53" name="TextBox 52">
            <a:extLst>
              <a:ext uri="{FF2B5EF4-FFF2-40B4-BE49-F238E27FC236}">
                <a16:creationId xmlns:a16="http://schemas.microsoft.com/office/drawing/2014/main" id="{319C9720-7FFC-304E-B3B2-C1388B935450}"/>
              </a:ext>
            </a:extLst>
          </p:cNvPr>
          <p:cNvSpPr txBox="1"/>
          <p:nvPr/>
        </p:nvSpPr>
        <p:spPr>
          <a:xfrm rot="10800000" flipV="1">
            <a:off x="11066932" y="29117107"/>
            <a:ext cx="21903167" cy="584775"/>
          </a:xfrm>
          <a:prstGeom prst="rect">
            <a:avLst/>
          </a:prstGeom>
          <a:noFill/>
        </p:spPr>
        <p:txBody>
          <a:bodyPr wrap="square" rtlCol="0">
            <a:spAutoFit/>
          </a:bodyPr>
          <a:lstStyle/>
          <a:p>
            <a:r>
              <a:rPr lang="en-US" sz="3200" dirty="0">
                <a:solidFill>
                  <a:srgbClr val="9D9D9D"/>
                </a:solidFill>
                <a:latin typeface="Roboto" panose="02000000000000000000" pitchFamily="2" charset="0"/>
              </a:rPr>
              <a:t>Asylum approval ratings vary greatly among the 69 immigration courts in the United States.</a:t>
            </a:r>
            <a:endParaRPr lang="en-US" sz="3200" i="1" dirty="0">
              <a:solidFill>
                <a:schemeClr val="bg1"/>
              </a:solidFill>
            </a:endParaRPr>
          </a:p>
        </p:txBody>
      </p:sp>
      <p:pic>
        <p:nvPicPr>
          <p:cNvPr id="8" name="Picture 7" descr="A person in a suit and tie&#10;&#10;Description automatically generated">
            <a:extLst>
              <a:ext uri="{FF2B5EF4-FFF2-40B4-BE49-F238E27FC236}">
                <a16:creationId xmlns:a16="http://schemas.microsoft.com/office/drawing/2014/main" id="{320D28A5-D2C6-0C71-E267-0A8A2E1971B4}"/>
              </a:ext>
            </a:extLst>
          </p:cNvPr>
          <p:cNvPicPr>
            <a:picLocks noChangeAspect="1"/>
          </p:cNvPicPr>
          <p:nvPr/>
        </p:nvPicPr>
        <p:blipFill rotWithShape="1">
          <a:blip r:embed="rId4"/>
          <a:srcRect l="10737" t="4588" r="13975" b="32380"/>
          <a:stretch/>
        </p:blipFill>
        <p:spPr>
          <a:xfrm>
            <a:off x="914400" y="7217707"/>
            <a:ext cx="2518902" cy="3170008"/>
          </a:xfrm>
          <a:prstGeom prst="rect">
            <a:avLst/>
          </a:prstGeom>
        </p:spPr>
      </p:pic>
      <p:pic>
        <p:nvPicPr>
          <p:cNvPr id="10" name="Picture 9" descr="A qr code with a black and white background&#10;&#10;Description automatically generated">
            <a:extLst>
              <a:ext uri="{FF2B5EF4-FFF2-40B4-BE49-F238E27FC236}">
                <a16:creationId xmlns:a16="http://schemas.microsoft.com/office/drawing/2014/main" id="{FF75D199-C934-FC0C-783E-E323DB563854}"/>
              </a:ext>
            </a:extLst>
          </p:cNvPr>
          <p:cNvPicPr>
            <a:picLocks noChangeAspect="1"/>
          </p:cNvPicPr>
          <p:nvPr/>
        </p:nvPicPr>
        <p:blipFill>
          <a:blip r:embed="rId5"/>
          <a:stretch>
            <a:fillRect/>
          </a:stretch>
        </p:blipFill>
        <p:spPr>
          <a:xfrm>
            <a:off x="433219" y="30156927"/>
            <a:ext cx="2444913" cy="2444913"/>
          </a:xfrm>
          <a:prstGeom prst="rect">
            <a:avLst/>
          </a:prstGeom>
        </p:spPr>
      </p:pic>
      <p:sp>
        <p:nvSpPr>
          <p:cNvPr id="17" name="TextBox 16">
            <a:extLst>
              <a:ext uri="{FF2B5EF4-FFF2-40B4-BE49-F238E27FC236}">
                <a16:creationId xmlns:a16="http://schemas.microsoft.com/office/drawing/2014/main" id="{71F2873B-6ECC-6EC3-F033-26CE45F70CB8}"/>
              </a:ext>
            </a:extLst>
          </p:cNvPr>
          <p:cNvSpPr txBox="1"/>
          <p:nvPr/>
        </p:nvSpPr>
        <p:spPr>
          <a:xfrm>
            <a:off x="35629319" y="914400"/>
            <a:ext cx="7278131" cy="8402300"/>
          </a:xfrm>
          <a:prstGeom prst="rect">
            <a:avLst/>
          </a:prstGeom>
          <a:noFill/>
        </p:spPr>
        <p:txBody>
          <a:bodyPr wrap="square" rtlCol="0">
            <a:spAutoFit/>
          </a:bodyPr>
          <a:lstStyle/>
          <a:p>
            <a:r>
              <a:rPr lang="en-US" sz="6000" b="1" dirty="0">
                <a:solidFill>
                  <a:schemeClr val="accent2"/>
                </a:solidFill>
                <a:latin typeface="+mj-lt"/>
                <a:cs typeface="Times New Roman" panose="02020603050405020304" pitchFamily="18" charset="0"/>
              </a:rPr>
              <a:t>What is Asylum</a:t>
            </a:r>
          </a:p>
          <a:p>
            <a:pPr algn="ctr"/>
            <a:endParaRPr lang="en-US" sz="4000" dirty="0">
              <a:solidFill>
                <a:schemeClr val="tx1">
                  <a:lumMod val="95000"/>
                  <a:lumOff val="5000"/>
                </a:schemeClr>
              </a:solidFill>
              <a:cs typeface="Times New Roman" panose="02020603050405020304" pitchFamily="18" charset="0"/>
            </a:endParaRPr>
          </a:p>
          <a:p>
            <a:pPr rtl="0">
              <a:spcBef>
                <a:spcPts val="0"/>
              </a:spcBef>
              <a:spcAft>
                <a:spcPts val="0"/>
              </a:spcAft>
            </a:pPr>
            <a:r>
              <a:rPr lang="en-US" sz="4000" dirty="0">
                <a:solidFill>
                  <a:schemeClr val="tx1">
                    <a:lumMod val="95000"/>
                    <a:lumOff val="5000"/>
                  </a:schemeClr>
                </a:solidFill>
                <a:cs typeface="Times New Roman" panose="02020603050405020304" pitchFamily="18" charset="0"/>
              </a:rPr>
              <a:t>Asylum is sanctuary granted to a person because they have suffered persecution or fear that they will suffer persecution due to:</a:t>
            </a:r>
          </a:p>
          <a:p>
            <a:pPr marL="571500" indent="-571500" fontAlgn="base">
              <a:buFont typeface="Arial" panose="020B0604020202020204" pitchFamily="34" charset="0"/>
              <a:buChar char="•"/>
            </a:pPr>
            <a:r>
              <a:rPr lang="en-US" sz="4000" dirty="0">
                <a:solidFill>
                  <a:schemeClr val="tx1">
                    <a:lumMod val="95000"/>
                    <a:lumOff val="5000"/>
                  </a:schemeClr>
                </a:solidFill>
                <a:cs typeface="Times New Roman" panose="02020603050405020304" pitchFamily="18" charset="0"/>
              </a:rPr>
              <a:t>Race</a:t>
            </a:r>
          </a:p>
          <a:p>
            <a:pPr marL="571500" indent="-571500" fontAlgn="base">
              <a:buFont typeface="Arial" panose="020B0604020202020204" pitchFamily="34" charset="0"/>
              <a:buChar char="•"/>
            </a:pPr>
            <a:r>
              <a:rPr lang="en-US" sz="4000" dirty="0">
                <a:solidFill>
                  <a:schemeClr val="tx1">
                    <a:lumMod val="95000"/>
                    <a:lumOff val="5000"/>
                  </a:schemeClr>
                </a:solidFill>
                <a:cs typeface="Times New Roman" panose="02020603050405020304" pitchFamily="18" charset="0"/>
              </a:rPr>
              <a:t>Religion</a:t>
            </a:r>
          </a:p>
          <a:p>
            <a:pPr marL="571500" indent="-571500" fontAlgn="base">
              <a:buFont typeface="Arial" panose="020B0604020202020204" pitchFamily="34" charset="0"/>
              <a:buChar char="•"/>
            </a:pPr>
            <a:r>
              <a:rPr lang="en-US" sz="4000" dirty="0">
                <a:solidFill>
                  <a:schemeClr val="tx1">
                    <a:lumMod val="95000"/>
                    <a:lumOff val="5000"/>
                  </a:schemeClr>
                </a:solidFill>
                <a:cs typeface="Times New Roman" panose="02020603050405020304" pitchFamily="18" charset="0"/>
              </a:rPr>
              <a:t>Nationality</a:t>
            </a:r>
          </a:p>
          <a:p>
            <a:pPr marL="571500" indent="-571500" fontAlgn="base">
              <a:buFont typeface="Arial" panose="020B0604020202020204" pitchFamily="34" charset="0"/>
              <a:buChar char="•"/>
            </a:pPr>
            <a:r>
              <a:rPr lang="en-US" sz="4000" dirty="0">
                <a:solidFill>
                  <a:schemeClr val="tx1">
                    <a:lumMod val="95000"/>
                    <a:lumOff val="5000"/>
                  </a:schemeClr>
                </a:solidFill>
                <a:cs typeface="Times New Roman" panose="02020603050405020304" pitchFamily="18" charset="0"/>
              </a:rPr>
              <a:t>Membership in a particular social group</a:t>
            </a:r>
          </a:p>
          <a:p>
            <a:pPr marL="571500" indent="-571500" fontAlgn="base">
              <a:buFont typeface="Arial" panose="020B0604020202020204" pitchFamily="34" charset="0"/>
              <a:buChar char="•"/>
            </a:pPr>
            <a:r>
              <a:rPr lang="en-US" sz="4000" dirty="0">
                <a:solidFill>
                  <a:schemeClr val="tx1">
                    <a:lumMod val="95000"/>
                    <a:lumOff val="5000"/>
                  </a:schemeClr>
                </a:solidFill>
                <a:cs typeface="Times New Roman" panose="02020603050405020304" pitchFamily="18" charset="0"/>
              </a:rPr>
              <a:t>Political opinion</a:t>
            </a:r>
          </a:p>
        </p:txBody>
      </p:sp>
      <p:pic>
        <p:nvPicPr>
          <p:cNvPr id="7" name="Picture 6" descr="A map of the united states&#10;&#10;Description automatically generated">
            <a:extLst>
              <a:ext uri="{FF2B5EF4-FFF2-40B4-BE49-F238E27FC236}">
                <a16:creationId xmlns:a16="http://schemas.microsoft.com/office/drawing/2014/main" id="{1D265B7B-686E-67AA-DBEF-946D3DD821A6}"/>
              </a:ext>
            </a:extLst>
          </p:cNvPr>
          <p:cNvPicPr>
            <a:picLocks noChangeAspect="1"/>
          </p:cNvPicPr>
          <p:nvPr/>
        </p:nvPicPr>
        <p:blipFill>
          <a:blip r:embed="rId6"/>
          <a:stretch>
            <a:fillRect/>
          </a:stretch>
        </p:blipFill>
        <p:spPr>
          <a:xfrm>
            <a:off x="35451732" y="20687420"/>
            <a:ext cx="7772400" cy="6982623"/>
          </a:xfrm>
          <a:prstGeom prst="rect">
            <a:avLst/>
          </a:prstGeom>
        </p:spPr>
      </p:pic>
      <p:sp>
        <p:nvSpPr>
          <p:cNvPr id="2" name="TextBox 1">
            <a:extLst>
              <a:ext uri="{FF2B5EF4-FFF2-40B4-BE49-F238E27FC236}">
                <a16:creationId xmlns:a16="http://schemas.microsoft.com/office/drawing/2014/main" id="{3F63D530-AFA7-A7DA-2EDD-987B68C68773}"/>
              </a:ext>
            </a:extLst>
          </p:cNvPr>
          <p:cNvSpPr txBox="1"/>
          <p:nvPr/>
        </p:nvSpPr>
        <p:spPr>
          <a:xfrm>
            <a:off x="4163446" y="5258403"/>
            <a:ext cx="5389634" cy="1200329"/>
          </a:xfrm>
          <a:prstGeom prst="rect">
            <a:avLst/>
          </a:prstGeom>
          <a:noFill/>
        </p:spPr>
        <p:txBody>
          <a:bodyPr wrap="square" rtlCol="0">
            <a:spAutoFit/>
          </a:bodyPr>
          <a:lstStyle/>
          <a:p>
            <a:r>
              <a:rPr lang="en-US" sz="3600" i="1" dirty="0">
                <a:solidFill>
                  <a:schemeClr val="tx2"/>
                </a:solidFill>
                <a:latin typeface="+mj-lt"/>
                <a:cs typeface="Segoe UI" panose="020B0502040204020203" pitchFamily="34" charset="0"/>
              </a:rPr>
              <a:t>—American Immigration                      Lawyers Association</a:t>
            </a:r>
          </a:p>
        </p:txBody>
      </p:sp>
      <p:pic>
        <p:nvPicPr>
          <p:cNvPr id="9" name="Picture 8" descr="A map of the united states with blue dots&#10;&#10;Description automatically generated">
            <a:extLst>
              <a:ext uri="{FF2B5EF4-FFF2-40B4-BE49-F238E27FC236}">
                <a16:creationId xmlns:a16="http://schemas.microsoft.com/office/drawing/2014/main" id="{FF976411-2A42-9BB8-B093-997C13BA2F82}"/>
              </a:ext>
            </a:extLst>
          </p:cNvPr>
          <p:cNvPicPr>
            <a:picLocks noChangeAspect="1"/>
          </p:cNvPicPr>
          <p:nvPr/>
        </p:nvPicPr>
        <p:blipFill rotWithShape="1">
          <a:blip r:embed="rId7"/>
          <a:srcRect b="4398"/>
          <a:stretch/>
        </p:blipFill>
        <p:spPr>
          <a:xfrm>
            <a:off x="11209260" y="11936256"/>
            <a:ext cx="21480540" cy="17180851"/>
          </a:xfrm>
          <a:prstGeom prst="rect">
            <a:avLst/>
          </a:prstGeom>
        </p:spPr>
      </p:pic>
    </p:spTree>
    <p:extLst>
      <p:ext uri="{BB962C8B-B14F-4D97-AF65-F5344CB8AC3E}">
        <p14:creationId xmlns:p14="http://schemas.microsoft.com/office/powerpoint/2010/main" val="319043129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USU 2021">
      <a:dk1>
        <a:srgbClr val="000000"/>
      </a:dk1>
      <a:lt1>
        <a:srgbClr val="FFFFFF"/>
      </a:lt1>
      <a:dk2>
        <a:srgbClr val="00263A"/>
      </a:dk2>
      <a:lt2>
        <a:srgbClr val="A2AAAD"/>
      </a:lt2>
      <a:accent1>
        <a:srgbClr val="16597D"/>
      </a:accent1>
      <a:accent2>
        <a:srgbClr val="01ADD8"/>
      </a:accent2>
      <a:accent3>
        <a:srgbClr val="00938F"/>
      </a:accent3>
      <a:accent4>
        <a:srgbClr val="F16178"/>
      </a:accent4>
      <a:accent5>
        <a:srgbClr val="FF8300"/>
      </a:accent5>
      <a:accent6>
        <a:srgbClr val="F6BD17"/>
      </a:accent6>
      <a:hlink>
        <a:srgbClr val="288DC2"/>
      </a:hlink>
      <a:folHlink>
        <a:srgbClr val="6EA9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3960</TotalTime>
  <Words>318</Words>
  <Application>Microsoft Macintosh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Lato</vt:lpstr>
      <vt:lpstr>Lato Black</vt:lpstr>
      <vt:lpstr>MillerBanner Black</vt:lpstr>
      <vt:lpstr>Roboto</vt:lpstr>
      <vt:lpstr>Segoe UI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Grady Bing</dc:creator>
  <cp:lastModifiedBy>Kallin Kelley</cp:lastModifiedBy>
  <cp:revision>19</cp:revision>
  <dcterms:created xsi:type="dcterms:W3CDTF">2021-11-02T19:10:03Z</dcterms:created>
  <dcterms:modified xsi:type="dcterms:W3CDTF">2024-01-12T00:51:05Z</dcterms:modified>
</cp:coreProperties>
</file>