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
  </p:notesMasterIdLst>
  <p:sldIdLst>
    <p:sldId id="256"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Calibri Light" panose="020F0302020204030204" pitchFamily="34" charset="0"/>
      <p:regular r:id="rId8"/>
      <p: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3536">
          <p15:clr>
            <a:srgbClr val="A4A3A4"/>
          </p15:clr>
        </p15:guide>
        <p15:guide id="2" pos="576">
          <p15:clr>
            <a:srgbClr val="A4A3A4"/>
          </p15:clr>
        </p15:guide>
        <p15:guide id="3" pos="27072">
          <p15:clr>
            <a:srgbClr val="A4A3A4"/>
          </p15:clr>
        </p15:guide>
        <p15:guide id="4" orient="horz" pos="576">
          <p15:clr>
            <a:srgbClr val="A4A3A4"/>
          </p15:clr>
        </p15:guide>
        <p15:guide id="5" orient="horz" pos="20160">
          <p15:clr>
            <a:srgbClr val="A4A3A4"/>
          </p15:clr>
        </p15:guide>
        <p15:guide id="6" pos="14136">
          <p15:clr>
            <a:srgbClr val="A4A3A4"/>
          </p15:clr>
        </p15:guide>
        <p15:guide id="7" pos="20304">
          <p15:clr>
            <a:srgbClr val="A4A3A4"/>
          </p15:clr>
        </p15:guide>
        <p15:guide id="8" pos="20880">
          <p15:clr>
            <a:srgbClr val="A4A3A4"/>
          </p15:clr>
        </p15:guide>
        <p15:guide id="9" pos="7344">
          <p15:clr>
            <a:srgbClr val="A4A3A4"/>
          </p15:clr>
        </p15:guide>
        <p15:guide id="10" pos="6768">
          <p15:clr>
            <a:srgbClr val="A4A3A4"/>
          </p15:clr>
        </p15:guide>
        <p15:guide id="11" orient="horz" pos="32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CB6712-C53C-D484-8E03-CDAF788C1475}" name="Amita Kaundal" initials="AK" userId="S::A02276488@aggies.usu.edu::2ab07d18-f8be-432e-9e4b-db75a6e3a98b" providerId="AD"/>
  <p188:author id="{C87B1820-E5B6-5062-0F74-A52B9A03C205}" name="Amita Kaundal" initials="AK" userId="S::a02276488@aggies.usu.edu::2ab07d18-f8be-432e-9e4b-db75a6e3a98b" providerId="AD"/>
  <p188:author id="{3816B48C-2C60-5DFE-FCB2-7D24160846F7}" name="Daniel Lenhart" initials="" userId="S::a01248351@aggies.usu.edu::a5222fbb-5a44-4727-92f4-aef1a76cc832" providerId="AD"/>
  <p188:author id="{7D6890E3-48E6-883C-90DC-1817BA128D21}" name="Ajay Singh" initials="AS" userId="S::asingh@campbellsci.com::82ffb9be-d542-471f-8ea9-8ba585ae9de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774" autoAdjust="0"/>
  </p:normalViewPr>
  <p:slideViewPr>
    <p:cSldViewPr snapToGrid="0">
      <p:cViewPr>
        <p:scale>
          <a:sx n="36" d="100"/>
          <a:sy n="36" d="100"/>
        </p:scale>
        <p:origin x="144" y="144"/>
      </p:cViewPr>
      <p:guideLst>
        <p:guide pos="13536"/>
        <p:guide pos="576"/>
        <p:guide pos="27072"/>
        <p:guide orient="horz" pos="576"/>
        <p:guide orient="horz" pos="20160"/>
        <p:guide pos="14136"/>
        <p:guide pos="20304"/>
        <p:guide pos="20880"/>
        <p:guide pos="7344"/>
        <p:guide pos="6768"/>
        <p:guide orient="horz" pos="32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jay Singh" userId="82ffb9be-d542-471f-8ea9-8ba585ae9deb" providerId="ADAL" clId="{AD3F7E8B-522A-4897-A184-DAE1BEAF8235}"/>
    <pc:docChg chg="modSld">
      <pc:chgData name="Ajay Singh" userId="82ffb9be-d542-471f-8ea9-8ba585ae9deb" providerId="ADAL" clId="{AD3F7E8B-522A-4897-A184-DAE1BEAF8235}" dt="2024-01-08T04:14:44.113" v="4" actId="12"/>
      <pc:docMkLst>
        <pc:docMk/>
      </pc:docMkLst>
      <pc:sldChg chg="modSp mod">
        <pc:chgData name="Ajay Singh" userId="82ffb9be-d542-471f-8ea9-8ba585ae9deb" providerId="ADAL" clId="{AD3F7E8B-522A-4897-A184-DAE1BEAF8235}" dt="2024-01-08T04:14:44.113" v="4" actId="12"/>
        <pc:sldMkLst>
          <pc:docMk/>
          <pc:sldMk cId="0" sldId="256"/>
        </pc:sldMkLst>
        <pc:spChg chg="mod">
          <ac:chgData name="Ajay Singh" userId="82ffb9be-d542-471f-8ea9-8ba585ae9deb" providerId="ADAL" clId="{AD3F7E8B-522A-4897-A184-DAE1BEAF8235}" dt="2024-01-08T04:14:05.415" v="3" actId="20577"/>
          <ac:spMkLst>
            <pc:docMk/>
            <pc:sldMk cId="0" sldId="256"/>
            <ac:spMk id="54" creationId="{00000000-0000-0000-0000-000000000000}"/>
          </ac:spMkLst>
        </pc:spChg>
        <pc:spChg chg="mod">
          <ac:chgData name="Ajay Singh" userId="82ffb9be-d542-471f-8ea9-8ba585ae9deb" providerId="ADAL" clId="{AD3F7E8B-522A-4897-A184-DAE1BEAF8235}" dt="2024-01-08T04:14:44.113" v="4" actId="12"/>
          <ac:spMkLst>
            <pc:docMk/>
            <pc:sldMk cId="0" sldId="256"/>
            <ac:spMk id="6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2736153907565"/>
          <c:y val="2.6184355815266225E-2"/>
          <c:w val="0.88322128984948745"/>
          <c:h val="0.8337287891067513"/>
        </c:manualLayout>
      </c:layout>
      <c:barChart>
        <c:barDir val="col"/>
        <c:grouping val="clustered"/>
        <c:varyColors val="0"/>
        <c:ser>
          <c:idx val="0"/>
          <c:order val="0"/>
          <c:tx>
            <c:strRef>
              <c:f>Sheet1!$A$2</c:f>
              <c:strCache>
                <c:ptCount val="1"/>
                <c:pt idx="0">
                  <c:v>Fresh</c:v>
                </c:pt>
              </c:strCache>
            </c:strRef>
          </c:tx>
          <c:spPr>
            <a:solidFill>
              <a:schemeClr val="accent1"/>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Sheet1!$B$1:$F$1</c:f>
              <c:strCache>
                <c:ptCount val="5"/>
                <c:pt idx="0">
                  <c:v>Cut Curd</c:v>
                </c:pt>
                <c:pt idx="1">
                  <c:v>Cooked Curd</c:v>
                </c:pt>
                <c:pt idx="2">
                  <c:v>Whey Drained Curd</c:v>
                </c:pt>
                <c:pt idx="3">
                  <c:v>Milled Curd</c:v>
                </c:pt>
                <c:pt idx="4">
                  <c:v>Salted Curd</c:v>
                </c:pt>
              </c:strCache>
            </c:strRef>
          </c:cat>
          <c:val>
            <c:numRef>
              <c:f>Sheet1!$B$2:$F$2</c:f>
              <c:numCache>
                <c:formatCode>General</c:formatCode>
                <c:ptCount val="5"/>
                <c:pt idx="0">
                  <c:v>2.75</c:v>
                </c:pt>
                <c:pt idx="2">
                  <c:v>2.4</c:v>
                </c:pt>
                <c:pt idx="3">
                  <c:v>2.2999999999999998</c:v>
                </c:pt>
              </c:numCache>
            </c:numRef>
          </c:val>
          <c:extLst>
            <c:ext xmlns:c16="http://schemas.microsoft.com/office/drawing/2014/chart" uri="{C3380CC4-5D6E-409C-BE32-E72D297353CC}">
              <c16:uniqueId val="{00000000-EB8B-48CD-AE2D-B51612E9A9EA}"/>
            </c:ext>
          </c:extLst>
        </c:ser>
        <c:ser>
          <c:idx val="1"/>
          <c:order val="1"/>
          <c:tx>
            <c:strRef>
              <c:f>Sheet1!$A$3</c:f>
              <c:strCache>
                <c:ptCount val="1"/>
                <c:pt idx="0">
                  <c:v>Nitrogen</c:v>
                </c:pt>
              </c:strCache>
            </c:strRef>
          </c:tx>
          <c:spPr>
            <a:solidFill>
              <a:schemeClr val="accent2"/>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Sheet1!$B$1:$F$1</c:f>
              <c:strCache>
                <c:ptCount val="5"/>
                <c:pt idx="0">
                  <c:v>Cut Curd</c:v>
                </c:pt>
                <c:pt idx="1">
                  <c:v>Cooked Curd</c:v>
                </c:pt>
                <c:pt idx="2">
                  <c:v>Whey Drained Curd</c:v>
                </c:pt>
                <c:pt idx="3">
                  <c:v>Milled Curd</c:v>
                </c:pt>
                <c:pt idx="4">
                  <c:v>Salted Curd</c:v>
                </c:pt>
              </c:strCache>
            </c:strRef>
          </c:cat>
          <c:val>
            <c:numRef>
              <c:f>Sheet1!$B$3:$F$3</c:f>
              <c:numCache>
                <c:formatCode>General</c:formatCode>
                <c:ptCount val="5"/>
                <c:pt idx="0">
                  <c:v>1.49</c:v>
                </c:pt>
                <c:pt idx="1">
                  <c:v>3.2</c:v>
                </c:pt>
                <c:pt idx="2">
                  <c:v>3.25</c:v>
                </c:pt>
                <c:pt idx="3">
                  <c:v>2.8</c:v>
                </c:pt>
                <c:pt idx="4">
                  <c:v>2.5</c:v>
                </c:pt>
              </c:numCache>
            </c:numRef>
          </c:val>
          <c:extLst>
            <c:ext xmlns:c16="http://schemas.microsoft.com/office/drawing/2014/chart" uri="{C3380CC4-5D6E-409C-BE32-E72D297353CC}">
              <c16:uniqueId val="{00000001-EB8B-48CD-AE2D-B51612E9A9EA}"/>
            </c:ext>
          </c:extLst>
        </c:ser>
        <c:ser>
          <c:idx val="2"/>
          <c:order val="2"/>
          <c:tx>
            <c:strRef>
              <c:f>Sheet1!$A$4</c:f>
              <c:strCache>
                <c:ptCount val="1"/>
                <c:pt idx="0">
                  <c:v>Blast Frozen</c:v>
                </c:pt>
              </c:strCache>
            </c:strRef>
          </c:tx>
          <c:spPr>
            <a:solidFill>
              <a:schemeClr val="accent3"/>
            </a:solidFill>
            <a:ln>
              <a:noFill/>
            </a:ln>
            <a:effectLst/>
          </c:spPr>
          <c:invertIfNegative val="0"/>
          <c:errBars>
            <c:errBarType val="both"/>
            <c:errValType val="stdErr"/>
            <c:noEndCap val="0"/>
            <c:spPr>
              <a:noFill/>
              <a:ln w="9525" cap="flat" cmpd="sng" algn="ctr">
                <a:solidFill>
                  <a:schemeClr val="tx1">
                    <a:lumMod val="65000"/>
                    <a:lumOff val="35000"/>
                  </a:schemeClr>
                </a:solidFill>
                <a:round/>
              </a:ln>
              <a:effectLst/>
            </c:spPr>
          </c:errBars>
          <c:cat>
            <c:strRef>
              <c:f>Sheet1!$B$1:$F$1</c:f>
              <c:strCache>
                <c:ptCount val="5"/>
                <c:pt idx="0">
                  <c:v>Cut Curd</c:v>
                </c:pt>
                <c:pt idx="1">
                  <c:v>Cooked Curd</c:v>
                </c:pt>
                <c:pt idx="2">
                  <c:v>Whey Drained Curd</c:v>
                </c:pt>
                <c:pt idx="3">
                  <c:v>Milled Curd</c:v>
                </c:pt>
                <c:pt idx="4">
                  <c:v>Salted Curd</c:v>
                </c:pt>
              </c:strCache>
            </c:strRef>
          </c:cat>
          <c:val>
            <c:numRef>
              <c:f>Sheet1!$B$4:$F$4</c:f>
              <c:numCache>
                <c:formatCode>General</c:formatCode>
                <c:ptCount val="5"/>
                <c:pt idx="0">
                  <c:v>2.8</c:v>
                </c:pt>
                <c:pt idx="1">
                  <c:v>3.4</c:v>
                </c:pt>
                <c:pt idx="2">
                  <c:v>3.6</c:v>
                </c:pt>
                <c:pt idx="3">
                  <c:v>2.9</c:v>
                </c:pt>
                <c:pt idx="4">
                  <c:v>2.8</c:v>
                </c:pt>
              </c:numCache>
            </c:numRef>
          </c:val>
          <c:extLst>
            <c:ext xmlns:c16="http://schemas.microsoft.com/office/drawing/2014/chart" uri="{C3380CC4-5D6E-409C-BE32-E72D297353CC}">
              <c16:uniqueId val="{00000002-EB8B-48CD-AE2D-B51612E9A9EA}"/>
            </c:ext>
          </c:extLst>
        </c:ser>
        <c:dLbls>
          <c:showLegendKey val="0"/>
          <c:showVal val="0"/>
          <c:showCatName val="0"/>
          <c:showSerName val="0"/>
          <c:showPercent val="0"/>
          <c:showBubbleSize val="0"/>
        </c:dLbls>
        <c:gapWidth val="219"/>
        <c:overlap val="-27"/>
        <c:axId val="358839328"/>
        <c:axId val="358837888"/>
      </c:barChart>
      <c:catAx>
        <c:axId val="358839328"/>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crossAx val="358837888"/>
        <c:crosses val="autoZero"/>
        <c:auto val="1"/>
        <c:lblAlgn val="ctr"/>
        <c:lblOffset val="100"/>
        <c:noMultiLvlLbl val="0"/>
      </c:catAx>
      <c:valAx>
        <c:axId val="358837888"/>
        <c:scaling>
          <c:orientation val="minMax"/>
        </c:scaling>
        <c:delete val="0"/>
        <c:axPos val="l"/>
        <c:title>
          <c:tx>
            <c:rich>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r>
                  <a:rPr lang="en-US" b="1"/>
                  <a:t>%INSOLl Ca/% Protein</a:t>
                </a:r>
              </a:p>
            </c:rich>
          </c:tx>
          <c:layout>
            <c:manualLayout>
              <c:xMode val="edge"/>
              <c:yMode val="edge"/>
              <c:x val="1.6480389815461679E-2"/>
              <c:y val="0.29723328154578926"/>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58839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0_0.xml><?xml version="1.0" encoding="utf-8"?>
<p188:cmLst xmlns:a="http://schemas.openxmlformats.org/drawingml/2006/main" xmlns:r="http://schemas.openxmlformats.org/officeDocument/2006/relationships" xmlns:p188="http://schemas.microsoft.com/office/powerpoint/2018/8/main">
  <p188:cm id="{52F974F1-DF45-DA41-9353-05A9F94F8522}" authorId="{C87B1820-E5B6-5062-0F74-A52B9A03C205}" created="2023-12-17T20:53:28.205">
    <ac:deMkLst xmlns:ac="http://schemas.microsoft.com/office/drawing/2013/main/command">
      <pc:docMk xmlns:pc="http://schemas.microsoft.com/office/powerpoint/2013/main/command"/>
      <pc:sldMk xmlns:pc="http://schemas.microsoft.com/office/powerpoint/2013/main/command" cId="0" sldId="256"/>
      <ac:spMk id="60" creationId="{00000000-0000-0000-0000-000000000000}"/>
    </ac:deMkLst>
    <p188:txBody>
      <a:bodyPr/>
      <a:lstStyle/>
      <a:p>
        <a:r>
          <a:rPr lang="en-US"/>
          <a:t>I made some correction in this section.</a:t>
        </a:r>
      </a:p>
    </p188:txBody>
  </p188:cm>
  <p188:cm id="{0405F0A1-A2ED-0E46-8F64-544B238D5F06}" authorId="{C87B1820-E5B6-5062-0F74-A52B9A03C205}" created="2023-12-17T20:55:00.480">
    <ac:deMkLst xmlns:ac="http://schemas.microsoft.com/office/drawing/2013/main/command">
      <pc:docMk xmlns:pc="http://schemas.microsoft.com/office/powerpoint/2013/main/command"/>
      <pc:sldMk xmlns:pc="http://schemas.microsoft.com/office/powerpoint/2013/main/command" cId="0" sldId="256"/>
      <ac:spMk id="64" creationId="{00000000-0000-0000-0000-000000000000}"/>
    </ac:deMkLst>
    <p188:txBody>
      <a:bodyPr/>
      <a:lstStyle/>
      <a:p>
        <a:r>
          <a:rPr lang="en-US"/>
          <a:t>Write this section in active voice, like We tested the composition of all samples.
Then we analyzed the calcium contents via titration, lab analysis, and pH measurement methods.</a:t>
        </a:r>
      </a:p>
    </p188:txBody>
  </p188:cm>
  <p188:cm id="{CB8EC35D-6B27-3B4E-92CB-75A5305C5C33}" authorId="{C87B1820-E5B6-5062-0F74-A52B9A03C205}" created="2023-12-17T20:56:10.293">
    <ac:deMkLst xmlns:ac="http://schemas.microsoft.com/office/drawing/2013/main/command">
      <pc:docMk xmlns:pc="http://schemas.microsoft.com/office/powerpoint/2013/main/command"/>
      <pc:sldMk xmlns:pc="http://schemas.microsoft.com/office/powerpoint/2013/main/command" cId="0" sldId="256"/>
      <ac:spMk id="62" creationId="{00000000-0000-0000-0000-000000000000}"/>
    </ac:deMkLst>
    <p188:txBody>
      <a:bodyPr/>
      <a:lstStyle/>
      <a:p>
        <a:r>
          <a:rPr lang="en-US"/>
          <a:t>What do you mean by Extra results? </a:t>
        </a:r>
      </a:p>
    </p188:txBody>
  </p188:cm>
  <p188:cm id="{EAF1C542-C1EB-2D45-A45F-ECF26A88AB06}" authorId="{C87B1820-E5B6-5062-0F74-A52B9A03C205}" created="2023-12-17T21:02:49.491">
    <ac:deMkLst xmlns:ac="http://schemas.microsoft.com/office/drawing/2013/main/command">
      <pc:docMk xmlns:pc="http://schemas.microsoft.com/office/powerpoint/2013/main/command"/>
      <pc:sldMk xmlns:pc="http://schemas.microsoft.com/office/powerpoint/2013/main/command" cId="0" sldId="256"/>
      <ac:picMk id="67" creationId="{00000000-0000-0000-0000-000000000000}"/>
    </ac:deMkLst>
    <p188:txBody>
      <a:bodyPr/>
      <a:lstStyle/>
      <a:p>
        <a:r>
          <a:rPr lang="en-US"/>
          <a:t>The font in the graph is tiny. I think you should separate the graph from the title. Then save the graph as a picture and paste it here. It will fix the font size. Then, write the graph's summary in the legend at the bottom.</a:t>
        </a:r>
      </a:p>
    </p188:txBody>
  </p188:cm>
  <p188:cm id="{DCB70F2D-AF7D-0E45-A010-E2264758EE3E}" authorId="{E9CB6712-C53C-D484-8E03-CDAF788C1475}" created="2023-12-18T19:23:51.480">
    <ac:deMkLst xmlns:ac="http://schemas.microsoft.com/office/drawing/2013/main/command">
      <pc:docMk xmlns:pc="http://schemas.microsoft.com/office/powerpoint/2013/main/command"/>
      <pc:sldMk xmlns:pc="http://schemas.microsoft.com/office/powerpoint/2013/main/command" cId="0" sldId="256"/>
      <ac:picMk id="66" creationId="{00000000-0000-0000-0000-000000000000}"/>
    </ac:deMkLst>
    <p188:txBody>
      <a:bodyPr/>
      <a:lstStyle/>
      <a:p>
        <a:r>
          <a:rPr lang="en-US"/>
          <a:t>Is this figure for Titrando? Please give a title for this figure.</a:t>
        </a:r>
      </a:p>
    </p188:txBody>
  </p188:cm>
  <p188:cm id="{B4D28B60-B010-1B45-A6DB-ECC2F06071C2}" authorId="{3816B48C-2C60-5DFE-FCB2-7D24160846F7}" created="2024-01-09T18:39:30.492">
    <ac:deMkLst xmlns:ac="http://schemas.microsoft.com/office/drawing/2013/main/command">
      <pc:docMk xmlns:pc="http://schemas.microsoft.com/office/powerpoint/2013/main/command"/>
      <pc:sldMk xmlns:pc="http://schemas.microsoft.com/office/powerpoint/2013/main/command" cId="0" sldId="256"/>
      <ac:picMk id="68" creationId="{00000000-0000-0000-0000-000000000000}"/>
    </ac:deMkLst>
    <p188:txBody>
      <a:bodyPr/>
      <a:lstStyle/>
      <a:p>
        <a:r>
          <a:rPr lang="en-US"/>
          <a:t>I have made Edits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838"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Presenter Better Poster format</a:t>
            </a:r>
            <a:endParaRPr/>
          </a:p>
        </p:txBody>
      </p:sp>
      <p:sp>
        <p:nvSpPr>
          <p:cNvPr id="47" name="Google Shape;4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G Better Poster">
  <p:cSld name="OG Better Poster">
    <p:spTree>
      <p:nvGrpSpPr>
        <p:cNvPr id="1" name="Shape 15"/>
        <p:cNvGrpSpPr/>
        <p:nvPr/>
      </p:nvGrpSpPr>
      <p:grpSpPr>
        <a:xfrm>
          <a:off x="0" y="0"/>
          <a:ext cx="0" cy="0"/>
          <a:chOff x="0" y="0"/>
          <a:chExt cx="0" cy="0"/>
        </a:xfrm>
      </p:grpSpPr>
      <p:sp>
        <p:nvSpPr>
          <p:cNvPr id="16" name="Google Shape;16;p2"/>
          <p:cNvSpPr/>
          <p:nvPr/>
        </p:nvSpPr>
        <p:spPr>
          <a:xfrm>
            <a:off x="9053567" y="38163"/>
            <a:ext cx="25784066" cy="32918400"/>
          </a:xfrm>
          <a:prstGeom prst="rect">
            <a:avLst/>
          </a:prstGeom>
          <a:solidFill>
            <a:srgbClr val="0F24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2"/>
          <p:cNvPicPr preferRelativeResize="0"/>
          <p:nvPr/>
        </p:nvPicPr>
        <p:blipFill rotWithShape="1">
          <a:blip r:embed="rId2">
            <a:alphaModFix/>
          </a:blip>
          <a:srcRect/>
          <a:stretch/>
        </p:blipFill>
        <p:spPr>
          <a:xfrm>
            <a:off x="16142839" y="30175199"/>
            <a:ext cx="11605521" cy="184237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resenter BP" type="blank">
  <p:cSld name="BLANK">
    <p:spTree>
      <p:nvGrpSpPr>
        <p:cNvPr id="1" name="Shape 18"/>
        <p:cNvGrpSpPr/>
        <p:nvPr/>
      </p:nvGrpSpPr>
      <p:grpSpPr>
        <a:xfrm>
          <a:off x="0" y="0"/>
          <a:ext cx="0" cy="0"/>
          <a:chOff x="0" y="0"/>
          <a:chExt cx="0" cy="0"/>
        </a:xfrm>
      </p:grpSpPr>
      <p:sp>
        <p:nvSpPr>
          <p:cNvPr id="19" name="Google Shape;19;p3"/>
          <p:cNvSpPr/>
          <p:nvPr/>
        </p:nvSpPr>
        <p:spPr>
          <a:xfrm>
            <a:off x="14996158" y="0"/>
            <a:ext cx="28895042" cy="32918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
          <p:cNvSpPr/>
          <p:nvPr/>
        </p:nvSpPr>
        <p:spPr>
          <a:xfrm>
            <a:off x="-1" y="0"/>
            <a:ext cx="14996161" cy="32918400"/>
          </a:xfrm>
          <a:prstGeom prst="rect">
            <a:avLst/>
          </a:prstGeom>
          <a:solidFill>
            <a:srgbClr val="0F24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 name="Google Shape;21;p3"/>
          <p:cNvPicPr preferRelativeResize="0"/>
          <p:nvPr/>
        </p:nvPicPr>
        <p:blipFill rotWithShape="1">
          <a:blip r:embed="rId2">
            <a:alphaModFix/>
          </a:blip>
          <a:srcRect/>
          <a:stretch/>
        </p:blipFill>
        <p:spPr>
          <a:xfrm>
            <a:off x="1695318" y="30087479"/>
            <a:ext cx="11605521" cy="18423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igure hero BP">
  <p:cSld name="Figure hero BP">
    <p:spTree>
      <p:nvGrpSpPr>
        <p:cNvPr id="1" name="Shape 22"/>
        <p:cNvGrpSpPr/>
        <p:nvPr/>
      </p:nvGrpSpPr>
      <p:grpSpPr>
        <a:xfrm>
          <a:off x="0" y="0"/>
          <a:ext cx="0" cy="0"/>
          <a:chOff x="0" y="0"/>
          <a:chExt cx="0" cy="0"/>
        </a:xfrm>
      </p:grpSpPr>
      <p:sp>
        <p:nvSpPr>
          <p:cNvPr id="23" name="Google Shape;23;p4"/>
          <p:cNvSpPr/>
          <p:nvPr/>
        </p:nvSpPr>
        <p:spPr>
          <a:xfrm>
            <a:off x="11708345" y="-27478"/>
            <a:ext cx="32182855" cy="11720885"/>
          </a:xfrm>
          <a:custGeom>
            <a:avLst/>
            <a:gdLst/>
            <a:ahLst/>
            <a:cxnLst/>
            <a:rect l="l" t="t" r="r" b="b"/>
            <a:pathLst>
              <a:path w="32111079" h="11720885" extrusionOk="0">
                <a:moveTo>
                  <a:pt x="0" y="0"/>
                </a:moveTo>
                <a:lnTo>
                  <a:pt x="32111079" y="0"/>
                </a:lnTo>
                <a:lnTo>
                  <a:pt x="32111079" y="10587281"/>
                </a:lnTo>
                <a:cubicBezTo>
                  <a:pt x="32111079" y="11213353"/>
                  <a:pt x="31603547" y="11720885"/>
                  <a:pt x="30977475" y="11720885"/>
                </a:cubicBezTo>
                <a:lnTo>
                  <a:pt x="1061828" y="11720885"/>
                </a:lnTo>
                <a:cubicBezTo>
                  <a:pt x="592274" y="11720885"/>
                  <a:pt x="189399" y="11435398"/>
                  <a:pt x="17308" y="11028531"/>
                </a:cubicBezTo>
                <a:lnTo>
                  <a:pt x="0" y="10981241"/>
                </a:lnTo>
                <a:lnTo>
                  <a:pt x="0" y="0"/>
                </a:lnTo>
                <a:close/>
              </a:path>
            </a:pathLst>
          </a:custGeom>
          <a:solidFill>
            <a:srgbClr val="0F24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4"/>
          <p:cNvSpPr/>
          <p:nvPr/>
        </p:nvSpPr>
        <p:spPr>
          <a:xfrm>
            <a:off x="0" y="0"/>
            <a:ext cx="11708345" cy="32918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 name="Google Shape;25;p4" descr="Graphical user interface&#10;&#10;Description automatically generated"/>
          <p:cNvPicPr preferRelativeResize="0"/>
          <p:nvPr/>
        </p:nvPicPr>
        <p:blipFill rotWithShape="1">
          <a:blip r:embed="rId2">
            <a:alphaModFix/>
          </a:blip>
          <a:srcRect/>
          <a:stretch/>
        </p:blipFill>
        <p:spPr>
          <a:xfrm>
            <a:off x="1017338" y="29141656"/>
            <a:ext cx="9673661" cy="286234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0368">
          <p15:clr>
            <a:srgbClr val="FBAE40"/>
          </p15:clr>
        </p15:guide>
        <p15:guide id="2" pos="138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igure hero mod">
  <p:cSld name="Figure hero mod">
    <p:spTree>
      <p:nvGrpSpPr>
        <p:cNvPr id="1" name="Shape 26"/>
        <p:cNvGrpSpPr/>
        <p:nvPr/>
      </p:nvGrpSpPr>
      <p:grpSpPr>
        <a:xfrm>
          <a:off x="0" y="0"/>
          <a:ext cx="0" cy="0"/>
          <a:chOff x="0" y="0"/>
          <a:chExt cx="0" cy="0"/>
        </a:xfrm>
      </p:grpSpPr>
      <p:sp>
        <p:nvSpPr>
          <p:cNvPr id="27" name="Google Shape;27;p5"/>
          <p:cNvSpPr/>
          <p:nvPr/>
        </p:nvSpPr>
        <p:spPr>
          <a:xfrm>
            <a:off x="0" y="0"/>
            <a:ext cx="28433486" cy="32918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 name="Google Shape;28;p5" descr="Logo&#10;&#10;Description automatically generated"/>
          <p:cNvPicPr preferRelativeResize="0"/>
          <p:nvPr/>
        </p:nvPicPr>
        <p:blipFill rotWithShape="1">
          <a:blip r:embed="rId2">
            <a:alphaModFix/>
          </a:blip>
          <a:srcRect/>
          <a:stretch/>
        </p:blipFill>
        <p:spPr>
          <a:xfrm>
            <a:off x="29486880" y="29559138"/>
            <a:ext cx="12478097" cy="19876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raditional poster 1">
  <p:cSld name="Traditional poster 1">
    <p:spTree>
      <p:nvGrpSpPr>
        <p:cNvPr id="1" name="Shape 29"/>
        <p:cNvGrpSpPr/>
        <p:nvPr/>
      </p:nvGrpSpPr>
      <p:grpSpPr>
        <a:xfrm>
          <a:off x="0" y="0"/>
          <a:ext cx="0" cy="0"/>
          <a:chOff x="0" y="0"/>
          <a:chExt cx="0" cy="0"/>
        </a:xfrm>
      </p:grpSpPr>
      <p:sp>
        <p:nvSpPr>
          <p:cNvPr id="30" name="Google Shape;30;p6"/>
          <p:cNvSpPr/>
          <p:nvPr/>
        </p:nvSpPr>
        <p:spPr>
          <a:xfrm>
            <a:off x="-1" y="0"/>
            <a:ext cx="43891201" cy="636926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1" name="Google Shape;31;p6" descr="Text, logo&#10;&#10;Description automatically generated"/>
          <p:cNvPicPr preferRelativeResize="0"/>
          <p:nvPr/>
        </p:nvPicPr>
        <p:blipFill rotWithShape="1">
          <a:blip r:embed="rId2">
            <a:alphaModFix/>
          </a:blip>
          <a:srcRect/>
          <a:stretch/>
        </p:blipFill>
        <p:spPr>
          <a:xfrm>
            <a:off x="39534352" y="860004"/>
            <a:ext cx="3442447" cy="4379557"/>
          </a:xfrm>
          <a:prstGeom prst="rect">
            <a:avLst/>
          </a:prstGeom>
          <a:noFill/>
          <a:ln>
            <a:noFill/>
          </a:ln>
        </p:spPr>
      </p:pic>
      <p:cxnSp>
        <p:nvCxnSpPr>
          <p:cNvPr id="32" name="Google Shape;32;p6"/>
          <p:cNvCxnSpPr/>
          <p:nvPr/>
        </p:nvCxnSpPr>
        <p:spPr>
          <a:xfrm rot="10800000">
            <a:off x="161364" y="0"/>
            <a:ext cx="0" cy="6400800"/>
          </a:xfrm>
          <a:prstGeom prst="straightConnector1">
            <a:avLst/>
          </a:prstGeom>
          <a:noFill/>
          <a:ln w="381000" cap="flat" cmpd="sng">
            <a:solidFill>
              <a:schemeClr val="dk2"/>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raditional poster 2">
  <p:cSld name="Traditional poster 2">
    <p:spTree>
      <p:nvGrpSpPr>
        <p:cNvPr id="1" name="Shape 33"/>
        <p:cNvGrpSpPr/>
        <p:nvPr/>
      </p:nvGrpSpPr>
      <p:grpSpPr>
        <a:xfrm>
          <a:off x="0" y="0"/>
          <a:ext cx="0" cy="0"/>
          <a:chOff x="0" y="0"/>
          <a:chExt cx="0" cy="0"/>
        </a:xfrm>
      </p:grpSpPr>
      <p:sp>
        <p:nvSpPr>
          <p:cNvPr id="34" name="Google Shape;34;p7"/>
          <p:cNvSpPr/>
          <p:nvPr/>
        </p:nvSpPr>
        <p:spPr>
          <a:xfrm>
            <a:off x="0" y="0"/>
            <a:ext cx="43891200" cy="32945881"/>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 name="Google Shape;35;p7"/>
          <p:cNvSpPr/>
          <p:nvPr/>
        </p:nvSpPr>
        <p:spPr>
          <a:xfrm rot="5400000">
            <a:off x="20103058" y="9157741"/>
            <a:ext cx="3685081" cy="43891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6" name="Google Shape;36;p7"/>
          <p:cNvPicPr preferRelativeResize="0"/>
          <p:nvPr/>
        </p:nvPicPr>
        <p:blipFill rotWithShape="1">
          <a:blip r:embed="rId2">
            <a:alphaModFix/>
          </a:blip>
          <a:srcRect/>
          <a:stretch/>
        </p:blipFill>
        <p:spPr>
          <a:xfrm>
            <a:off x="960120" y="30175199"/>
            <a:ext cx="11605521" cy="184237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raditional poster 3">
  <p:cSld name="Traditional poster 3">
    <p:spTree>
      <p:nvGrpSpPr>
        <p:cNvPr id="1" name="Shape 37"/>
        <p:cNvGrpSpPr/>
        <p:nvPr/>
      </p:nvGrpSpPr>
      <p:grpSpPr>
        <a:xfrm>
          <a:off x="0" y="0"/>
          <a:ext cx="0" cy="0"/>
          <a:chOff x="0" y="0"/>
          <a:chExt cx="0" cy="0"/>
        </a:xfrm>
      </p:grpSpPr>
      <p:sp>
        <p:nvSpPr>
          <p:cNvPr id="38" name="Google Shape;38;p8"/>
          <p:cNvSpPr/>
          <p:nvPr/>
        </p:nvSpPr>
        <p:spPr>
          <a:xfrm rot="5400000">
            <a:off x="17915240" y="-17915235"/>
            <a:ext cx="8060720" cy="438912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39" name="Google Shape;39;p8"/>
          <p:cNvGrpSpPr/>
          <p:nvPr/>
        </p:nvGrpSpPr>
        <p:grpSpPr>
          <a:xfrm>
            <a:off x="0" y="6655145"/>
            <a:ext cx="43891200" cy="2342397"/>
            <a:chOff x="0" y="6497913"/>
            <a:chExt cx="43891200" cy="2499630"/>
          </a:xfrm>
        </p:grpSpPr>
        <p:sp>
          <p:nvSpPr>
            <p:cNvPr id="40" name="Google Shape;40;p8"/>
            <p:cNvSpPr/>
            <p:nvPr/>
          </p:nvSpPr>
          <p:spPr>
            <a:xfrm>
              <a:off x="0" y="6742587"/>
              <a:ext cx="43891200" cy="2254956"/>
            </a:xfrm>
            <a:prstGeom prst="roundRect">
              <a:avLst>
                <a:gd name="adj" fmla="val 37885"/>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sp>
          <p:nvSpPr>
            <p:cNvPr id="41" name="Google Shape;41;p8"/>
            <p:cNvSpPr/>
            <p:nvPr/>
          </p:nvSpPr>
          <p:spPr>
            <a:xfrm>
              <a:off x="0" y="6497913"/>
              <a:ext cx="43891200" cy="1499926"/>
            </a:xfrm>
            <a:prstGeom prst="roundRect">
              <a:avLst>
                <a:gd name="adj" fmla="val 0"/>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2"/>
                </a:solidFill>
                <a:latin typeface="Calibri"/>
                <a:ea typeface="Calibri"/>
                <a:cs typeface="Calibri"/>
                <a:sym typeface="Calibri"/>
              </a:endParaRPr>
            </a:p>
          </p:txBody>
        </p:sp>
      </p:grpSp>
      <p:pic>
        <p:nvPicPr>
          <p:cNvPr id="42" name="Google Shape;42;p8" descr="A picture containing text, clipart&#10;&#10;Description automatically generated"/>
          <p:cNvPicPr preferRelativeResize="0"/>
          <p:nvPr/>
        </p:nvPicPr>
        <p:blipFill rotWithShape="1">
          <a:blip r:embed="rId2">
            <a:alphaModFix/>
          </a:blip>
          <a:srcRect/>
          <a:stretch/>
        </p:blipFill>
        <p:spPr>
          <a:xfrm>
            <a:off x="32004000" y="7366328"/>
            <a:ext cx="10972800" cy="105620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17520" y="1752607"/>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21120"/>
              <a:buFont typeface="Calibri"/>
              <a:buNone/>
              <a:defRPr sz="2112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1082040" algn="l" rtl="0">
              <a:lnSpc>
                <a:spcPct val="90000"/>
              </a:lnSpc>
              <a:spcBef>
                <a:spcPts val="48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60120" algn="l" rtl="0">
              <a:lnSpc>
                <a:spcPct val="90000"/>
              </a:lnSpc>
              <a:spcBef>
                <a:spcPts val="2400"/>
              </a:spcBef>
              <a:spcAft>
                <a:spcPts val="0"/>
              </a:spcAft>
              <a:buClr>
                <a:schemeClr val="dk1"/>
              </a:buClr>
              <a:buSzPts val="11520"/>
              <a:buFont typeface="Arial"/>
              <a:buChar char="•"/>
              <a:defRPr sz="11520" b="0" i="0" u="none" strike="noStrike" cap="none">
                <a:solidFill>
                  <a:schemeClr val="dk1"/>
                </a:solidFill>
                <a:latin typeface="Calibri"/>
                <a:ea typeface="Calibri"/>
                <a:cs typeface="Calibri"/>
                <a:sym typeface="Calibri"/>
              </a:defRPr>
            </a:lvl2pPr>
            <a:lvl3pPr marL="1371600" marR="0" lvl="2" indent="-838200" algn="l" rtl="0">
              <a:lnSpc>
                <a:spcPct val="90000"/>
              </a:lnSpc>
              <a:spcBef>
                <a:spcPts val="240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4pPr>
            <a:lvl5pPr marL="2286000" marR="0" lvl="4"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5pPr>
            <a:lvl6pPr marL="2743200" marR="0" lvl="5"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6pPr>
            <a:lvl7pPr marL="3200400" marR="0" lvl="6"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7pPr>
            <a:lvl8pPr marL="3657600" marR="0" lvl="7" indent="-777239"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8pPr>
            <a:lvl9pPr marL="4114800" marR="0" lvl="8" indent="-777240" algn="l" rtl="0">
              <a:lnSpc>
                <a:spcPct val="90000"/>
              </a:lnSpc>
              <a:spcBef>
                <a:spcPts val="24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3017520" y="30510487"/>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4538960" y="30510487"/>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57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30998160" y="30510487"/>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760" b="0" i="0" u="none" strike="noStrike" cap="none">
                <a:solidFill>
                  <a:srgbClr val="888888"/>
                </a:solidFill>
                <a:latin typeface="Calibri"/>
                <a:ea typeface="Calibri"/>
                <a:cs typeface="Calibri"/>
                <a:sym typeface="Calibri"/>
              </a:defRPr>
            </a:lvl1pPr>
            <a:lvl2pPr marL="0" marR="0" lvl="1" indent="0" algn="r" rtl="0">
              <a:spcBef>
                <a:spcPts val="0"/>
              </a:spcBef>
              <a:buNone/>
              <a:defRPr sz="5760" b="0" i="0" u="none" strike="noStrike" cap="none">
                <a:solidFill>
                  <a:srgbClr val="888888"/>
                </a:solidFill>
                <a:latin typeface="Calibri"/>
                <a:ea typeface="Calibri"/>
                <a:cs typeface="Calibri"/>
                <a:sym typeface="Calibri"/>
              </a:defRPr>
            </a:lvl2pPr>
            <a:lvl3pPr marL="0" marR="0" lvl="2" indent="0" algn="r" rtl="0">
              <a:spcBef>
                <a:spcPts val="0"/>
              </a:spcBef>
              <a:buNone/>
              <a:defRPr sz="5760" b="0" i="0" u="none" strike="noStrike" cap="none">
                <a:solidFill>
                  <a:srgbClr val="888888"/>
                </a:solidFill>
                <a:latin typeface="Calibri"/>
                <a:ea typeface="Calibri"/>
                <a:cs typeface="Calibri"/>
                <a:sym typeface="Calibri"/>
              </a:defRPr>
            </a:lvl3pPr>
            <a:lvl4pPr marL="0" marR="0" lvl="3" indent="0" algn="r" rtl="0">
              <a:spcBef>
                <a:spcPts val="0"/>
              </a:spcBef>
              <a:buNone/>
              <a:defRPr sz="5760" b="0" i="0" u="none" strike="noStrike" cap="none">
                <a:solidFill>
                  <a:srgbClr val="888888"/>
                </a:solidFill>
                <a:latin typeface="Calibri"/>
                <a:ea typeface="Calibri"/>
                <a:cs typeface="Calibri"/>
                <a:sym typeface="Calibri"/>
              </a:defRPr>
            </a:lvl4pPr>
            <a:lvl5pPr marL="0" marR="0" lvl="4" indent="0" algn="r" rtl="0">
              <a:spcBef>
                <a:spcPts val="0"/>
              </a:spcBef>
              <a:buNone/>
              <a:defRPr sz="5760" b="0" i="0" u="none" strike="noStrike" cap="none">
                <a:solidFill>
                  <a:srgbClr val="888888"/>
                </a:solidFill>
                <a:latin typeface="Calibri"/>
                <a:ea typeface="Calibri"/>
                <a:cs typeface="Calibri"/>
                <a:sym typeface="Calibri"/>
              </a:defRPr>
            </a:lvl5pPr>
            <a:lvl6pPr marL="0" marR="0" lvl="5" indent="0" algn="r" rtl="0">
              <a:spcBef>
                <a:spcPts val="0"/>
              </a:spcBef>
              <a:buNone/>
              <a:defRPr sz="5760" b="0" i="0" u="none" strike="noStrike" cap="none">
                <a:solidFill>
                  <a:srgbClr val="888888"/>
                </a:solidFill>
                <a:latin typeface="Calibri"/>
                <a:ea typeface="Calibri"/>
                <a:cs typeface="Calibri"/>
                <a:sym typeface="Calibri"/>
              </a:defRPr>
            </a:lvl6pPr>
            <a:lvl7pPr marL="0" marR="0" lvl="6" indent="0" algn="r" rtl="0">
              <a:spcBef>
                <a:spcPts val="0"/>
              </a:spcBef>
              <a:buNone/>
              <a:defRPr sz="5760" b="0" i="0" u="none" strike="noStrike" cap="none">
                <a:solidFill>
                  <a:srgbClr val="888888"/>
                </a:solidFill>
                <a:latin typeface="Calibri"/>
                <a:ea typeface="Calibri"/>
                <a:cs typeface="Calibri"/>
                <a:sym typeface="Calibri"/>
              </a:defRPr>
            </a:lvl7pPr>
            <a:lvl8pPr marL="0" marR="0" lvl="7" indent="0" algn="r" rtl="0">
              <a:spcBef>
                <a:spcPts val="0"/>
              </a:spcBef>
              <a:buNone/>
              <a:defRPr sz="5760" b="0" i="0" u="none" strike="noStrike" cap="none">
                <a:solidFill>
                  <a:srgbClr val="888888"/>
                </a:solidFill>
                <a:latin typeface="Calibri"/>
                <a:ea typeface="Calibri"/>
                <a:cs typeface="Calibri"/>
                <a:sym typeface="Calibri"/>
              </a:defRPr>
            </a:lvl8pPr>
            <a:lvl9pPr marL="0" marR="0" lvl="8" indent="0" algn="r" rtl="0">
              <a:spcBef>
                <a:spcPts val="0"/>
              </a:spcBef>
              <a:buNone/>
              <a:defRPr sz="57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p:nvPr/>
        </p:nvSpPr>
        <p:spPr>
          <a:xfrm>
            <a:off x="16504962" y="805541"/>
            <a:ext cx="25963837" cy="1148626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10"/>
          <p:cNvSpPr/>
          <p:nvPr/>
        </p:nvSpPr>
        <p:spPr>
          <a:xfrm>
            <a:off x="16504962" y="805541"/>
            <a:ext cx="25963837" cy="1148626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10"/>
          <p:cNvSpPr txBox="1"/>
          <p:nvPr/>
        </p:nvSpPr>
        <p:spPr>
          <a:xfrm>
            <a:off x="981663" y="1045166"/>
            <a:ext cx="13624673" cy="6001603"/>
          </a:xfrm>
          <a:prstGeom prst="rect">
            <a:avLst/>
          </a:prstGeom>
          <a:noFill/>
          <a:ln>
            <a:noFill/>
          </a:ln>
        </p:spPr>
        <p:txBody>
          <a:bodyPr spcFirstLastPara="1" wrap="square" lIns="91425" tIns="45700" rIns="91425" bIns="45700" anchor="t" anchorCtr="0">
            <a:spAutoFit/>
          </a:bodyPr>
          <a:lstStyle/>
          <a:p>
            <a:pPr lvl="0"/>
            <a:r>
              <a:rPr lang="en-US" sz="9600" b="1" dirty="0">
                <a:solidFill>
                  <a:schemeClr val="accent5"/>
                </a:solidFill>
                <a:latin typeface="Calibri"/>
                <a:ea typeface="Calibri"/>
                <a:cs typeface="Calibri"/>
                <a:sym typeface="Calibri"/>
              </a:rPr>
              <a:t>Colloidal Calcium Phosphate (CCP)</a:t>
            </a:r>
            <a:r>
              <a:rPr lang="en-US" sz="9600" dirty="0">
                <a:solidFill>
                  <a:schemeClr val="lt1"/>
                </a:solidFill>
                <a:latin typeface="Calibri"/>
                <a:ea typeface="Calibri"/>
                <a:cs typeface="Calibri"/>
                <a:sym typeface="Calibri"/>
              </a:rPr>
              <a:t> causes problematic acid variation in cheddar cheese.</a:t>
            </a:r>
            <a:endParaRPr sz="9600" dirty="0"/>
          </a:p>
        </p:txBody>
      </p:sp>
      <p:sp>
        <p:nvSpPr>
          <p:cNvPr id="54" name="Google Shape;54;p10"/>
          <p:cNvSpPr txBox="1"/>
          <p:nvPr/>
        </p:nvSpPr>
        <p:spPr>
          <a:xfrm>
            <a:off x="19499580" y="30661190"/>
            <a:ext cx="18828900" cy="1847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800" dirty="0">
                <a:solidFill>
                  <a:schemeClr val="accent4"/>
                </a:solidFill>
                <a:latin typeface="Calibri"/>
                <a:ea typeface="Calibri"/>
                <a:cs typeface="Calibri"/>
                <a:sym typeface="Calibri"/>
              </a:rPr>
              <a:t>Sakshi Singh </a:t>
            </a:r>
            <a:r>
              <a:rPr lang="en-US" sz="4800" dirty="0">
                <a:solidFill>
                  <a:schemeClr val="dk2"/>
                </a:solidFill>
                <a:latin typeface="Times New Roman"/>
                <a:ea typeface="Times New Roman"/>
                <a:cs typeface="Times New Roman"/>
                <a:sym typeface="Times New Roman"/>
              </a:rPr>
              <a:t>| </a:t>
            </a:r>
            <a:r>
              <a:rPr lang="en-US" sz="3600" i="1" dirty="0">
                <a:solidFill>
                  <a:schemeClr val="dk2"/>
                </a:solidFill>
                <a:latin typeface="Calibri"/>
                <a:ea typeface="Calibri"/>
                <a:cs typeface="Calibri"/>
                <a:sym typeface="Calibri"/>
              </a:rPr>
              <a:t>Utah State University </a:t>
            </a:r>
            <a:endParaRPr sz="3600" i="1" dirty="0">
              <a:solidFill>
                <a:schemeClr val="dk2"/>
              </a:solidFill>
              <a:latin typeface="Times New Roman"/>
              <a:ea typeface="Times New Roman"/>
              <a:cs typeface="Times New Roman"/>
              <a:sym typeface="Times New Roman"/>
            </a:endParaRPr>
          </a:p>
          <a:p>
            <a:pPr marL="0" marR="0" lvl="0" indent="0" algn="r" rtl="0">
              <a:spcBef>
                <a:spcPts val="0"/>
              </a:spcBef>
              <a:spcAft>
                <a:spcPts val="0"/>
              </a:spcAft>
              <a:buNone/>
            </a:pPr>
            <a:r>
              <a:rPr lang="en-US" sz="4800" dirty="0">
                <a:solidFill>
                  <a:schemeClr val="accent4"/>
                </a:solidFill>
                <a:latin typeface="Calibri"/>
                <a:ea typeface="Calibri"/>
                <a:cs typeface="Calibri"/>
                <a:sym typeface="Calibri"/>
              </a:rPr>
              <a:t>Dr. Prateek Sharma </a:t>
            </a:r>
            <a:r>
              <a:rPr lang="en-US" sz="4800" dirty="0">
                <a:solidFill>
                  <a:schemeClr val="dk2"/>
                </a:solidFill>
                <a:latin typeface="Times New Roman"/>
                <a:ea typeface="Times New Roman"/>
                <a:cs typeface="Times New Roman"/>
                <a:sym typeface="Times New Roman"/>
              </a:rPr>
              <a:t>| </a:t>
            </a:r>
            <a:r>
              <a:rPr lang="en-US" sz="3600" i="1" dirty="0">
                <a:solidFill>
                  <a:schemeClr val="dk2"/>
                </a:solidFill>
                <a:latin typeface="Calibri"/>
                <a:ea typeface="Calibri"/>
                <a:cs typeface="Calibri"/>
                <a:sym typeface="Calibri"/>
              </a:rPr>
              <a:t>Utah State University</a:t>
            </a:r>
            <a:endParaRPr dirty="0"/>
          </a:p>
          <a:p>
            <a:pPr marL="0" marR="0" lvl="0" indent="0" algn="r" rtl="0">
              <a:spcBef>
                <a:spcPts val="0"/>
              </a:spcBef>
              <a:spcAft>
                <a:spcPts val="0"/>
              </a:spcAft>
              <a:buNone/>
            </a:pPr>
            <a:endParaRPr sz="1800" dirty="0">
              <a:solidFill>
                <a:schemeClr val="dk1"/>
              </a:solidFill>
              <a:latin typeface="Calibri"/>
              <a:ea typeface="Calibri"/>
              <a:cs typeface="Calibri"/>
              <a:sym typeface="Calibri"/>
            </a:endParaRPr>
          </a:p>
        </p:txBody>
      </p:sp>
      <p:pic>
        <p:nvPicPr>
          <p:cNvPr id="55" name="Google Shape;55;p10"/>
          <p:cNvPicPr preferRelativeResize="0"/>
          <p:nvPr/>
        </p:nvPicPr>
        <p:blipFill rotWithShape="1">
          <a:blip r:embed="rId4">
            <a:alphaModFix/>
          </a:blip>
          <a:srcRect l="16711" r="16711"/>
          <a:stretch/>
        </p:blipFill>
        <p:spPr>
          <a:xfrm>
            <a:off x="38984705" y="28791395"/>
            <a:ext cx="3534894" cy="3538810"/>
          </a:xfrm>
          <a:prstGeom prst="rect">
            <a:avLst/>
          </a:prstGeom>
          <a:noFill/>
          <a:ln>
            <a:noFill/>
          </a:ln>
        </p:spPr>
      </p:pic>
      <p:sp>
        <p:nvSpPr>
          <p:cNvPr id="59" name="Google Shape;59;p10"/>
          <p:cNvSpPr txBox="1"/>
          <p:nvPr/>
        </p:nvSpPr>
        <p:spPr>
          <a:xfrm>
            <a:off x="16504962" y="12720719"/>
            <a:ext cx="2418202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i="1" dirty="0">
                <a:solidFill>
                  <a:schemeClr val="dk1"/>
                </a:solidFill>
                <a:latin typeface="Calibri"/>
                <a:ea typeface="Calibri"/>
                <a:cs typeface="Calibri"/>
                <a:sym typeface="Calibri"/>
              </a:rPr>
              <a:t>The titration method using </a:t>
            </a:r>
            <a:r>
              <a:rPr lang="en-US" sz="4000" i="1" dirty="0" err="1">
                <a:solidFill>
                  <a:schemeClr val="dk1"/>
                </a:solidFill>
                <a:latin typeface="Calibri"/>
                <a:ea typeface="Calibri"/>
                <a:cs typeface="Calibri"/>
                <a:sym typeface="Calibri"/>
              </a:rPr>
              <a:t>tritando</a:t>
            </a:r>
            <a:r>
              <a:rPr lang="en-US" sz="4000" i="1" dirty="0">
                <a:solidFill>
                  <a:schemeClr val="dk1"/>
                </a:solidFill>
                <a:latin typeface="Calibri"/>
                <a:ea typeface="Calibri"/>
                <a:cs typeface="Calibri"/>
                <a:sym typeface="Calibri"/>
              </a:rPr>
              <a:t> used during this project. Image courtesy of  Anna Lindstrom.</a:t>
            </a:r>
            <a:endParaRPr sz="1100" i="1" dirty="0"/>
          </a:p>
        </p:txBody>
      </p:sp>
      <p:sp>
        <p:nvSpPr>
          <p:cNvPr id="60" name="Google Shape;60;p10"/>
          <p:cNvSpPr txBox="1"/>
          <p:nvPr/>
        </p:nvSpPr>
        <p:spPr>
          <a:xfrm>
            <a:off x="950613" y="7046769"/>
            <a:ext cx="132600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dirty="0">
                <a:solidFill>
                  <a:schemeClr val="accent4"/>
                </a:solidFill>
                <a:latin typeface="Calibri"/>
                <a:cs typeface="Calibri"/>
                <a:sym typeface="Calibri"/>
              </a:rPr>
              <a:t>Understanding PH Variations in Cheese</a:t>
            </a:r>
            <a:endParaRPr sz="6000" dirty="0"/>
          </a:p>
        </p:txBody>
      </p:sp>
      <p:sp>
        <p:nvSpPr>
          <p:cNvPr id="61" name="Google Shape;61;p10"/>
          <p:cNvSpPr txBox="1"/>
          <p:nvPr/>
        </p:nvSpPr>
        <p:spPr>
          <a:xfrm>
            <a:off x="950613" y="8229174"/>
            <a:ext cx="13260000" cy="809448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lt1"/>
                </a:solidFill>
                <a:latin typeface="Calibri"/>
                <a:ea typeface="Calibri"/>
                <a:cs typeface="Calibri"/>
                <a:sym typeface="Calibri"/>
              </a:rPr>
              <a:t>pH variation in cheese during the early ripening stages causes changes in the texture, body, and flavor of cheese. The dairy industry, encompassing over 50,000 dairy farms nationwide and several regional dairy farmers and companies in Utah,  suffers substantial financial loss as cheese with varying pH is rendered mostly useless. </a:t>
            </a:r>
          </a:p>
          <a:p>
            <a:pPr marL="571500" marR="0" lvl="0" indent="-571500" algn="l" rtl="0">
              <a:spcBef>
                <a:spcPts val="0"/>
              </a:spcBef>
              <a:spcAft>
                <a:spcPts val="0"/>
              </a:spcAft>
              <a:buClr>
                <a:schemeClr val="accent4"/>
              </a:buClr>
              <a:buSzPts val="4000"/>
              <a:buFont typeface="Arial"/>
              <a:buChar char="•"/>
            </a:pPr>
            <a:endParaRPr lang="en-US" sz="4000" dirty="0">
              <a:solidFill>
                <a:schemeClr val="lt1"/>
              </a:solidFill>
              <a:latin typeface="Calibri"/>
              <a:ea typeface="Calibri"/>
              <a:cs typeface="Calibri"/>
              <a:sym typeface="Calibri"/>
            </a:endParaRPr>
          </a:p>
          <a:p>
            <a:pPr marR="0" lvl="0" algn="l" rtl="0">
              <a:spcBef>
                <a:spcPts val="0"/>
              </a:spcBef>
              <a:spcAft>
                <a:spcPts val="0"/>
              </a:spcAft>
              <a:buClr>
                <a:schemeClr val="lt1"/>
              </a:buClr>
              <a:buSzPts val="4000"/>
            </a:pPr>
            <a:r>
              <a:rPr lang="en-US" sz="4000" b="1" u="sng" dirty="0">
                <a:solidFill>
                  <a:schemeClr val="lt1"/>
                </a:solidFill>
                <a:latin typeface="Calibri"/>
                <a:ea typeface="Calibri"/>
                <a:cs typeface="Calibri"/>
                <a:sym typeface="Calibri"/>
              </a:rPr>
              <a:t>Hypothesis</a:t>
            </a:r>
            <a:r>
              <a:rPr lang="en-US" sz="4000" b="1" dirty="0">
                <a:solidFill>
                  <a:schemeClr val="lt1"/>
                </a:solidFill>
                <a:latin typeface="Calibri"/>
                <a:ea typeface="Calibri"/>
                <a:cs typeface="Calibri"/>
                <a:sym typeface="Calibri"/>
              </a:rPr>
              <a:t>: </a:t>
            </a:r>
            <a:r>
              <a:rPr lang="en-US" sz="4000" dirty="0">
                <a:solidFill>
                  <a:schemeClr val="lt1"/>
                </a:solidFill>
                <a:latin typeface="Calibri"/>
                <a:ea typeface="Calibri"/>
                <a:cs typeface="Calibri"/>
                <a:sym typeface="Calibri"/>
              </a:rPr>
              <a:t>A cause of pH variation is </a:t>
            </a:r>
            <a:r>
              <a:rPr lang="en-US" sz="4000" b="1" dirty="0">
                <a:solidFill>
                  <a:schemeClr val="lt1"/>
                </a:solidFill>
                <a:latin typeface="Calibri"/>
                <a:ea typeface="Calibri"/>
                <a:cs typeface="Calibri"/>
                <a:sym typeface="Calibri"/>
              </a:rPr>
              <a:t>CCP equilibrium.</a:t>
            </a:r>
            <a:endParaRPr sz="4000" b="1" dirty="0">
              <a:solidFill>
                <a:schemeClr val="lt1"/>
              </a:solidFill>
              <a:latin typeface="Calibri"/>
              <a:ea typeface="Calibri"/>
              <a:cs typeface="Calibri"/>
              <a:sym typeface="Calibri"/>
            </a:endParaRPr>
          </a:p>
          <a:p>
            <a:pPr marL="457200" marR="0" lvl="0" indent="0" algn="l" rtl="0">
              <a:spcBef>
                <a:spcPts val="0"/>
              </a:spcBef>
              <a:spcAft>
                <a:spcPts val="0"/>
              </a:spcAft>
              <a:buNone/>
            </a:pPr>
            <a:endParaRPr sz="4000" dirty="0"/>
          </a:p>
          <a:p>
            <a:pPr marR="0" lvl="0" algn="l" rtl="0">
              <a:spcBef>
                <a:spcPts val="0"/>
              </a:spcBef>
              <a:spcAft>
                <a:spcPts val="0"/>
              </a:spcAft>
              <a:buClr>
                <a:schemeClr val="accent4"/>
              </a:buClr>
              <a:buSzPts val="4000"/>
            </a:pPr>
            <a:r>
              <a:rPr lang="en-US" sz="4000" dirty="0">
                <a:solidFill>
                  <a:schemeClr val="lt1"/>
                </a:solidFill>
                <a:latin typeface="Calibri"/>
                <a:ea typeface="Calibri"/>
                <a:cs typeface="Calibri"/>
                <a:sym typeface="Calibri"/>
              </a:rPr>
              <a:t>The goal of this research is to </a:t>
            </a:r>
            <a:r>
              <a:rPr lang="en-US" sz="4000" b="1" dirty="0">
                <a:solidFill>
                  <a:schemeClr val="lt1"/>
                </a:solidFill>
                <a:latin typeface="Calibri"/>
                <a:ea typeface="Calibri"/>
                <a:cs typeface="Calibri"/>
                <a:sym typeface="Calibri"/>
              </a:rPr>
              <a:t>develop a method</a:t>
            </a:r>
            <a:r>
              <a:rPr lang="en-US" sz="4000" dirty="0">
                <a:solidFill>
                  <a:schemeClr val="lt1"/>
                </a:solidFill>
                <a:latin typeface="Calibri"/>
                <a:ea typeface="Calibri"/>
                <a:cs typeface="Calibri"/>
                <a:sym typeface="Calibri"/>
              </a:rPr>
              <a:t> which can accurately determine the state of CCP </a:t>
            </a:r>
            <a:r>
              <a:rPr lang="en-US" sz="4000" dirty="0">
                <a:solidFill>
                  <a:schemeClr val="lt1"/>
                </a:solidFill>
              </a:rPr>
              <a:t>in different steps of the cheese making process. </a:t>
            </a:r>
            <a:r>
              <a:rPr lang="en-US" sz="4000" dirty="0">
                <a:solidFill>
                  <a:schemeClr val="lt1"/>
                </a:solidFill>
                <a:latin typeface="Calibri"/>
                <a:ea typeface="Calibri"/>
                <a:cs typeface="Calibri"/>
                <a:sym typeface="Calibri"/>
              </a:rPr>
              <a:t>​The critical aspect of this project was to find a best method preserving state of calcium.</a:t>
            </a:r>
            <a:endParaRPr lang="en-US" sz="4000" dirty="0"/>
          </a:p>
        </p:txBody>
      </p:sp>
      <p:sp>
        <p:nvSpPr>
          <p:cNvPr id="64" name="Google Shape;64;p10"/>
          <p:cNvSpPr txBox="1"/>
          <p:nvPr/>
        </p:nvSpPr>
        <p:spPr>
          <a:xfrm>
            <a:off x="950613" y="16745789"/>
            <a:ext cx="13322238"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dirty="0">
                <a:solidFill>
                  <a:schemeClr val="accent4"/>
                </a:solidFill>
                <a:latin typeface="Calibri"/>
                <a:cs typeface="Calibri"/>
                <a:sym typeface="Calibri"/>
              </a:rPr>
              <a:t>Analyzing the Cheese</a:t>
            </a:r>
            <a:endParaRPr sz="6000" dirty="0"/>
          </a:p>
        </p:txBody>
      </p:sp>
      <p:sp>
        <p:nvSpPr>
          <p:cNvPr id="65" name="Google Shape;65;p10"/>
          <p:cNvSpPr txBox="1"/>
          <p:nvPr/>
        </p:nvSpPr>
        <p:spPr>
          <a:xfrm>
            <a:off x="595659" y="17868055"/>
            <a:ext cx="13969907" cy="563227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600"/>
              </a:spcBef>
              <a:spcAft>
                <a:spcPts val="600"/>
              </a:spcAft>
              <a:buClr>
                <a:schemeClr val="accent4"/>
              </a:buClr>
              <a:buFont typeface="Arial" panose="020B0604020202020204" pitchFamily="34" charset="0"/>
              <a:buChar char="•"/>
            </a:pPr>
            <a:r>
              <a:rPr lang="en-US" sz="4000" dirty="0">
                <a:solidFill>
                  <a:schemeClr val="bg1"/>
                </a:solidFill>
                <a:latin typeface="Calibri"/>
                <a:ea typeface="Calibri"/>
                <a:cs typeface="Calibri"/>
                <a:sym typeface="Calibri"/>
              </a:rPr>
              <a:t>Different types of cheese samples were prepared: Cut curd, cooked curd, whey drained curd, milled curd and salted curd. </a:t>
            </a:r>
          </a:p>
          <a:p>
            <a:pPr marL="571500" marR="0" lvl="0" indent="-571500" algn="l" rtl="0">
              <a:spcBef>
                <a:spcPts val="600"/>
              </a:spcBef>
              <a:spcAft>
                <a:spcPts val="600"/>
              </a:spcAft>
              <a:buClr>
                <a:schemeClr val="accent4"/>
              </a:buClr>
              <a:buFont typeface="Arial" panose="020B0604020202020204" pitchFamily="34" charset="0"/>
              <a:buChar char="•"/>
            </a:pPr>
            <a:r>
              <a:rPr lang="en-US" sz="4000" dirty="0">
                <a:solidFill>
                  <a:schemeClr val="bg1"/>
                </a:solidFill>
                <a:latin typeface="Calibri"/>
                <a:ea typeface="Calibri"/>
                <a:cs typeface="Calibri"/>
                <a:sym typeface="Calibri"/>
              </a:rPr>
              <a:t>Three different types of these </a:t>
            </a:r>
            <a:r>
              <a:rPr lang="en-US" sz="4000" dirty="0" err="1">
                <a:solidFill>
                  <a:schemeClr val="bg1"/>
                </a:solidFill>
                <a:latin typeface="Calibri"/>
                <a:ea typeface="Calibri"/>
                <a:cs typeface="Calibri"/>
                <a:sym typeface="Calibri"/>
              </a:rPr>
              <a:t>preperations</a:t>
            </a:r>
            <a:r>
              <a:rPr lang="en-US" sz="4000" dirty="0">
                <a:solidFill>
                  <a:schemeClr val="bg1"/>
                </a:solidFill>
                <a:latin typeface="Calibri"/>
                <a:ea typeface="Calibri"/>
                <a:cs typeface="Calibri"/>
                <a:sym typeface="Calibri"/>
              </a:rPr>
              <a:t> were analyzed: Fresh, liquid nitrogen and blast frozen.</a:t>
            </a:r>
          </a:p>
          <a:p>
            <a:pPr marL="571500" marR="0" lvl="0" indent="-571500" algn="l" rtl="0">
              <a:spcBef>
                <a:spcPts val="600"/>
              </a:spcBef>
              <a:spcAft>
                <a:spcPts val="600"/>
              </a:spcAft>
              <a:buClr>
                <a:schemeClr val="accent4"/>
              </a:buClr>
              <a:buFont typeface="Arial" panose="020B0604020202020204" pitchFamily="34" charset="0"/>
              <a:buChar char="•"/>
            </a:pPr>
            <a:r>
              <a:rPr lang="en-US" sz="4000" dirty="0">
                <a:solidFill>
                  <a:schemeClr val="bg1"/>
                </a:solidFill>
                <a:latin typeface="Calibri"/>
                <a:ea typeface="Calibri"/>
                <a:cs typeface="Calibri"/>
                <a:sym typeface="Calibri"/>
              </a:rPr>
              <a:t>Moisture, fat, and protein content on all samples were measured.</a:t>
            </a:r>
          </a:p>
          <a:p>
            <a:pPr marL="571500" marR="0" lvl="0" indent="-571500" algn="l" rtl="0">
              <a:spcBef>
                <a:spcPts val="600"/>
              </a:spcBef>
              <a:spcAft>
                <a:spcPts val="600"/>
              </a:spcAft>
              <a:buClr>
                <a:schemeClr val="accent4"/>
              </a:buClr>
              <a:buFont typeface="Arial" panose="020B0604020202020204" pitchFamily="34" charset="0"/>
              <a:buChar char="•"/>
            </a:pPr>
            <a:r>
              <a:rPr lang="en-US" sz="4000" dirty="0">
                <a:solidFill>
                  <a:schemeClr val="bg1"/>
                </a:solidFill>
                <a:latin typeface="Calibri"/>
                <a:ea typeface="Calibri"/>
                <a:cs typeface="Calibri"/>
                <a:sym typeface="Calibri"/>
              </a:rPr>
              <a:t>Calcium content was analyzed via titration and pH measurement methods. </a:t>
            </a:r>
            <a:endParaRPr sz="4000" dirty="0">
              <a:solidFill>
                <a:schemeClr val="bg1"/>
              </a:solidFill>
              <a:latin typeface="Calibri"/>
              <a:ea typeface="Calibri"/>
              <a:cs typeface="Calibri"/>
              <a:sym typeface="Calibri"/>
            </a:endParaRPr>
          </a:p>
        </p:txBody>
      </p:sp>
      <p:pic>
        <p:nvPicPr>
          <p:cNvPr id="66" name="Google Shape;66;p10"/>
          <p:cNvPicPr preferRelativeResize="0"/>
          <p:nvPr/>
        </p:nvPicPr>
        <p:blipFill>
          <a:blip r:embed="rId5">
            <a:alphaModFix/>
          </a:blip>
          <a:stretch>
            <a:fillRect/>
          </a:stretch>
        </p:blipFill>
        <p:spPr>
          <a:xfrm>
            <a:off x="20765863" y="805541"/>
            <a:ext cx="17594419" cy="11812677"/>
          </a:xfrm>
          <a:prstGeom prst="rect">
            <a:avLst/>
          </a:prstGeom>
          <a:noFill/>
          <a:ln>
            <a:noFill/>
          </a:ln>
        </p:spPr>
      </p:pic>
      <p:pic>
        <p:nvPicPr>
          <p:cNvPr id="68" name="Google Shape;68;p10"/>
          <p:cNvPicPr preferRelativeResize="0"/>
          <p:nvPr/>
        </p:nvPicPr>
        <p:blipFill>
          <a:blip r:embed="rId6">
            <a:alphaModFix/>
          </a:blip>
          <a:stretch>
            <a:fillRect/>
          </a:stretch>
        </p:blipFill>
        <p:spPr>
          <a:xfrm>
            <a:off x="1812887" y="23999984"/>
            <a:ext cx="11538990" cy="5410403"/>
          </a:xfrm>
          <a:prstGeom prst="rect">
            <a:avLst/>
          </a:prstGeom>
          <a:noFill/>
          <a:ln>
            <a:noFill/>
          </a:ln>
        </p:spPr>
      </p:pic>
      <p:graphicFrame>
        <p:nvGraphicFramePr>
          <p:cNvPr id="3" name="Chart 2">
            <a:extLst>
              <a:ext uri="{FF2B5EF4-FFF2-40B4-BE49-F238E27FC236}">
                <a16:creationId xmlns:a16="http://schemas.microsoft.com/office/drawing/2014/main" id="{05CF0528-8E0C-0448-B3C5-14D1583799F4}"/>
              </a:ext>
            </a:extLst>
          </p:cNvPr>
          <p:cNvGraphicFramePr>
            <a:graphicFrameLocks/>
          </p:cNvGraphicFramePr>
          <p:nvPr>
            <p:extLst>
              <p:ext uri="{D42A27DB-BD31-4B8C-83A1-F6EECF244321}">
                <p14:modId xmlns:p14="http://schemas.microsoft.com/office/powerpoint/2010/main" val="1627417730"/>
              </p:ext>
            </p:extLst>
          </p:nvPr>
        </p:nvGraphicFramePr>
        <p:xfrm>
          <a:off x="19281369" y="13923918"/>
          <a:ext cx="20429717" cy="9516867"/>
        </p:xfrm>
        <a:graphic>
          <a:graphicData uri="http://schemas.openxmlformats.org/drawingml/2006/chart">
            <c:chart xmlns:c="http://schemas.openxmlformats.org/drawingml/2006/chart" xmlns:r="http://schemas.openxmlformats.org/officeDocument/2006/relationships" r:id="rId7"/>
          </a:graphicData>
        </a:graphic>
      </p:graphicFrame>
      <p:sp>
        <p:nvSpPr>
          <p:cNvPr id="4" name="TextBox 3">
            <a:extLst>
              <a:ext uri="{FF2B5EF4-FFF2-40B4-BE49-F238E27FC236}">
                <a16:creationId xmlns:a16="http://schemas.microsoft.com/office/drawing/2014/main" id="{73B01654-C602-11A6-6EBD-DB933D0C0F31}"/>
              </a:ext>
            </a:extLst>
          </p:cNvPr>
          <p:cNvSpPr txBox="1"/>
          <p:nvPr/>
        </p:nvSpPr>
        <p:spPr>
          <a:xfrm>
            <a:off x="16504962" y="23671792"/>
            <a:ext cx="26757085" cy="707886"/>
          </a:xfrm>
          <a:prstGeom prst="rect">
            <a:avLst/>
          </a:prstGeom>
          <a:noFill/>
        </p:spPr>
        <p:txBody>
          <a:bodyPr wrap="square" rtlCol="0">
            <a:spAutoFit/>
          </a:bodyPr>
          <a:lstStyle/>
          <a:p>
            <a:r>
              <a:rPr lang="en-US" sz="4000" i="1" dirty="0">
                <a:latin typeface="Calibri" panose="020F0502020204030204" pitchFamily="34" charset="0"/>
                <a:cs typeface="Calibri" panose="020F0502020204030204" pitchFamily="34" charset="0"/>
              </a:rPr>
              <a:t>Calcium content to protein ratio  as a function of preservation methods in different cheese samples. </a:t>
            </a:r>
          </a:p>
        </p:txBody>
      </p:sp>
      <p:sp>
        <p:nvSpPr>
          <p:cNvPr id="2" name="TextBox 1">
            <a:extLst>
              <a:ext uri="{FF2B5EF4-FFF2-40B4-BE49-F238E27FC236}">
                <a16:creationId xmlns:a16="http://schemas.microsoft.com/office/drawing/2014/main" id="{A707C61B-8C77-867E-9ADC-5479998B0CF4}"/>
              </a:ext>
            </a:extLst>
          </p:cNvPr>
          <p:cNvSpPr txBox="1"/>
          <p:nvPr/>
        </p:nvSpPr>
        <p:spPr>
          <a:xfrm>
            <a:off x="16504962" y="25280884"/>
            <a:ext cx="27032346" cy="3323987"/>
          </a:xfrm>
          <a:prstGeom prst="rect">
            <a:avLst/>
          </a:prstGeom>
          <a:noFill/>
        </p:spPr>
        <p:txBody>
          <a:bodyPr wrap="square" rtlCol="0">
            <a:spAutoFit/>
          </a:bodyPr>
          <a:lstStyle/>
          <a:p>
            <a:pPr>
              <a:spcAft>
                <a:spcPts val="1800"/>
              </a:spcAft>
              <a:buSzPct val="60000"/>
            </a:pPr>
            <a:r>
              <a:rPr lang="en-US" sz="7000" i="1" dirty="0">
                <a:solidFill>
                  <a:schemeClr val="accent3"/>
                </a:solidFill>
                <a:latin typeface="Calibri Light" panose="020F0302020204030204" pitchFamily="34" charset="0"/>
                <a:cs typeface="Calibri Light" panose="020F0302020204030204" pitchFamily="34" charset="0"/>
              </a:rPr>
              <a:t>Liquid nitrogen and air blast freezing methods best preserved CCP during the cheese-making process, suggesting that they may hold the key to finding the cause of pH variation in the cheese.</a:t>
            </a:r>
          </a:p>
        </p:txBody>
      </p:sp>
    </p:spTree>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USU 2021">
      <a:dk1>
        <a:srgbClr val="000000"/>
      </a:dk1>
      <a:lt1>
        <a:srgbClr val="FFFFFF"/>
      </a:lt1>
      <a:dk2>
        <a:srgbClr val="00263A"/>
      </a:dk2>
      <a:lt2>
        <a:srgbClr val="A2AAAD"/>
      </a:lt2>
      <a:accent1>
        <a:srgbClr val="16597D"/>
      </a:accent1>
      <a:accent2>
        <a:srgbClr val="01ADD8"/>
      </a:accent2>
      <a:accent3>
        <a:srgbClr val="00938F"/>
      </a:accent3>
      <a:accent4>
        <a:srgbClr val="F16178"/>
      </a:accent4>
      <a:accent5>
        <a:srgbClr val="FF8300"/>
      </a:accent5>
      <a:accent6>
        <a:srgbClr val="F6BD17"/>
      </a:accent6>
      <a:hlink>
        <a:srgbClr val="288DC2"/>
      </a:hlink>
      <a:folHlink>
        <a:srgbClr val="6EA9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287</Words>
  <Application>Microsoft Macintosh PowerPoint</Application>
  <PresentationFormat>Custom</PresentationFormat>
  <Paragraphs>20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Times New Roman</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Prateek Sharma</dc:creator>
  <cp:lastModifiedBy>Athena Dupont</cp:lastModifiedBy>
  <cp:revision>6</cp:revision>
  <dcterms:modified xsi:type="dcterms:W3CDTF">2024-01-11T02:40:05Z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4ff75c-06bb-41b3-ac47-ce70f3a9faee_Enabled">
    <vt:lpwstr>true</vt:lpwstr>
  </property>
  <property fmtid="{D5CDD505-2E9C-101B-9397-08002B2CF9AE}" pid="3" name="MSIP_Label_134ff75c-06bb-41b3-ac47-ce70f3a9faee_SetDate">
    <vt:lpwstr>2024-01-08T01:36:12Z</vt:lpwstr>
  </property>
  <property fmtid="{D5CDD505-2E9C-101B-9397-08002B2CF9AE}" pid="4" name="MSIP_Label_134ff75c-06bb-41b3-ac47-ce70f3a9faee_Method">
    <vt:lpwstr>Standard</vt:lpwstr>
  </property>
  <property fmtid="{D5CDD505-2E9C-101B-9397-08002B2CF9AE}" pid="5" name="MSIP_Label_134ff75c-06bb-41b3-ac47-ce70f3a9faee_Name">
    <vt:lpwstr>Internal</vt:lpwstr>
  </property>
  <property fmtid="{D5CDD505-2E9C-101B-9397-08002B2CF9AE}" pid="6" name="MSIP_Label_134ff75c-06bb-41b3-ac47-ce70f3a9faee_SiteId">
    <vt:lpwstr>75258168-0fa1-459e-94a6-968aabb9186a</vt:lpwstr>
  </property>
  <property fmtid="{D5CDD505-2E9C-101B-9397-08002B2CF9AE}" pid="7" name="MSIP_Label_134ff75c-06bb-41b3-ac47-ce70f3a9faee_ActionId">
    <vt:lpwstr>a986a877-371b-4756-971b-2fc71022ce84</vt:lpwstr>
  </property>
  <property fmtid="{D5CDD505-2E9C-101B-9397-08002B2CF9AE}" pid="8" name="MSIP_Label_134ff75c-06bb-41b3-ac47-ce70f3a9faee_ContentBits">
    <vt:lpwstr>0</vt:lpwstr>
  </property>
</Properties>
</file>