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5"/>
  </p:notesMasterIdLst>
  <p:sldIdLst>
    <p:sldId id="259" r:id="rId4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3536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7072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orient="horz" pos="20160" userDrawn="1">
          <p15:clr>
            <a:srgbClr val="A4A3A4"/>
          </p15:clr>
        </p15:guide>
        <p15:guide id="6" pos="14136" userDrawn="1">
          <p15:clr>
            <a:srgbClr val="A4A3A4"/>
          </p15:clr>
        </p15:guide>
        <p15:guide id="7" pos="20304" userDrawn="1">
          <p15:clr>
            <a:srgbClr val="A4A3A4"/>
          </p15:clr>
        </p15:guide>
        <p15:guide id="8" pos="20880" userDrawn="1">
          <p15:clr>
            <a:srgbClr val="A4A3A4"/>
          </p15:clr>
        </p15:guide>
        <p15:guide id="9" pos="73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1" orient="horz" pos="32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A7C596-A7DC-1736-E394-0980F8F3EBC7}" name="Camille Tischner" initials="CT" userId="S::a02269764@aggies.usu.edu::d99a5cb1-0813-4a09-966d-c5ede38576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Lenhart" initials="" lastIdx="2" clrIdx="0">
    <p:extLst>
      <p:ext uri="{19B8F6BF-5375-455C-9EA6-DF929625EA0E}">
        <p15:presenceInfo xmlns:p15="http://schemas.microsoft.com/office/powerpoint/2012/main" userId="S::a01248351@aggies.usu.edu::a5222fbb-5a44-4727-92f4-aef1a76cc8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1D9"/>
    <a:srgbClr val="0F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5893D-8FCC-6CBC-F443-490CAC84F185}" v="1" dt="2024-01-11T19:59:23.277"/>
    <p1510:client id="{180BD1FC-9C47-63A2-C18A-70C9A522B17E}" v="807" dt="2024-01-05T01:15:54.471"/>
    <p1510:client id="{63A84E9A-1AAA-48AC-8EBD-F96C84E4EDCF}" v="1130" dt="2023-12-04T22:13:45.616"/>
    <p1510:client id="{76E2B51E-20F0-1802-70BC-E79E4D809A03}" v="1" dt="2023-12-10T20:20:48.155"/>
    <p1510:client id="{8A93B76D-CA02-D5AC-5A12-4E3EDA63C688}" v="565" dt="2024-01-02T19:21:45.315"/>
    <p1510:client id="{92383648-5057-78F8-C580-4A989B457816}" v="49" dt="2024-01-12T17:26:37.834"/>
    <p1510:client id="{9433A748-E11C-74BB-B9C5-54A0AD7A0480}" v="64" dt="2024-01-08T03:57:26.876"/>
    <p1510:client id="{9DB40A26-C4D3-7DB6-FE74-2DC822855950}" v="2" dt="2024-01-12T00:13:07.691"/>
    <p1510:client id="{CBECA02B-9925-A8D0-8714-7185B630238A}" v="146" dt="2023-12-07T18:51:06.180"/>
    <p1510:client id="{DB4B184C-901B-4CE2-A9A5-A689136C331D}" v="1212" dt="2023-12-05T20:20:59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13536"/>
        <p:guide pos="576"/>
        <p:guide pos="27072"/>
        <p:guide orient="horz" pos="576"/>
        <p:guide orient="horz" pos="20160"/>
        <p:guide pos="14136"/>
        <p:guide pos="20304"/>
        <p:guide pos="20880"/>
        <p:guide pos="7344"/>
        <p:guide pos="6768"/>
        <p:guide orient="horz" pos="32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commentAuthors" Target="commentAuthor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284D0-50F2-D64B-8044-CA2CD9EAA40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1E70-C4DC-A140-99E4-0C17B258F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original Better Poster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1E70-C4DC-A140-99E4-0C17B258FC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1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 Bette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FF8EB3-2542-0A4C-AD08-A531CB96CE4E}"/>
              </a:ext>
            </a:extLst>
          </p:cNvPr>
          <p:cNvSpPr/>
          <p:nvPr userDrawn="1"/>
        </p:nvSpPr>
        <p:spPr>
          <a:xfrm>
            <a:off x="9053567" y="38163"/>
            <a:ext cx="25784066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B6387B71-E814-D74C-A562-F4CADFB56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142839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er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0043F-FC17-CB4F-95B7-7E1F3ACDA97F}"/>
              </a:ext>
            </a:extLst>
          </p:cNvPr>
          <p:cNvSpPr/>
          <p:nvPr userDrawn="1"/>
        </p:nvSpPr>
        <p:spPr>
          <a:xfrm>
            <a:off x="14996158" y="0"/>
            <a:ext cx="28895042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BC2B6-F796-AD45-9099-CB7199DFA69D}"/>
              </a:ext>
            </a:extLst>
          </p:cNvPr>
          <p:cNvSpPr/>
          <p:nvPr userDrawn="1"/>
        </p:nvSpPr>
        <p:spPr>
          <a:xfrm>
            <a:off x="-1" y="0"/>
            <a:ext cx="14996161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C16CA098-7688-4845-B436-36720CD42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95318" y="3008747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2953E31-1342-7E45-8E21-E3B6B930DC67}"/>
              </a:ext>
            </a:extLst>
          </p:cNvPr>
          <p:cNvSpPr/>
          <p:nvPr userDrawn="1"/>
        </p:nvSpPr>
        <p:spPr>
          <a:xfrm>
            <a:off x="11708345" y="-27478"/>
            <a:ext cx="32182855" cy="11720885"/>
          </a:xfrm>
          <a:custGeom>
            <a:avLst/>
            <a:gdLst>
              <a:gd name="connsiteX0" fmla="*/ 0 w 32111079"/>
              <a:gd name="connsiteY0" fmla="*/ 0 h 11720885"/>
              <a:gd name="connsiteX1" fmla="*/ 32111079 w 32111079"/>
              <a:gd name="connsiteY1" fmla="*/ 0 h 11720885"/>
              <a:gd name="connsiteX2" fmla="*/ 32111079 w 32111079"/>
              <a:gd name="connsiteY2" fmla="*/ 10587281 h 11720885"/>
              <a:gd name="connsiteX3" fmla="*/ 30977475 w 32111079"/>
              <a:gd name="connsiteY3" fmla="*/ 11720885 h 11720885"/>
              <a:gd name="connsiteX4" fmla="*/ 1061828 w 32111079"/>
              <a:gd name="connsiteY4" fmla="*/ 11720885 h 11720885"/>
              <a:gd name="connsiteX5" fmla="*/ 17308 w 32111079"/>
              <a:gd name="connsiteY5" fmla="*/ 11028531 h 11720885"/>
              <a:gd name="connsiteX6" fmla="*/ 0 w 32111079"/>
              <a:gd name="connsiteY6" fmla="*/ 10981241 h 11720885"/>
              <a:gd name="connsiteX7" fmla="*/ 0 w 32111079"/>
              <a:gd name="connsiteY7" fmla="*/ 0 h 1172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11079" h="11720885">
                <a:moveTo>
                  <a:pt x="0" y="0"/>
                </a:moveTo>
                <a:lnTo>
                  <a:pt x="32111079" y="0"/>
                </a:lnTo>
                <a:lnTo>
                  <a:pt x="32111079" y="10587281"/>
                </a:lnTo>
                <a:cubicBezTo>
                  <a:pt x="32111079" y="11213353"/>
                  <a:pt x="31603547" y="11720885"/>
                  <a:pt x="30977475" y="11720885"/>
                </a:cubicBezTo>
                <a:lnTo>
                  <a:pt x="1061828" y="11720885"/>
                </a:lnTo>
                <a:cubicBezTo>
                  <a:pt x="592274" y="11720885"/>
                  <a:pt x="189399" y="11435398"/>
                  <a:pt x="17308" y="11028531"/>
                </a:cubicBezTo>
                <a:lnTo>
                  <a:pt x="0" y="10981241"/>
                </a:lnTo>
                <a:lnTo>
                  <a:pt x="0" y="0"/>
                </a:lnTo>
                <a:close/>
              </a:path>
            </a:pathLst>
          </a:cu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DCBA0-D825-7343-AF62-E64FE01DDAFF}"/>
              </a:ext>
            </a:extLst>
          </p:cNvPr>
          <p:cNvSpPr/>
          <p:nvPr userDrawn="1"/>
        </p:nvSpPr>
        <p:spPr>
          <a:xfrm>
            <a:off x="0" y="0"/>
            <a:ext cx="11708345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1F9ACEC-ECB5-364C-9C7C-BE5921AD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338" y="29141656"/>
            <a:ext cx="9673661" cy="28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13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68" userDrawn="1">
          <p15:clr>
            <a:srgbClr val="FBAE40"/>
          </p15:clr>
        </p15:guide>
        <p15:guide id="2" pos="138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BD29EA-1972-C248-92C4-EAB619C6B72D}"/>
              </a:ext>
            </a:extLst>
          </p:cNvPr>
          <p:cNvSpPr/>
          <p:nvPr userDrawn="1"/>
        </p:nvSpPr>
        <p:spPr>
          <a:xfrm>
            <a:off x="0" y="0"/>
            <a:ext cx="28433486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0403D38-D978-AB48-A22E-BC312669A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86880" y="29559138"/>
            <a:ext cx="12478097" cy="19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531A0E-8B40-D04E-9860-CC4D35EB642D}"/>
              </a:ext>
            </a:extLst>
          </p:cNvPr>
          <p:cNvSpPr/>
          <p:nvPr userDrawn="1"/>
        </p:nvSpPr>
        <p:spPr>
          <a:xfrm>
            <a:off x="-1" y="0"/>
            <a:ext cx="43891201" cy="636926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50F2F4D-5376-F849-968E-893B29288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34352" y="860004"/>
            <a:ext cx="3442447" cy="43795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D57342-1A8B-B14A-8ED4-AC4289B3BB7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1364" y="0"/>
            <a:ext cx="0" cy="6400800"/>
          </a:xfrm>
          <a:prstGeom prst="line">
            <a:avLst/>
          </a:prstGeom>
          <a:ln w="381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27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D5B9FE-11A4-7346-B31F-F5D4F9043379}"/>
              </a:ext>
            </a:extLst>
          </p:cNvPr>
          <p:cNvSpPr/>
          <p:nvPr userDrawn="1"/>
        </p:nvSpPr>
        <p:spPr>
          <a:xfrm>
            <a:off x="0" y="0"/>
            <a:ext cx="43891200" cy="329458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DDCAE2-24B1-6B43-90D2-B77D4F0D085B}"/>
              </a:ext>
            </a:extLst>
          </p:cNvPr>
          <p:cNvSpPr/>
          <p:nvPr userDrawn="1"/>
        </p:nvSpPr>
        <p:spPr>
          <a:xfrm rot="5400000">
            <a:off x="20103058" y="9157741"/>
            <a:ext cx="3685081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9">
            <a:extLst>
              <a:ext uri="{FF2B5EF4-FFF2-40B4-BE49-F238E27FC236}">
                <a16:creationId xmlns:a16="http://schemas.microsoft.com/office/drawing/2014/main" id="{0B44EB41-9264-9540-86C4-9F32D61AD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60120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E7A548-8FA4-5C4B-AD71-E0A031E22648}"/>
              </a:ext>
            </a:extLst>
          </p:cNvPr>
          <p:cNvSpPr/>
          <p:nvPr userDrawn="1"/>
        </p:nvSpPr>
        <p:spPr>
          <a:xfrm rot="5400000">
            <a:off x="17915240" y="-17915235"/>
            <a:ext cx="8060720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2643E-5FC8-A444-9424-93DB0CBCE779}"/>
              </a:ext>
            </a:extLst>
          </p:cNvPr>
          <p:cNvGrpSpPr/>
          <p:nvPr userDrawn="1"/>
        </p:nvGrpSpPr>
        <p:grpSpPr>
          <a:xfrm>
            <a:off x="0" y="6655145"/>
            <a:ext cx="43891200" cy="2342397"/>
            <a:chOff x="0" y="6497913"/>
            <a:chExt cx="43891200" cy="2499630"/>
          </a:xfrm>
          <a:solidFill>
            <a:schemeClr val="bg2"/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1CB6447-2BCB-7547-AC74-241D0E4BC7E9}"/>
                </a:ext>
              </a:extLst>
            </p:cNvPr>
            <p:cNvSpPr/>
            <p:nvPr/>
          </p:nvSpPr>
          <p:spPr>
            <a:xfrm>
              <a:off x="0" y="6742587"/>
              <a:ext cx="43891200" cy="2254956"/>
            </a:xfrm>
            <a:prstGeom prst="roundRect">
              <a:avLst>
                <a:gd name="adj" fmla="val 378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5B1CD86-A629-2A48-8FBA-5A99A978E5B0}"/>
                </a:ext>
              </a:extLst>
            </p:cNvPr>
            <p:cNvSpPr/>
            <p:nvPr/>
          </p:nvSpPr>
          <p:spPr>
            <a:xfrm>
              <a:off x="0" y="6497913"/>
              <a:ext cx="43891200" cy="1499926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F6A838-21FD-5A44-AF76-857B0EC31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00" y="7366328"/>
            <a:ext cx="10972800" cy="10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8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ECA4-2C3A-7546-B9B9-C9C5A89F4660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D029D-74ED-0041-825B-5872D363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3" r:id="rId3"/>
    <p:sldLayoutId id="2147483665" r:id="rId4"/>
    <p:sldLayoutId id="2147483664" r:id="rId5"/>
    <p:sldLayoutId id="2147483661" r:id="rId6"/>
    <p:sldLayoutId id="2147483662" r:id="rId7"/>
    <p:sldLayoutId id="2147483668" r:id="rId8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png"/><Relationship Id="rId39" Type="http://schemas.openxmlformats.org/officeDocument/2006/relationships/image" Target="../media/image42.svg"/><Relationship Id="rId21" Type="http://schemas.openxmlformats.org/officeDocument/2006/relationships/image" Target="../media/image24.jpeg"/><Relationship Id="rId34" Type="http://schemas.openxmlformats.org/officeDocument/2006/relationships/image" Target="../media/image37.svg"/><Relationship Id="rId42" Type="http://schemas.openxmlformats.org/officeDocument/2006/relationships/image" Target="../media/image4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gif"/><Relationship Id="rId41" Type="http://schemas.openxmlformats.org/officeDocument/2006/relationships/image" Target="../media/image4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32" Type="http://schemas.openxmlformats.org/officeDocument/2006/relationships/image" Target="../media/image35.jpeg"/><Relationship Id="rId37" Type="http://schemas.openxmlformats.org/officeDocument/2006/relationships/image" Target="../media/image40.svg"/><Relationship Id="rId40" Type="http://schemas.openxmlformats.org/officeDocument/2006/relationships/image" Target="../media/image43.pn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33" Type="http://schemas.openxmlformats.org/officeDocument/2006/relationships/image" Target="../media/image36.png"/><Relationship Id="rId3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CA6C940C-A3E7-8042-839C-F2D07687974B}"/>
              </a:ext>
            </a:extLst>
          </p:cNvPr>
          <p:cNvSpPr txBox="1"/>
          <p:nvPr/>
        </p:nvSpPr>
        <p:spPr>
          <a:xfrm>
            <a:off x="10913630" y="1511178"/>
            <a:ext cx="21776170" cy="108645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500" b="1">
                <a:solidFill>
                  <a:schemeClr val="accent2"/>
                </a:solidFill>
                <a:latin typeface="+mj-lt"/>
                <a:ea typeface="Segoe UI Black"/>
                <a:cs typeface="Segoe UI"/>
              </a:rPr>
              <a:t>Artificial Intelligence</a:t>
            </a:r>
            <a:r>
              <a:rPr lang="en-US" sz="17500">
                <a:solidFill>
                  <a:schemeClr val="bg1"/>
                </a:solidFill>
                <a:latin typeface="+mj-lt"/>
                <a:ea typeface="Segoe UI Black"/>
                <a:cs typeface="Segoe UI"/>
              </a:rPr>
              <a:t> can help detect </a:t>
            </a:r>
            <a:r>
              <a:rPr lang="en-US" sz="17500" b="1">
                <a:solidFill>
                  <a:schemeClr val="accent2"/>
                </a:solidFill>
                <a:latin typeface="+mj-lt"/>
                <a:ea typeface="Segoe UI Black"/>
                <a:cs typeface="Segoe UI"/>
              </a:rPr>
              <a:t>ADA </a:t>
            </a:r>
            <a:r>
              <a:rPr lang="en-US" sz="17500">
                <a:solidFill>
                  <a:schemeClr val="bg1"/>
                </a:solidFill>
                <a:latin typeface="+mj-lt"/>
                <a:ea typeface="Roboto"/>
                <a:cs typeface="Segoe UI"/>
              </a:rPr>
              <a:t>accessibility assets and compliance. 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51B66-6045-BB4A-A5E3-BBD772F3CEFD}"/>
              </a:ext>
            </a:extLst>
          </p:cNvPr>
          <p:cNvSpPr txBox="1"/>
          <p:nvPr/>
        </p:nvSpPr>
        <p:spPr>
          <a:xfrm>
            <a:off x="914400" y="914400"/>
            <a:ext cx="7278130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>
                <a:solidFill>
                  <a:schemeClr val="tx2"/>
                </a:solidFill>
                <a:latin typeface="+mj-lt"/>
                <a:ea typeface="Segoe UI Black"/>
                <a:cs typeface="Segoe UI"/>
              </a:rPr>
              <a:t>Asset management is expensive. </a:t>
            </a:r>
            <a:r>
              <a:rPr lang="en-US" sz="6600" b="1">
                <a:solidFill>
                  <a:schemeClr val="accent2"/>
                </a:solidFill>
                <a:latin typeface="+mj-lt"/>
                <a:ea typeface="Segoe UI Black"/>
                <a:cs typeface="Segoe UI"/>
              </a:rPr>
              <a:t>Computer vision </a:t>
            </a:r>
            <a:r>
              <a:rPr lang="en-US" sz="6600">
                <a:solidFill>
                  <a:schemeClr val="tx2"/>
                </a:solidFill>
                <a:ea typeface="+mn-lt"/>
                <a:cs typeface="+mn-lt"/>
              </a:rPr>
              <a:t>makes collecting data</a:t>
            </a:r>
            <a:r>
              <a:rPr lang="en-US" sz="6600">
                <a:solidFill>
                  <a:schemeClr val="accent2"/>
                </a:solidFill>
                <a:ea typeface="+mn-lt"/>
                <a:cs typeface="+mn-lt"/>
              </a:rPr>
              <a:t> efficient</a:t>
            </a:r>
            <a:r>
              <a:rPr lang="en-US" sz="6600">
                <a:solidFill>
                  <a:schemeClr val="tx2"/>
                </a:solidFill>
                <a:ea typeface="+mn-lt"/>
                <a:cs typeface="+mn-lt"/>
              </a:rPr>
              <a:t> and </a:t>
            </a:r>
            <a:r>
              <a:rPr lang="en-US" sz="6600">
                <a:solidFill>
                  <a:schemeClr val="accent2"/>
                </a:solidFill>
                <a:ea typeface="+mn-lt"/>
                <a:cs typeface="+mn-lt"/>
              </a:rPr>
              <a:t>saleable</a:t>
            </a:r>
            <a:r>
              <a:rPr lang="en-US" sz="6600">
                <a:ea typeface="+mn-lt"/>
                <a:cs typeface="+mn-lt"/>
              </a:rPr>
              <a:t>.</a:t>
            </a:r>
            <a:endParaRPr lang="en-US" sz="6600">
              <a:latin typeface="+mj-lt"/>
              <a:ea typeface="Segoe UI Black" panose="020B0A02040204020203" pitchFamily="34" charset="0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701E05-66BD-C64D-B577-19DCAD15DE00}"/>
              </a:ext>
            </a:extLst>
          </p:cNvPr>
          <p:cNvSpPr txBox="1"/>
          <p:nvPr/>
        </p:nvSpPr>
        <p:spPr>
          <a:xfrm>
            <a:off x="3247899" y="7013435"/>
            <a:ext cx="4539304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cs typeface="Times New Roman"/>
              </a:rPr>
              <a:t>Camille Tischner</a:t>
            </a:r>
            <a:endParaRPr lang="en-US" sz="3600" b="1">
              <a:cs typeface="Times New Roman" panose="02020603050405020304" pitchFamily="18" charset="0"/>
            </a:endParaRPr>
          </a:p>
          <a:p>
            <a:r>
              <a:rPr lang="en-US" sz="3600" i="1">
                <a:cs typeface="Times New Roman" panose="02020603050405020304" pitchFamily="18" charset="0"/>
              </a:rPr>
              <a:t>Utah State University </a:t>
            </a:r>
          </a:p>
          <a:p>
            <a:endParaRPr lang="en-US" sz="3600" i="1">
              <a:cs typeface="Times New Roman" panose="02020603050405020304" pitchFamily="18" charset="0"/>
            </a:endParaRPr>
          </a:p>
          <a:p>
            <a:r>
              <a:rPr lang="en-US" sz="3200" b="1">
                <a:cs typeface="Times New Roman"/>
              </a:rPr>
              <a:t>Brent Chamberlain, </a:t>
            </a:r>
            <a:r>
              <a:rPr lang="en-US" sz="3200" b="1" err="1">
                <a:cs typeface="Times New Roman"/>
              </a:rPr>
              <a:t>Ph.D</a:t>
            </a:r>
            <a:endParaRPr lang="en-US" sz="3200" b="1">
              <a:cs typeface="Times New Roman" panose="02020603050405020304" pitchFamily="18" charset="0"/>
            </a:endParaRPr>
          </a:p>
          <a:p>
            <a:r>
              <a:rPr lang="en-US" sz="3200" i="1">
                <a:cs typeface="Times New Roman" panose="02020603050405020304" pitchFamily="18" charset="0"/>
              </a:rPr>
              <a:t>Utah State University</a:t>
            </a:r>
          </a:p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058A12-FAB2-6841-97C7-7FE46414D46C}"/>
              </a:ext>
            </a:extLst>
          </p:cNvPr>
          <p:cNvSpPr txBox="1"/>
          <p:nvPr/>
        </p:nvSpPr>
        <p:spPr>
          <a:xfrm>
            <a:off x="914401" y="10270489"/>
            <a:ext cx="7278130" cy="93256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+mj-lt"/>
                <a:cs typeface="Times New Roman"/>
              </a:rPr>
              <a:t>Problematic Pedestrian Access</a:t>
            </a:r>
          </a:p>
          <a:p>
            <a:endParaRPr lang="en-US" sz="4000">
              <a:solidFill>
                <a:srgbClr val="000000"/>
              </a:solidFill>
              <a:cs typeface="Calibri"/>
            </a:endParaRPr>
          </a:p>
          <a:p>
            <a:r>
              <a:rPr lang="en-US" sz="4000" dirty="0">
                <a:solidFill>
                  <a:srgbClr val="000000"/>
                </a:solidFill>
                <a:cs typeface="Calibri"/>
              </a:rPr>
              <a:t>85% of cities do not have an accessible transpiration plan for pedestrians.</a:t>
            </a:r>
          </a:p>
          <a:p>
            <a:endParaRPr lang="en-US" sz="4000" dirty="0">
              <a:solidFill>
                <a:srgbClr val="000000"/>
              </a:solidFill>
              <a:cs typeface="Calibri"/>
            </a:endParaRPr>
          </a:p>
          <a:p>
            <a:r>
              <a:rPr lang="en-US" sz="4000" dirty="0">
                <a:solidFill>
                  <a:srgbClr val="000000"/>
                </a:solidFill>
                <a:cs typeface="Calibri"/>
              </a:rPr>
              <a:t>Inaccessible pedestrian networks provide challenges for seniors, people who live with disability, and children walking to school.</a:t>
            </a:r>
          </a:p>
          <a:p>
            <a:endParaRPr lang="en-US" sz="4000">
              <a:solidFill>
                <a:srgbClr val="000000"/>
              </a:solidFill>
              <a:cs typeface="Calibri"/>
            </a:endParaRPr>
          </a:p>
          <a:p>
            <a:r>
              <a:rPr lang="en-US" sz="4000" b="1" dirty="0">
                <a:solidFill>
                  <a:srgbClr val="000000"/>
                </a:solidFill>
                <a:cs typeface="Calibri"/>
              </a:rPr>
              <a:t>Of Utah's population...  </a:t>
            </a:r>
          </a:p>
          <a:p>
            <a:endParaRPr lang="en-US" sz="4000" b="1">
              <a:solidFill>
                <a:srgbClr val="000000"/>
              </a:solidFill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8BF6DC-9E80-3A41-AEF4-2891BC570915}"/>
              </a:ext>
            </a:extLst>
          </p:cNvPr>
          <p:cNvSpPr txBox="1"/>
          <p:nvPr/>
        </p:nvSpPr>
        <p:spPr>
          <a:xfrm>
            <a:off x="35698669" y="914400"/>
            <a:ext cx="7278131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solidFill>
                  <a:schemeClr val="accent2"/>
                </a:solidFill>
                <a:latin typeface="+mj-lt"/>
                <a:cs typeface="Times New Roman"/>
              </a:rPr>
              <a:t>Asset Detection Accuracy</a:t>
            </a:r>
          </a:p>
          <a:p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cs typeface="Times New Roman"/>
              </a:rPr>
              <a:t>Computer Vision models detect these accessibility assets with no user interaction.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3B67D0-C5EB-8441-9F27-5DB088C3049E}"/>
              </a:ext>
            </a:extLst>
          </p:cNvPr>
          <p:cNvSpPr txBox="1"/>
          <p:nvPr/>
        </p:nvSpPr>
        <p:spPr>
          <a:xfrm rot="10800000" flipV="1">
            <a:off x="35524955" y="17681214"/>
            <a:ext cx="72781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i="1">
                <a:solidFill>
                  <a:schemeClr val="tx1">
                    <a:lumMod val="50000"/>
                    <a:lumOff val="50000"/>
                  </a:schemeClr>
                </a:solidFill>
              </a:rPr>
              <a:t>Accuracy metrics for accessibility asset detection.</a:t>
            </a:r>
            <a:endParaRPr lang="en-US" sz="3200" i="1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D4ECA0-9BDF-5043-A11A-CACBF3631532}"/>
              </a:ext>
            </a:extLst>
          </p:cNvPr>
          <p:cNvSpPr txBox="1"/>
          <p:nvPr/>
        </p:nvSpPr>
        <p:spPr>
          <a:xfrm>
            <a:off x="35524955" y="19065871"/>
            <a:ext cx="727813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b="1">
                <a:solidFill>
                  <a:schemeClr val="accent2"/>
                </a:solidFill>
                <a:latin typeface="MillerBanner Black"/>
              </a:rPr>
              <a:t>Transition Maps</a:t>
            </a:r>
            <a:endParaRPr lang="en-US" sz="6600" b="1">
              <a:solidFill>
                <a:schemeClr val="accent2"/>
              </a:solidFill>
              <a:latin typeface="MillerBanner Black" panose="02000504090000020003" pitchFamily="50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F60A21-D12A-0842-AE7E-B5B8560D7555}"/>
              </a:ext>
            </a:extLst>
          </p:cNvPr>
          <p:cNvSpPr txBox="1"/>
          <p:nvPr/>
        </p:nvSpPr>
        <p:spPr>
          <a:xfrm>
            <a:off x="35611813" y="21000674"/>
            <a:ext cx="7278130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cs typeface="Segoe UI"/>
              </a:rPr>
              <a:t>Detected assets are used to generate maps for planners and policy makers to assess the accessibility of public rights-of-way spaces.</a:t>
            </a:r>
            <a:endParaRPr lang="en-US" sz="4000" dirty="0">
              <a:cs typeface="Segoe UI" panose="020B0502040204020203" pitchFamily="34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C75F746-2F94-6BDE-EFB8-F90DD289C957}"/>
              </a:ext>
            </a:extLst>
          </p:cNvPr>
          <p:cNvGrpSpPr/>
          <p:nvPr/>
        </p:nvGrpSpPr>
        <p:grpSpPr>
          <a:xfrm>
            <a:off x="11622182" y="34101661"/>
            <a:ext cx="21710699" cy="14619004"/>
            <a:chOff x="12459014" y="9829172"/>
            <a:chExt cx="18504785" cy="12460286"/>
          </a:xfrm>
        </p:grpSpPr>
        <p:pic>
          <p:nvPicPr>
            <p:cNvPr id="94" name="Picture 93" descr="A crosswalk with traffic lights and cars&#10;&#10;Description automatically generated">
              <a:extLst>
                <a:ext uri="{FF2B5EF4-FFF2-40B4-BE49-F238E27FC236}">
                  <a16:creationId xmlns:a16="http://schemas.microsoft.com/office/drawing/2014/main" id="{A6C12064-D10D-0B84-BDDA-5623A5672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965" r="-283" b="29178"/>
            <a:stretch/>
          </p:blipFill>
          <p:spPr>
            <a:xfrm>
              <a:off x="18677608" y="19401777"/>
              <a:ext cx="2985004" cy="1919007"/>
            </a:xfrm>
            <a:prstGeom prst="rect">
              <a:avLst/>
            </a:prstGeom>
          </p:spPr>
        </p:pic>
        <p:pic>
          <p:nvPicPr>
            <p:cNvPr id="95" name="Picture 94" descr="A street with traffic lights and a cross walk&#10;&#10;Description automatically generated">
              <a:extLst>
                <a:ext uri="{FF2B5EF4-FFF2-40B4-BE49-F238E27FC236}">
                  <a16:creationId xmlns:a16="http://schemas.microsoft.com/office/drawing/2014/main" id="{068A2768-5375-F13C-78A5-47C297B2C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008" r="216" b="12376"/>
            <a:stretch/>
          </p:blipFill>
          <p:spPr>
            <a:xfrm>
              <a:off x="25159467" y="15351209"/>
              <a:ext cx="5689361" cy="3772763"/>
            </a:xfrm>
            <a:prstGeom prst="rect">
              <a:avLst/>
            </a:prstGeom>
          </p:spPr>
        </p:pic>
        <p:pic>
          <p:nvPicPr>
            <p:cNvPr id="98" name="Picture 97" descr="A road with traffic lights and a cross walk&#10;&#10;Description automatically generated">
              <a:extLst>
                <a:ext uri="{FF2B5EF4-FFF2-40B4-BE49-F238E27FC236}">
                  <a16:creationId xmlns:a16="http://schemas.microsoft.com/office/drawing/2014/main" id="{D3F1C59B-5ABD-8B87-190F-E0B633A82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909" r="-493" b="25454"/>
            <a:stretch/>
          </p:blipFill>
          <p:spPr>
            <a:xfrm>
              <a:off x="12459015" y="9829172"/>
              <a:ext cx="9152359" cy="5330270"/>
            </a:xfrm>
            <a:prstGeom prst="rect">
              <a:avLst/>
            </a:prstGeom>
          </p:spPr>
        </p:pic>
        <p:pic>
          <p:nvPicPr>
            <p:cNvPr id="99" name="Picture 98" descr="A street with trees and grass&#10;&#10;Description automatically generated">
              <a:extLst>
                <a:ext uri="{FF2B5EF4-FFF2-40B4-BE49-F238E27FC236}">
                  <a16:creationId xmlns:a16="http://schemas.microsoft.com/office/drawing/2014/main" id="{324EE687-B658-3EAA-D6E4-71A68533D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871" t="41378" b="11350"/>
            <a:stretch/>
          </p:blipFill>
          <p:spPr>
            <a:xfrm>
              <a:off x="12459014" y="15385772"/>
              <a:ext cx="5929041" cy="3779681"/>
            </a:xfrm>
            <a:prstGeom prst="rect">
              <a:avLst/>
            </a:prstGeom>
          </p:spPr>
        </p:pic>
        <p:pic>
          <p:nvPicPr>
            <p:cNvPr id="102" name="Picture 101" descr="A street with a house and cars on it&#10;&#10;Description automatically generated">
              <a:extLst>
                <a:ext uri="{FF2B5EF4-FFF2-40B4-BE49-F238E27FC236}">
                  <a16:creationId xmlns:a16="http://schemas.microsoft.com/office/drawing/2014/main" id="{BD85AF8E-83C4-9D06-E3E7-C104D104B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344" r="19900" b="1656"/>
            <a:stretch/>
          </p:blipFill>
          <p:spPr>
            <a:xfrm>
              <a:off x="18879414" y="15392361"/>
              <a:ext cx="5792872" cy="3776489"/>
            </a:xfrm>
            <a:prstGeom prst="rect">
              <a:avLst/>
            </a:prstGeom>
          </p:spPr>
        </p:pic>
        <p:pic>
          <p:nvPicPr>
            <p:cNvPr id="103" name="Picture 102" descr="A road with grass and a parking lot&#10;&#10;Description automatically generated">
              <a:extLst>
                <a:ext uri="{FF2B5EF4-FFF2-40B4-BE49-F238E27FC236}">
                  <a16:creationId xmlns:a16="http://schemas.microsoft.com/office/drawing/2014/main" id="{0485109F-7D8F-B248-9EC7-693A3FE69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891" t="34374" r="-498" b="11386"/>
            <a:stretch/>
          </p:blipFill>
          <p:spPr>
            <a:xfrm>
              <a:off x="12459015" y="19395152"/>
              <a:ext cx="2940877" cy="1960299"/>
            </a:xfrm>
            <a:prstGeom prst="rect">
              <a:avLst/>
            </a:prstGeom>
          </p:spPr>
        </p:pic>
        <p:pic>
          <p:nvPicPr>
            <p:cNvPr id="104" name="Picture 103" descr="A road with trees and houses&#10;&#10;Description automatically generated">
              <a:extLst>
                <a:ext uri="{FF2B5EF4-FFF2-40B4-BE49-F238E27FC236}">
                  <a16:creationId xmlns:a16="http://schemas.microsoft.com/office/drawing/2014/main" id="{A1B78FE9-7E4A-4DEB-C534-E04D36CE0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44" t="31720" r="-498" b="16300"/>
            <a:stretch/>
          </p:blipFill>
          <p:spPr>
            <a:xfrm>
              <a:off x="15590906" y="19384192"/>
              <a:ext cx="2895687" cy="1940965"/>
            </a:xfrm>
            <a:prstGeom prst="rect">
              <a:avLst/>
            </a:prstGeom>
          </p:spPr>
        </p:pic>
        <p:pic>
          <p:nvPicPr>
            <p:cNvPr id="105" name="Picture 104" descr="A street with houses and trees&#10;&#10;Description automatically generated">
              <a:extLst>
                <a:ext uri="{FF2B5EF4-FFF2-40B4-BE49-F238E27FC236}">
                  <a16:creationId xmlns:a16="http://schemas.microsoft.com/office/drawing/2014/main" id="{B43E43E3-5576-EF50-7A33-55BA384B1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814" t="33168" r="-498" b="23190"/>
            <a:stretch/>
          </p:blipFill>
          <p:spPr>
            <a:xfrm>
              <a:off x="27924398" y="19261047"/>
              <a:ext cx="2915240" cy="1947332"/>
            </a:xfrm>
            <a:prstGeom prst="rect">
              <a:avLst/>
            </a:prstGeom>
          </p:spPr>
        </p:pic>
        <p:pic>
          <p:nvPicPr>
            <p:cNvPr id="106" name="Picture 105" descr="A street with cars and trees&#10;&#10;Description automatically generated">
              <a:extLst>
                <a:ext uri="{FF2B5EF4-FFF2-40B4-BE49-F238E27FC236}">
                  <a16:creationId xmlns:a16="http://schemas.microsoft.com/office/drawing/2014/main" id="{8F0C91E3-8400-31E9-56A4-ADDC2D7E1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0135" r="13433" b="7426"/>
            <a:stretch/>
          </p:blipFill>
          <p:spPr>
            <a:xfrm>
              <a:off x="21853626" y="19384192"/>
              <a:ext cx="2842757" cy="1973112"/>
            </a:xfrm>
            <a:prstGeom prst="rect">
              <a:avLst/>
            </a:prstGeom>
          </p:spPr>
        </p:pic>
        <p:pic>
          <p:nvPicPr>
            <p:cNvPr id="108" name="Picture 107" descr="A road with trees and a street sign&#10;&#10;Description automatically generated">
              <a:extLst>
                <a:ext uri="{FF2B5EF4-FFF2-40B4-BE49-F238E27FC236}">
                  <a16:creationId xmlns:a16="http://schemas.microsoft.com/office/drawing/2014/main" id="{9233CF16-9AF4-09EA-81BB-390C58F4C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03" t="26307" r="-665" b="15850"/>
            <a:stretch/>
          </p:blipFill>
          <p:spPr>
            <a:xfrm>
              <a:off x="21808848" y="9829172"/>
              <a:ext cx="9154951" cy="5351048"/>
            </a:xfrm>
            <a:prstGeom prst="rect">
              <a:avLst/>
            </a:prstGeom>
          </p:spPr>
        </p:pic>
        <p:pic>
          <p:nvPicPr>
            <p:cNvPr id="109" name="Picture 108" descr="A road with crosswalks and houses&#10;&#10;Description automatically generated">
              <a:extLst>
                <a:ext uri="{FF2B5EF4-FFF2-40B4-BE49-F238E27FC236}">
                  <a16:creationId xmlns:a16="http://schemas.microsoft.com/office/drawing/2014/main" id="{5644B83B-64B2-4007-81FB-F1ACA50F1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0693" r="-498" b="15347"/>
            <a:stretch/>
          </p:blipFill>
          <p:spPr>
            <a:xfrm>
              <a:off x="24887397" y="19261048"/>
              <a:ext cx="2845989" cy="1975502"/>
            </a:xfrm>
            <a:prstGeom prst="rect">
              <a:avLst/>
            </a:prstGeom>
          </p:spPr>
        </p:pic>
        <p:pic>
          <p:nvPicPr>
            <p:cNvPr id="111" name="Picture 110" descr="A street with traffic lights and a car on it&#10;&#10;Description automatically generated">
              <a:extLst>
                <a:ext uri="{FF2B5EF4-FFF2-40B4-BE49-F238E27FC236}">
                  <a16:creationId xmlns:a16="http://schemas.microsoft.com/office/drawing/2014/main" id="{F4B3EF37-5751-CC33-811D-C11B40998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0198" r="-498" b="21782"/>
            <a:stretch/>
          </p:blipFill>
          <p:spPr>
            <a:xfrm>
              <a:off x="12459014" y="21530716"/>
              <a:ext cx="1298959" cy="736796"/>
            </a:xfrm>
            <a:prstGeom prst="rect">
              <a:avLst/>
            </a:prstGeom>
          </p:spPr>
        </p:pic>
        <p:pic>
          <p:nvPicPr>
            <p:cNvPr id="112" name="Picture 111" descr="A street with trees and a house&#10;&#10;Description automatically generated">
              <a:extLst>
                <a:ext uri="{FF2B5EF4-FFF2-40B4-BE49-F238E27FC236}">
                  <a16:creationId xmlns:a16="http://schemas.microsoft.com/office/drawing/2014/main" id="{FA13CF7E-D3F0-0BC6-A382-5DCEF6F1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1393" t="47525" r="7060" b="23353"/>
            <a:stretch/>
          </p:blipFill>
          <p:spPr>
            <a:xfrm>
              <a:off x="15855700" y="21530716"/>
              <a:ext cx="1314179" cy="758742"/>
            </a:xfrm>
            <a:prstGeom prst="rect">
              <a:avLst/>
            </a:prstGeom>
          </p:spPr>
        </p:pic>
        <p:pic>
          <p:nvPicPr>
            <p:cNvPr id="113" name="Picture 112" descr="A street with a truck and a building&#10;&#10;Description automatically generated">
              <a:extLst>
                <a:ext uri="{FF2B5EF4-FFF2-40B4-BE49-F238E27FC236}">
                  <a16:creationId xmlns:a16="http://schemas.microsoft.com/office/drawing/2014/main" id="{A1D00237-D174-452F-3669-13814281E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37811" t="39604" r="-498" b="24010"/>
            <a:stretch/>
          </p:blipFill>
          <p:spPr>
            <a:xfrm>
              <a:off x="14160467" y="21530716"/>
              <a:ext cx="1292739" cy="750096"/>
            </a:xfrm>
            <a:prstGeom prst="rect">
              <a:avLst/>
            </a:prstGeom>
          </p:spPr>
        </p:pic>
        <p:pic>
          <p:nvPicPr>
            <p:cNvPr id="114" name="Picture 113" descr="A street with cars parked in front of a house&#10;&#10;Description automatically generated">
              <a:extLst>
                <a:ext uri="{FF2B5EF4-FFF2-40B4-BE49-F238E27FC236}">
                  <a16:creationId xmlns:a16="http://schemas.microsoft.com/office/drawing/2014/main" id="{F60189C0-7F9C-0C70-9203-486D746A5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6716" t="51810" r="-498" b="22772"/>
            <a:stretch/>
          </p:blipFill>
          <p:spPr>
            <a:xfrm>
              <a:off x="19270798" y="21490077"/>
              <a:ext cx="1314315" cy="747164"/>
            </a:xfrm>
            <a:prstGeom prst="rect">
              <a:avLst/>
            </a:prstGeom>
          </p:spPr>
        </p:pic>
        <p:pic>
          <p:nvPicPr>
            <p:cNvPr id="115" name="Picture 114" descr="A street with trees and houses&#10;&#10;Description automatically generated">
              <a:extLst>
                <a:ext uri="{FF2B5EF4-FFF2-40B4-BE49-F238E27FC236}">
                  <a16:creationId xmlns:a16="http://schemas.microsoft.com/office/drawing/2014/main" id="{6874B96A-D094-454A-C176-0B5889F3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35323" t="43345" r="9453" b="35644"/>
            <a:stretch/>
          </p:blipFill>
          <p:spPr>
            <a:xfrm>
              <a:off x="26095674" y="21487092"/>
              <a:ext cx="1316199" cy="749962"/>
            </a:xfrm>
            <a:prstGeom prst="rect">
              <a:avLst/>
            </a:prstGeom>
          </p:spPr>
        </p:pic>
        <p:pic>
          <p:nvPicPr>
            <p:cNvPr id="116" name="Picture 115" descr="A street with a house and trees&#10;&#10;Description automatically generated">
              <a:extLst>
                <a:ext uri="{FF2B5EF4-FFF2-40B4-BE49-F238E27FC236}">
                  <a16:creationId xmlns:a16="http://schemas.microsoft.com/office/drawing/2014/main" id="{33FC2523-1F33-06B7-B222-874FAD4E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6418" t="47030" r="30846" b="29476"/>
            <a:stretch/>
          </p:blipFill>
          <p:spPr>
            <a:xfrm>
              <a:off x="24377393" y="21440034"/>
              <a:ext cx="1315788" cy="774801"/>
            </a:xfrm>
            <a:prstGeom prst="rect">
              <a:avLst/>
            </a:prstGeom>
          </p:spPr>
        </p:pic>
        <p:pic>
          <p:nvPicPr>
            <p:cNvPr id="117" name="Picture 116" descr="A parking garage with a parking lot&#10;&#10;Description automatically generated">
              <a:extLst>
                <a:ext uri="{FF2B5EF4-FFF2-40B4-BE49-F238E27FC236}">
                  <a16:creationId xmlns:a16="http://schemas.microsoft.com/office/drawing/2014/main" id="{D0DCAE3A-F388-FAB4-37A8-4D2C827F7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38614" r="53234" b="30198"/>
            <a:stretch/>
          </p:blipFill>
          <p:spPr>
            <a:xfrm>
              <a:off x="22660097" y="21440035"/>
              <a:ext cx="1314802" cy="762873"/>
            </a:xfrm>
            <a:prstGeom prst="rect">
              <a:avLst/>
            </a:prstGeom>
          </p:spPr>
        </p:pic>
        <p:pic>
          <p:nvPicPr>
            <p:cNvPr id="118" name="Picture 117" descr="A road with a road sign and a tree&#10;&#10;Description automatically generated">
              <a:extLst>
                <a:ext uri="{FF2B5EF4-FFF2-40B4-BE49-F238E27FC236}">
                  <a16:creationId xmlns:a16="http://schemas.microsoft.com/office/drawing/2014/main" id="{A8B410DC-C8ED-8B90-300F-D0380C26F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26368" t="48020" r="-995" b="14390"/>
            <a:stretch/>
          </p:blipFill>
          <p:spPr>
            <a:xfrm>
              <a:off x="20987607" y="21440034"/>
              <a:ext cx="1269996" cy="785358"/>
            </a:xfrm>
            <a:prstGeom prst="rect">
              <a:avLst/>
            </a:prstGeom>
          </p:spPr>
        </p:pic>
        <p:pic>
          <p:nvPicPr>
            <p:cNvPr id="119" name="Picture 118" descr="A street with trees and houses&#10;&#10;Description automatically generated">
              <a:extLst>
                <a:ext uri="{FF2B5EF4-FFF2-40B4-BE49-F238E27FC236}">
                  <a16:creationId xmlns:a16="http://schemas.microsoft.com/office/drawing/2014/main" id="{5E84FF21-C178-94B2-BF53-D6E741E80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8408" t="34406" r="-498" b="26238"/>
            <a:stretch/>
          </p:blipFill>
          <p:spPr>
            <a:xfrm>
              <a:off x="17572373" y="21545832"/>
              <a:ext cx="1295932" cy="725161"/>
            </a:xfrm>
            <a:prstGeom prst="rect">
              <a:avLst/>
            </a:prstGeom>
          </p:spPr>
        </p:pic>
        <p:pic>
          <p:nvPicPr>
            <p:cNvPr id="121" name="Picture 120" descr="A street with trees and cars on it&#10;&#10;Description automatically generated">
              <a:extLst>
                <a:ext uri="{FF2B5EF4-FFF2-40B4-BE49-F238E27FC236}">
                  <a16:creationId xmlns:a16="http://schemas.microsoft.com/office/drawing/2014/main" id="{C6C7FE7F-FA3A-A0D7-CDBB-927B78BFA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25871" t="42574" r="-498" b="19088"/>
            <a:stretch/>
          </p:blipFill>
          <p:spPr>
            <a:xfrm>
              <a:off x="27814367" y="21500491"/>
              <a:ext cx="1294688" cy="773174"/>
            </a:xfrm>
            <a:prstGeom prst="rect">
              <a:avLst/>
            </a:prstGeom>
          </p:spPr>
        </p:pic>
        <p:pic>
          <p:nvPicPr>
            <p:cNvPr id="122" name="Picture 121" descr="A street with trees and a road&#10;&#10;Description automatically generated">
              <a:extLst>
                <a:ext uri="{FF2B5EF4-FFF2-40B4-BE49-F238E27FC236}">
                  <a16:creationId xmlns:a16="http://schemas.microsoft.com/office/drawing/2014/main" id="{39E1EBF5-72A9-ADAA-D6ED-5D50C5521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35149" r="-498" b="19802"/>
            <a:stretch/>
          </p:blipFill>
          <p:spPr>
            <a:xfrm>
              <a:off x="29511549" y="21500490"/>
              <a:ext cx="1298958" cy="761731"/>
            </a:xfrm>
            <a:prstGeom prst="rect">
              <a:avLst/>
            </a:prstGeom>
          </p:spPr>
        </p:pic>
      </p:grpSp>
      <p:pic>
        <p:nvPicPr>
          <p:cNvPr id="2" name="Picture 1" descr="Dropped Kerb Linear Icon Curb Cut Access Street Sidewalk Wheelchair Stock  Vector by ©bsd_studio 404459162">
            <a:extLst>
              <a:ext uri="{FF2B5EF4-FFF2-40B4-BE49-F238E27FC236}">
                <a16:creationId xmlns:a16="http://schemas.microsoft.com/office/drawing/2014/main" id="{B9046C76-1C66-03CC-ADC1-867A9CD928DC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-1527" t="13768" r="3053" b="32609"/>
          <a:stretch/>
        </p:blipFill>
        <p:spPr>
          <a:xfrm>
            <a:off x="34760469" y="5766194"/>
            <a:ext cx="3727671" cy="2152895"/>
          </a:xfrm>
          <a:prstGeom prst="rect">
            <a:avLst/>
          </a:prstGeom>
        </p:spPr>
      </p:pic>
      <p:pic>
        <p:nvPicPr>
          <p:cNvPr id="3" name="Graphic 2" descr="Traffic Light Vector SVG Icon (78) - SVG Repo">
            <a:extLst>
              <a:ext uri="{FF2B5EF4-FFF2-40B4-BE49-F238E27FC236}">
                <a16:creationId xmlns:a16="http://schemas.microsoft.com/office/drawing/2014/main" id="{4F1820B2-536E-F7FC-0929-18F4634FF6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455316" y="8602355"/>
            <a:ext cx="2337874" cy="2395778"/>
          </a:xfrm>
          <a:prstGeom prst="rect">
            <a:avLst/>
          </a:prstGeom>
        </p:spPr>
      </p:pic>
      <p:pic>
        <p:nvPicPr>
          <p:cNvPr id="4" name="Picture 3" descr="Crosswalk - Free Maps and Flags icons">
            <a:extLst>
              <a:ext uri="{FF2B5EF4-FFF2-40B4-BE49-F238E27FC236}">
                <a16:creationId xmlns:a16="http://schemas.microsoft.com/office/drawing/2014/main" id="{3C33FB42-8540-5325-7EC0-CF726CFBCCA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600076" y="10947466"/>
            <a:ext cx="2193114" cy="2251017"/>
          </a:xfrm>
          <a:prstGeom prst="rect">
            <a:avLst/>
          </a:prstGeom>
        </p:spPr>
      </p:pic>
      <p:pic>
        <p:nvPicPr>
          <p:cNvPr id="5" name="Picture 4" descr="Pedestrian Crossing, Black and White | ClipArt ETC">
            <a:extLst>
              <a:ext uri="{FF2B5EF4-FFF2-40B4-BE49-F238E27FC236}">
                <a16:creationId xmlns:a16="http://schemas.microsoft.com/office/drawing/2014/main" id="{5706ED83-4F4C-D0FE-D860-8FF5834B42E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5542173" y="13089913"/>
            <a:ext cx="2279969" cy="2251017"/>
          </a:xfrm>
          <a:prstGeom prst="rect">
            <a:avLst/>
          </a:prstGeom>
        </p:spPr>
      </p:pic>
      <p:pic>
        <p:nvPicPr>
          <p:cNvPr id="6" name="Picture 5" descr="Stop sign icon. Danger symbol. Black line octagon">
            <a:extLst>
              <a:ext uri="{FF2B5EF4-FFF2-40B4-BE49-F238E27FC236}">
                <a16:creationId xmlns:a16="http://schemas.microsoft.com/office/drawing/2014/main" id="{B945E0F1-DF39-2E56-2C16-6646CAC3DF0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5256662" y="15616614"/>
            <a:ext cx="2850990" cy="1887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CD70AE-065A-6653-04CA-68181AA8DF87}"/>
              </a:ext>
            </a:extLst>
          </p:cNvPr>
          <p:cNvSpPr txBox="1"/>
          <p:nvPr/>
        </p:nvSpPr>
        <p:spPr>
          <a:xfrm>
            <a:off x="38100803" y="11609744"/>
            <a:ext cx="450927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Crosswalk: 95%</a:t>
            </a:r>
            <a:endParaRPr lang="en-US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37919-CD3C-DDAD-8C9A-E3ED546CFA6E}"/>
              </a:ext>
            </a:extLst>
          </p:cNvPr>
          <p:cNvSpPr txBox="1"/>
          <p:nvPr/>
        </p:nvSpPr>
        <p:spPr>
          <a:xfrm>
            <a:off x="38100803" y="9235680"/>
            <a:ext cx="482774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Traffic Light Pole: 89%</a:t>
            </a:r>
            <a:endParaRPr lang="en-US" sz="4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4CB01-ACEC-FB8A-4AE1-7E5342BFDBED}"/>
              </a:ext>
            </a:extLst>
          </p:cNvPr>
          <p:cNvSpPr txBox="1"/>
          <p:nvPr/>
        </p:nvSpPr>
        <p:spPr>
          <a:xfrm>
            <a:off x="38129754" y="6716858"/>
            <a:ext cx="424870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Curb Ramp: 81%</a:t>
            </a:r>
            <a:endParaRPr lang="en-US" sz="4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4EC71-A852-A173-CC11-5C75C287779F}"/>
              </a:ext>
            </a:extLst>
          </p:cNvPr>
          <p:cNvSpPr txBox="1"/>
          <p:nvPr/>
        </p:nvSpPr>
        <p:spPr>
          <a:xfrm>
            <a:off x="38129754" y="13810094"/>
            <a:ext cx="465403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Pedestrian Sign: 90%</a:t>
            </a:r>
            <a:endParaRPr lang="en-US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6085A-DDF1-0FA5-D356-A1951E9BEC81}"/>
              </a:ext>
            </a:extLst>
          </p:cNvPr>
          <p:cNvSpPr txBox="1"/>
          <p:nvPr/>
        </p:nvSpPr>
        <p:spPr>
          <a:xfrm>
            <a:off x="38129755" y="16184156"/>
            <a:ext cx="404603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Stop Sign: 92%</a:t>
            </a:r>
            <a:endParaRPr lang="en-US" sz="4000"/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6AEE48B3-E7A0-0C63-AB44-B49F7EA709D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600077" y="24357431"/>
            <a:ext cx="6796476" cy="6612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B83918-5929-FF40-3820-B5B87CA2609C}"/>
              </a:ext>
            </a:extLst>
          </p:cNvPr>
          <p:cNvSpPr txBox="1"/>
          <p:nvPr/>
        </p:nvSpPr>
        <p:spPr>
          <a:xfrm rot="10800000" flipV="1">
            <a:off x="35611810" y="30999125"/>
            <a:ext cx="72781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i="1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Transition map generated using detected objects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950373-DDA7-CA35-13EC-59D826D7C389}"/>
              </a:ext>
            </a:extLst>
          </p:cNvPr>
          <p:cNvGrpSpPr/>
          <p:nvPr/>
        </p:nvGrpSpPr>
        <p:grpSpPr>
          <a:xfrm>
            <a:off x="3590041" y="19658391"/>
            <a:ext cx="4190798" cy="6802924"/>
            <a:chOff x="3184713" y="18094985"/>
            <a:chExt cx="4190798" cy="68029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B72935-3051-3DDF-C024-6F14263B5166}"/>
                </a:ext>
              </a:extLst>
            </p:cNvPr>
            <p:cNvSpPr txBox="1"/>
            <p:nvPr/>
          </p:nvSpPr>
          <p:spPr>
            <a:xfrm>
              <a:off x="3184715" y="18094985"/>
              <a:ext cx="4046039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000">
                  <a:cs typeface="Calibri"/>
                </a:rPr>
                <a:t>22.3% live with disability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F41FC8-2B56-B854-DF1C-C72AA9F6763C}"/>
                </a:ext>
              </a:extLst>
            </p:cNvPr>
            <p:cNvSpPr txBox="1"/>
            <p:nvPr/>
          </p:nvSpPr>
          <p:spPr>
            <a:xfrm>
              <a:off x="3184714" y="20613807"/>
              <a:ext cx="4046039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000">
                  <a:cs typeface="Calibri"/>
                </a:rPr>
                <a:t>12% are seniors age 65+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5DAA94-104E-B4A8-56AE-EF32B8DB18F4}"/>
                </a:ext>
              </a:extLst>
            </p:cNvPr>
            <p:cNvSpPr txBox="1"/>
            <p:nvPr/>
          </p:nvSpPr>
          <p:spPr>
            <a:xfrm>
              <a:off x="3184713" y="22958917"/>
              <a:ext cx="4190798" cy="19389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000">
                  <a:cs typeface="Calibri"/>
                </a:rPr>
                <a:t>40% households have children under 18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E17DC96-CFA8-DC27-1D26-BA0FB41ECF30}"/>
              </a:ext>
            </a:extLst>
          </p:cNvPr>
          <p:cNvSpPr txBox="1"/>
          <p:nvPr/>
        </p:nvSpPr>
        <p:spPr>
          <a:xfrm>
            <a:off x="926462" y="27243811"/>
            <a:ext cx="7259708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Problems in the transportation network has resulted in billions of dollars of lawsuits in the US.</a:t>
            </a:r>
          </a:p>
          <a:p>
            <a:endParaRPr lang="en-US" sz="4000">
              <a:cs typeface="Calibri"/>
            </a:endParaRPr>
          </a:p>
          <a:p>
            <a:r>
              <a:rPr lang="en-US" sz="4000">
                <a:cs typeface="Calibri"/>
              </a:rPr>
              <a:t>Lack of asset data makes addressing accessibility challenges in the pedestrian network almost impossible. </a:t>
            </a:r>
          </a:p>
        </p:txBody>
      </p:sp>
      <p:pic>
        <p:nvPicPr>
          <p:cNvPr id="19" name="Picture 18" descr="A person smiling at camera&#10;&#10;Description automatically generated">
            <a:extLst>
              <a:ext uri="{FF2B5EF4-FFF2-40B4-BE49-F238E27FC236}">
                <a16:creationId xmlns:a16="http://schemas.microsoft.com/office/drawing/2014/main" id="{8ED57C16-1AF8-5C9D-7CB9-909C468860A6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4419" t="7492" r="1163" b="28446"/>
          <a:stretch/>
        </p:blipFill>
        <p:spPr>
          <a:xfrm>
            <a:off x="914883" y="7035329"/>
            <a:ext cx="2200118" cy="277284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4A38CC4-6A99-587A-65BD-FD9ED38A3C71}"/>
              </a:ext>
            </a:extLst>
          </p:cNvPr>
          <p:cNvGrpSpPr/>
          <p:nvPr/>
        </p:nvGrpSpPr>
        <p:grpSpPr>
          <a:xfrm>
            <a:off x="10799086" y="13260005"/>
            <a:ext cx="22011745" cy="15489307"/>
            <a:chOff x="10625375" y="13491621"/>
            <a:chExt cx="22098600" cy="1624205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FCCF2C2-74A6-E93E-8C27-68C6179E0B97}"/>
                </a:ext>
              </a:extLst>
            </p:cNvPr>
            <p:cNvSpPr/>
            <p:nvPr/>
          </p:nvSpPr>
          <p:spPr>
            <a:xfrm>
              <a:off x="10625375" y="13491621"/>
              <a:ext cx="21858745" cy="1624205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9C9720-7FFC-304E-B3B2-C1388B935450}"/>
                </a:ext>
              </a:extLst>
            </p:cNvPr>
            <p:cNvSpPr txBox="1"/>
            <p:nvPr/>
          </p:nvSpPr>
          <p:spPr>
            <a:xfrm rot="10800000" flipV="1">
              <a:off x="11096446" y="28257336"/>
              <a:ext cx="2162752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i="1">
                  <a:solidFill>
                    <a:schemeClr val="bg1"/>
                  </a:solidFill>
                </a:rPr>
                <a:t>Automatic detection of accessibility assets at various intersections in Logan, UT with accuracy of detection</a:t>
              </a:r>
            </a:p>
          </p:txBody>
        </p:sp>
        <p:pic>
          <p:nvPicPr>
            <p:cNvPr id="21" name="Graphic 20" descr="Monitor with solid fill">
              <a:extLst>
                <a:ext uri="{FF2B5EF4-FFF2-40B4-BE49-F238E27FC236}">
                  <a16:creationId xmlns:a16="http://schemas.microsoft.com/office/drawing/2014/main" id="{22B2142F-4E04-E5BE-12FE-EB4C83C2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1007784" y="14178026"/>
              <a:ext cx="9136760" cy="8963048"/>
            </a:xfrm>
            <a:prstGeom prst="rect">
              <a:avLst/>
            </a:prstGeom>
          </p:spPr>
        </p:pic>
        <p:pic>
          <p:nvPicPr>
            <p:cNvPr id="25" name="Picture 24" descr="A computer chip prominently displaying the text 'AI' in its center, surrounded by numerous nodes extending from all sides of the chip">
              <a:extLst>
                <a:ext uri="{FF2B5EF4-FFF2-40B4-BE49-F238E27FC236}">
                  <a16:creationId xmlns:a16="http://schemas.microsoft.com/office/drawing/2014/main" id="{328D7961-7D12-D00C-F012-F4BB1B6B1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0575470" y="15697061"/>
              <a:ext cx="1929604" cy="1697990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F331CC95-92C5-80A8-A267-36D09922F46E}"/>
                </a:ext>
              </a:extLst>
            </p:cNvPr>
            <p:cNvSpPr/>
            <p:nvPr/>
          </p:nvSpPr>
          <p:spPr>
            <a:xfrm>
              <a:off x="19774202" y="17313283"/>
              <a:ext cx="3792708" cy="1331791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D120A8-E9AC-40D1-5360-B1B21D06BCB5}"/>
                </a:ext>
              </a:extLst>
            </p:cNvPr>
            <p:cNvSpPr txBox="1"/>
            <p:nvPr/>
          </p:nvSpPr>
          <p:spPr>
            <a:xfrm>
              <a:off x="12450105" y="14136007"/>
              <a:ext cx="6449053" cy="138775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2"/>
                  </a:solidFill>
                  <a:cs typeface="Calibri"/>
                </a:rPr>
                <a:t>1.</a:t>
              </a:r>
              <a:r>
                <a:rPr lang="en-US" sz="4000" b="1" dirty="0">
                  <a:solidFill>
                    <a:srgbClr val="12B1D9"/>
                  </a:solidFill>
                  <a:cs typeface="Calibri"/>
                </a:rPr>
                <a:t> Extract Images from Google Street View </a:t>
              </a:r>
              <a:endParaRPr lang="en-US" b="1" dirty="0">
                <a:solidFill>
                  <a:srgbClr val="12B1D9"/>
                </a:solidFill>
                <a:cs typeface="Calibri" panose="020F050202020403020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CF6F28-9D6B-595E-324B-A972B70D6C96}"/>
                </a:ext>
              </a:extLst>
            </p:cNvPr>
            <p:cNvSpPr txBox="1"/>
            <p:nvPr/>
          </p:nvSpPr>
          <p:spPr>
            <a:xfrm>
              <a:off x="23924110" y="14085540"/>
              <a:ext cx="7028092" cy="138775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2B1D9"/>
                  </a:solidFill>
                  <a:cs typeface="Calibri"/>
                </a:rPr>
                <a:t>2. Utilize AI to Detect Accessibility Assets</a:t>
              </a:r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79F9AC-BC3C-6303-39F5-34B30FFA0367}"/>
                </a:ext>
              </a:extLst>
            </p:cNvPr>
            <p:cNvSpPr txBox="1"/>
            <p:nvPr/>
          </p:nvSpPr>
          <p:spPr>
            <a:xfrm>
              <a:off x="17875880" y="22165058"/>
              <a:ext cx="5017027" cy="138775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2B1D9"/>
                  </a:solidFill>
                  <a:cs typeface="Calibri"/>
                </a:rPr>
                <a:t>3. Calculate Locations of Detected Assets </a:t>
              </a:r>
              <a:endParaRPr lang="en-US" sz="4000" b="1">
                <a:solidFill>
                  <a:srgbClr val="12B1D9"/>
                </a:solidFill>
                <a:ea typeface="Calibri"/>
                <a:cs typeface="Calibri"/>
              </a:endParaRPr>
            </a:p>
          </p:txBody>
        </p:sp>
      </p:grpSp>
      <p:pic>
        <p:nvPicPr>
          <p:cNvPr id="39" name="Graphic 38" descr="Person in wheelchair with solid fill">
            <a:extLst>
              <a:ext uri="{FF2B5EF4-FFF2-40B4-BE49-F238E27FC236}">
                <a16:creationId xmlns:a16="http://schemas.microsoft.com/office/drawing/2014/main" id="{C4134DF4-3566-3F5B-DD6F-6D523FAE94D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79920" y="19505188"/>
            <a:ext cx="1898766" cy="1927719"/>
          </a:xfrm>
          <a:prstGeom prst="rect">
            <a:avLst/>
          </a:prstGeom>
        </p:spPr>
      </p:pic>
      <p:pic>
        <p:nvPicPr>
          <p:cNvPr id="40" name="Graphic 39" descr="Man with cane with solid fill">
            <a:extLst>
              <a:ext uri="{FF2B5EF4-FFF2-40B4-BE49-F238E27FC236}">
                <a16:creationId xmlns:a16="http://schemas.microsoft.com/office/drawing/2014/main" id="{CC5EFA7D-1BA1-75B8-42B8-F960BE97E7D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35158" y="21937155"/>
            <a:ext cx="2101430" cy="2072478"/>
          </a:xfrm>
          <a:prstGeom prst="rect">
            <a:avLst/>
          </a:prstGeom>
        </p:spPr>
      </p:pic>
      <p:pic>
        <p:nvPicPr>
          <p:cNvPr id="42" name="Graphic 41" descr="Family with girl with solid fill">
            <a:extLst>
              <a:ext uri="{FF2B5EF4-FFF2-40B4-BE49-F238E27FC236}">
                <a16:creationId xmlns:a16="http://schemas.microsoft.com/office/drawing/2014/main" id="{CA7763B4-7710-EF5C-A246-CD08331B671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337822" y="24629690"/>
            <a:ext cx="1898767" cy="1869815"/>
          </a:xfrm>
          <a:prstGeom prst="rect">
            <a:avLst/>
          </a:prstGeom>
        </p:spPr>
      </p:pic>
      <p:pic>
        <p:nvPicPr>
          <p:cNvPr id="20" name="Picture 19" descr="A street with trees and cars on it&#10;&#10;Description automatically generated">
            <a:extLst>
              <a:ext uri="{FF2B5EF4-FFF2-40B4-BE49-F238E27FC236}">
                <a16:creationId xmlns:a16="http://schemas.microsoft.com/office/drawing/2014/main" id="{30500A60-22F8-81C2-4F68-EFCBF93DF49F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t="1896" b="1328"/>
          <a:stretch/>
        </p:blipFill>
        <p:spPr>
          <a:xfrm>
            <a:off x="12443446" y="15623999"/>
            <a:ext cx="6653771" cy="404296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FEE7477-CD67-530B-A881-7B9BEC1F195A}"/>
              </a:ext>
            </a:extLst>
          </p:cNvPr>
          <p:cNvGrpSpPr/>
          <p:nvPr/>
        </p:nvGrpSpPr>
        <p:grpSpPr>
          <a:xfrm>
            <a:off x="23946376" y="15337360"/>
            <a:ext cx="7236655" cy="4836649"/>
            <a:chOff x="24607388" y="15337360"/>
            <a:chExt cx="6337679" cy="4254959"/>
          </a:xfrm>
        </p:grpSpPr>
        <p:pic>
          <p:nvPicPr>
            <p:cNvPr id="23" name="Picture 22" descr="A street with trees and a stop light&#10;&#10;Description automatically generated">
              <a:extLst>
                <a:ext uri="{FF2B5EF4-FFF2-40B4-BE49-F238E27FC236}">
                  <a16:creationId xmlns:a16="http://schemas.microsoft.com/office/drawing/2014/main" id="{29172924-6366-DF93-CC20-33BAAFEFC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/>
            <a:srcRect l="13300" t="14741" r="8867" b="16016"/>
            <a:stretch/>
          </p:blipFill>
          <p:spPr>
            <a:xfrm>
              <a:off x="24607388" y="15337360"/>
              <a:ext cx="6337679" cy="42549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6E65-333A-7BD5-CDC7-B97734699A0D}"/>
                </a:ext>
              </a:extLst>
            </p:cNvPr>
            <p:cNvSpPr/>
            <p:nvPr/>
          </p:nvSpPr>
          <p:spPr>
            <a:xfrm>
              <a:off x="26738194" y="18161203"/>
              <a:ext cx="2277374" cy="43132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F197F43-690F-DF18-3CF4-749E3D995C02}"/>
                </a:ext>
              </a:extLst>
            </p:cNvPr>
            <p:cNvSpPr/>
            <p:nvPr/>
          </p:nvSpPr>
          <p:spPr>
            <a:xfrm>
              <a:off x="24616096" y="18281973"/>
              <a:ext cx="1932318" cy="966158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092E5A-CDB9-02DB-9CF0-6704B33C4DAC}"/>
                </a:ext>
              </a:extLst>
            </p:cNvPr>
            <p:cNvSpPr/>
            <p:nvPr/>
          </p:nvSpPr>
          <p:spPr>
            <a:xfrm>
              <a:off x="29119084" y="18247467"/>
              <a:ext cx="1794296" cy="655608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E39F97F-617C-9DD0-7FF0-6CD8EEE256FA}"/>
                </a:ext>
              </a:extLst>
            </p:cNvPr>
            <p:cNvSpPr/>
            <p:nvPr/>
          </p:nvSpPr>
          <p:spPr>
            <a:xfrm>
              <a:off x="26647537" y="16625702"/>
              <a:ext cx="603958" cy="1512023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B3D44B-9002-4C93-4F29-2B13736E8E05}"/>
                </a:ext>
              </a:extLst>
            </p:cNvPr>
            <p:cNvSpPr txBox="1"/>
            <p:nvPr/>
          </p:nvSpPr>
          <p:spPr>
            <a:xfrm>
              <a:off x="26629605" y="16399078"/>
              <a:ext cx="1315283" cy="2308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ea typeface="Calibri"/>
                  <a:cs typeface="Calibri"/>
                </a:rPr>
                <a:t>Traffic light post: 98.7%</a:t>
              </a:r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A99CDA-3BFB-3A36-FEB3-F0F652B3C307}"/>
                </a:ext>
              </a:extLst>
            </p:cNvPr>
            <p:cNvSpPr txBox="1"/>
            <p:nvPr/>
          </p:nvSpPr>
          <p:spPr>
            <a:xfrm>
              <a:off x="26720263" y="17934579"/>
              <a:ext cx="1470557" cy="23131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ea typeface="Calibri"/>
                  <a:cs typeface="Calibri"/>
                </a:rPr>
                <a:t>Curb ramp: 98.7%</a:t>
              </a:r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8F21048-5E9C-B53B-83DA-BBBA2293D382}"/>
                </a:ext>
              </a:extLst>
            </p:cNvPr>
            <p:cNvSpPr txBox="1"/>
            <p:nvPr/>
          </p:nvSpPr>
          <p:spPr>
            <a:xfrm>
              <a:off x="29101153" y="18038097"/>
              <a:ext cx="1315283" cy="23083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ea typeface="Calibri"/>
                  <a:cs typeface="Calibri"/>
                </a:rPr>
                <a:t>Crosswalk: 98.7%</a:t>
              </a:r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C7911F5-126B-540B-6A1F-507F97A8B673}"/>
                </a:ext>
              </a:extLst>
            </p:cNvPr>
            <p:cNvSpPr txBox="1"/>
            <p:nvPr/>
          </p:nvSpPr>
          <p:spPr>
            <a:xfrm>
              <a:off x="24615417" y="18055349"/>
              <a:ext cx="1315283" cy="23083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ea typeface="Calibri"/>
                  <a:cs typeface="Calibri"/>
                </a:rPr>
                <a:t>Crosswalk: 98.7%</a:t>
              </a:r>
              <a:endParaRPr lang="en-U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DDE997F-1847-3761-673A-6A930A28CC61}"/>
              </a:ext>
            </a:extLst>
          </p:cNvPr>
          <p:cNvGrpSpPr/>
          <p:nvPr/>
        </p:nvGrpSpPr>
        <p:grpSpPr>
          <a:xfrm>
            <a:off x="17628975" y="23058552"/>
            <a:ext cx="8654942" cy="5479347"/>
            <a:chOff x="18140826" y="23058552"/>
            <a:chExt cx="8654942" cy="5479347"/>
          </a:xfrm>
        </p:grpSpPr>
        <p:pic>
          <p:nvPicPr>
            <p:cNvPr id="65" name="Picture 64" descr="A map of a road with a traffic light&#10;&#10;Description automatically generated">
              <a:extLst>
                <a:ext uri="{FF2B5EF4-FFF2-40B4-BE49-F238E27FC236}">
                  <a16:creationId xmlns:a16="http://schemas.microsoft.com/office/drawing/2014/main" id="{9B8652CF-D05D-0D7D-2133-D86DCAE97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8140826" y="23058552"/>
              <a:ext cx="8654942" cy="547934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841B3E6-6155-5A78-A207-66330CABDFBE}"/>
                </a:ext>
              </a:extLst>
            </p:cNvPr>
            <p:cNvSpPr/>
            <p:nvPr/>
          </p:nvSpPr>
          <p:spPr>
            <a:xfrm>
              <a:off x="23612007" y="26023502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D4B32BD-10A4-4484-9CD4-CAAC04AB76C2}"/>
                </a:ext>
              </a:extLst>
            </p:cNvPr>
            <p:cNvSpPr/>
            <p:nvPr/>
          </p:nvSpPr>
          <p:spPr>
            <a:xfrm>
              <a:off x="20298990" y="24317725"/>
              <a:ext cx="278324" cy="27747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E08A636-69BD-2657-F7ED-6CFE905DEDAD}"/>
                </a:ext>
              </a:extLst>
            </p:cNvPr>
            <p:cNvSpPr/>
            <p:nvPr/>
          </p:nvSpPr>
          <p:spPr>
            <a:xfrm>
              <a:off x="23615689" y="26790507"/>
              <a:ext cx="278324" cy="27747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AACB5FA-F05E-1D5D-6E64-240B137A6E39}"/>
                </a:ext>
              </a:extLst>
            </p:cNvPr>
            <p:cNvSpPr/>
            <p:nvPr/>
          </p:nvSpPr>
          <p:spPr>
            <a:xfrm>
              <a:off x="20596443" y="26790506"/>
              <a:ext cx="278324" cy="27747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AAAADAF-7FCC-74BC-9D2D-92D88C1EA26C}"/>
                </a:ext>
              </a:extLst>
            </p:cNvPr>
            <p:cNvSpPr/>
            <p:nvPr/>
          </p:nvSpPr>
          <p:spPr>
            <a:xfrm>
              <a:off x="22798248" y="24398860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0A89DF1-2929-D466-9F60-833381D528C0}"/>
                </a:ext>
              </a:extLst>
            </p:cNvPr>
            <p:cNvSpPr/>
            <p:nvPr/>
          </p:nvSpPr>
          <p:spPr>
            <a:xfrm>
              <a:off x="21521539" y="24260838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28ADC7D-FE07-2D67-7A89-FFB9074D6ED8}"/>
                </a:ext>
              </a:extLst>
            </p:cNvPr>
            <p:cNvSpPr/>
            <p:nvPr/>
          </p:nvSpPr>
          <p:spPr>
            <a:xfrm>
              <a:off x="20365599" y="25088974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AD1B657-85E9-3B41-481E-1F9C4FC7E4C7}"/>
                </a:ext>
              </a:extLst>
            </p:cNvPr>
            <p:cNvSpPr/>
            <p:nvPr/>
          </p:nvSpPr>
          <p:spPr>
            <a:xfrm>
              <a:off x="20434611" y="26020627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E07FCD2-E6AB-80B8-923E-9CF810DAE4ED}"/>
                </a:ext>
              </a:extLst>
            </p:cNvPr>
            <p:cNvSpPr/>
            <p:nvPr/>
          </p:nvSpPr>
          <p:spPr>
            <a:xfrm>
              <a:off x="21504286" y="26935026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FFAA9C4-C992-02A2-3489-836C1C28FD5C}"/>
                </a:ext>
              </a:extLst>
            </p:cNvPr>
            <p:cNvSpPr/>
            <p:nvPr/>
          </p:nvSpPr>
          <p:spPr>
            <a:xfrm>
              <a:off x="22746490" y="26986785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B0A17A3B-C7E4-0788-A5F0-3E2C7C9CA547}"/>
                </a:ext>
              </a:extLst>
            </p:cNvPr>
            <p:cNvSpPr/>
            <p:nvPr/>
          </p:nvSpPr>
          <p:spPr>
            <a:xfrm>
              <a:off x="22892272" y="26143130"/>
              <a:ext cx="282003" cy="26268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A06C34CF-1F11-494C-AF79-069C2B1E64EA}"/>
                </a:ext>
              </a:extLst>
            </p:cNvPr>
            <p:cNvSpPr/>
            <p:nvPr/>
          </p:nvSpPr>
          <p:spPr>
            <a:xfrm>
              <a:off x="21391276" y="26143130"/>
              <a:ext cx="282003" cy="26268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AFE26954-E5AF-1A25-E0B7-80FEE6761471}"/>
                </a:ext>
              </a:extLst>
            </p:cNvPr>
            <p:cNvSpPr/>
            <p:nvPr/>
          </p:nvSpPr>
          <p:spPr>
            <a:xfrm>
              <a:off x="21650069" y="24952685"/>
              <a:ext cx="282003" cy="26268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8CCD79D-9530-D819-63BD-C61FD3A6C568}"/>
                </a:ext>
              </a:extLst>
            </p:cNvPr>
            <p:cNvSpPr/>
            <p:nvPr/>
          </p:nvSpPr>
          <p:spPr>
            <a:xfrm>
              <a:off x="23581184" y="24271594"/>
              <a:ext cx="278324" cy="27747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045B4B87-04BD-33AF-5CBC-A3485F85A747}"/>
                </a:ext>
              </a:extLst>
            </p:cNvPr>
            <p:cNvSpPr/>
            <p:nvPr/>
          </p:nvSpPr>
          <p:spPr>
            <a:xfrm>
              <a:off x="23885177" y="25209744"/>
              <a:ext cx="286933" cy="26268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37886902-05B8-93F2-E698-327205930AF5}"/>
                </a:ext>
              </a:extLst>
            </p:cNvPr>
            <p:cNvSpPr/>
            <p:nvPr/>
          </p:nvSpPr>
          <p:spPr>
            <a:xfrm>
              <a:off x="23084929" y="25197100"/>
              <a:ext cx="282003" cy="26268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0F24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D1FE6C0-0E81-A187-DB21-64987800DBD6}"/>
              </a:ext>
            </a:extLst>
          </p:cNvPr>
          <p:cNvCxnSpPr>
            <a:cxnSpLocks/>
          </p:cNvCxnSpPr>
          <p:nvPr/>
        </p:nvCxnSpPr>
        <p:spPr>
          <a:xfrm flipH="1">
            <a:off x="22454023" y="19785972"/>
            <a:ext cx="2074723" cy="4624810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D4CD14F-E7CF-4D2A-AE12-FAA695CD0699}"/>
              </a:ext>
            </a:extLst>
          </p:cNvPr>
          <p:cNvCxnSpPr/>
          <p:nvPr/>
        </p:nvCxnSpPr>
        <p:spPr>
          <a:xfrm flipH="1">
            <a:off x="23247651" y="18492010"/>
            <a:ext cx="3092643" cy="5780750"/>
          </a:xfrm>
          <a:prstGeom prst="straightConnector1">
            <a:avLst/>
          </a:prstGeom>
          <a:ln w="571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12ECEB6-A48B-5159-FDCF-4D89CD5757FC}"/>
              </a:ext>
            </a:extLst>
          </p:cNvPr>
          <p:cNvCxnSpPr>
            <a:cxnSpLocks/>
          </p:cNvCxnSpPr>
          <p:nvPr/>
        </p:nvCxnSpPr>
        <p:spPr>
          <a:xfrm flipH="1">
            <a:off x="22816329" y="19061351"/>
            <a:ext cx="5111225" cy="6229324"/>
          </a:xfrm>
          <a:prstGeom prst="straightConnector1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C7485DF-A9B9-16BA-39E0-F34F4255A3A1}"/>
              </a:ext>
            </a:extLst>
          </p:cNvPr>
          <p:cNvCxnSpPr>
            <a:cxnSpLocks/>
          </p:cNvCxnSpPr>
          <p:nvPr/>
        </p:nvCxnSpPr>
        <p:spPr>
          <a:xfrm flipH="1">
            <a:off x="23644467" y="19371902"/>
            <a:ext cx="5421774" cy="5849763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3FAA9D-7F55-3A63-A706-4C654D803979}"/>
              </a:ext>
            </a:extLst>
          </p:cNvPr>
          <p:cNvSpPr txBox="1"/>
          <p:nvPr/>
        </p:nvSpPr>
        <p:spPr>
          <a:xfrm rot="10800000" flipV="1">
            <a:off x="14225556" y="28760060"/>
            <a:ext cx="1648950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cs typeface="Calibri"/>
              </a:rPr>
              <a:t>Process for gathering accessibility assets using Google Street View and 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3190431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SU 2021">
      <a:dk1>
        <a:srgbClr val="000000"/>
      </a:dk1>
      <a:lt1>
        <a:srgbClr val="FFFFFF"/>
      </a:lt1>
      <a:dk2>
        <a:srgbClr val="00263A"/>
      </a:dk2>
      <a:lt2>
        <a:srgbClr val="A2AAAD"/>
      </a:lt2>
      <a:accent1>
        <a:srgbClr val="16597D"/>
      </a:accent1>
      <a:accent2>
        <a:srgbClr val="01ADD8"/>
      </a:accent2>
      <a:accent3>
        <a:srgbClr val="00938F"/>
      </a:accent3>
      <a:accent4>
        <a:srgbClr val="F16178"/>
      </a:accent4>
      <a:accent5>
        <a:srgbClr val="FF8300"/>
      </a:accent5>
      <a:accent6>
        <a:srgbClr val="F6BD17"/>
      </a:accent6>
      <a:hlink>
        <a:srgbClr val="288DC2"/>
      </a:hlink>
      <a:folHlink>
        <a:srgbClr val="6EA9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A5BF460956E4E87183AC091B2725D" ma:contentTypeVersion="15" ma:contentTypeDescription="Create a new document." ma:contentTypeScope="" ma:versionID="70bed7f92fc987cc0e9e7ef63a3acce7">
  <xsd:schema xmlns:xsd="http://www.w3.org/2001/XMLSchema" xmlns:xs="http://www.w3.org/2001/XMLSchema" xmlns:p="http://schemas.microsoft.com/office/2006/metadata/properties" xmlns:ns2="20dd3a13-605c-4a28-aa3c-c22f6ed4b1d3" xmlns:ns3="8676f8ac-1d9f-48d5-929b-f901dfb01e3c" targetNamespace="http://schemas.microsoft.com/office/2006/metadata/properties" ma:root="true" ma:fieldsID="4ca5e8736a7027f27b89a4a5fe9f27fa" ns2:_="" ns3:_="">
    <xsd:import namespace="20dd3a13-605c-4a28-aa3c-c22f6ed4b1d3"/>
    <xsd:import namespace="8676f8ac-1d9f-48d5-929b-f901dfb01e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d3a13-605c-4a28-aa3c-c22f6ed4b1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38959e7-4301-48b8-b073-3d04cdda26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6f8ac-1d9f-48d5-929b-f901dfb01e3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27351ca-da8a-47c8-90f8-5ed939ce0955}" ma:internalName="TaxCatchAll" ma:showField="CatchAllData" ma:web="8676f8ac-1d9f-48d5-929b-f901dfb01e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705CF4-627F-4FB4-B216-BF4EFA9C358E}">
  <ds:schemaRefs>
    <ds:schemaRef ds:uri="20dd3a13-605c-4a28-aa3c-c22f6ed4b1d3"/>
    <ds:schemaRef ds:uri="8676f8ac-1d9f-48d5-929b-f901dfb01e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76464A7-5A0F-4981-91A3-B85D20D028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Grady Bing</dc:creator>
  <cp:revision>31</cp:revision>
  <dcterms:created xsi:type="dcterms:W3CDTF">2021-11-02T19:10:03Z</dcterms:created>
  <dcterms:modified xsi:type="dcterms:W3CDTF">2024-01-12T17:27:22Z</dcterms:modified>
</cp:coreProperties>
</file>