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53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7072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6" pos="14136" userDrawn="1">
          <p15:clr>
            <a:srgbClr val="A4A3A4"/>
          </p15:clr>
        </p15:guide>
        <p15:guide id="7" pos="20304" userDrawn="1">
          <p15:clr>
            <a:srgbClr val="A4A3A4"/>
          </p15:clr>
        </p15:guide>
        <p15:guide id="8" pos="20880" userDrawn="1">
          <p15:clr>
            <a:srgbClr val="A4A3A4"/>
          </p15:clr>
        </p15:guide>
        <p15:guide id="9" pos="7344" userDrawn="1">
          <p15:clr>
            <a:srgbClr val="A4A3A4"/>
          </p15:clr>
        </p15:guide>
        <p15:guide id="10" pos="6768" userDrawn="1">
          <p15:clr>
            <a:srgbClr val="A4A3A4"/>
          </p15:clr>
        </p15:guide>
        <p15:guide id="11" orient="horz" pos="3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6FA053-1175-DD55-4C50-74872E93592F}" name="Bryan Jeppesen" initials="" userId="S::a02298089@aggies.usu.edu::9175880d-85e3-445f-95a4-2c0548e8a829" providerId="AD"/>
  <p188:author id="{58CA9C9B-DB82-BC0F-C967-0B9329882152}" name="Athena Dupont" initials="AD" userId="Athena Dupon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D8"/>
    <a:srgbClr val="0F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7026"/>
  </p:normalViewPr>
  <p:slideViewPr>
    <p:cSldViewPr snapToGrid="0" snapToObjects="1">
      <p:cViewPr>
        <p:scale>
          <a:sx n="33" d="100"/>
          <a:sy n="33" d="100"/>
        </p:scale>
        <p:origin x="328" y="144"/>
      </p:cViewPr>
      <p:guideLst>
        <p:guide pos="13536"/>
        <p:guide pos="576"/>
        <p:guide pos="27072"/>
        <p:guide orient="horz" pos="576"/>
        <p:guide orient="horz" pos="20160"/>
        <p:guide pos="14136"/>
        <p:guide pos="20304"/>
        <p:guide pos="20880"/>
        <p:guide pos="7344"/>
        <p:guide pos="6768"/>
        <p:guide orient="horz" pos="3240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84D0-50F2-D64B-8044-CA2CD9EAA405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1E70-C4DC-A140-99E4-0C17B258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original Better Poster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1E70-C4DC-A140-99E4-0C17B258F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 Better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FF8EB3-2542-0A4C-AD08-A531CB96CE4E}"/>
              </a:ext>
            </a:extLst>
          </p:cNvPr>
          <p:cNvSpPr/>
          <p:nvPr userDrawn="1"/>
        </p:nvSpPr>
        <p:spPr>
          <a:xfrm>
            <a:off x="9053567" y="38163"/>
            <a:ext cx="25784066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B6387B71-E814-D74C-A562-F4CADFB56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142839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er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80043F-FC17-CB4F-95B7-7E1F3ACDA97F}"/>
              </a:ext>
            </a:extLst>
          </p:cNvPr>
          <p:cNvSpPr/>
          <p:nvPr userDrawn="1"/>
        </p:nvSpPr>
        <p:spPr>
          <a:xfrm>
            <a:off x="14996158" y="0"/>
            <a:ext cx="28895042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BC2B6-F796-AD45-9099-CB7199DFA69D}"/>
              </a:ext>
            </a:extLst>
          </p:cNvPr>
          <p:cNvSpPr/>
          <p:nvPr userDrawn="1"/>
        </p:nvSpPr>
        <p:spPr>
          <a:xfrm>
            <a:off x="-1" y="0"/>
            <a:ext cx="14996161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C16CA098-7688-4845-B436-36720CD42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95318" y="3008747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2953E31-1342-7E45-8E21-E3B6B930DC67}"/>
              </a:ext>
            </a:extLst>
          </p:cNvPr>
          <p:cNvSpPr/>
          <p:nvPr userDrawn="1"/>
        </p:nvSpPr>
        <p:spPr>
          <a:xfrm>
            <a:off x="11708345" y="-27478"/>
            <a:ext cx="32182855" cy="11720885"/>
          </a:xfrm>
          <a:custGeom>
            <a:avLst/>
            <a:gdLst>
              <a:gd name="connsiteX0" fmla="*/ 0 w 32111079"/>
              <a:gd name="connsiteY0" fmla="*/ 0 h 11720885"/>
              <a:gd name="connsiteX1" fmla="*/ 32111079 w 32111079"/>
              <a:gd name="connsiteY1" fmla="*/ 0 h 11720885"/>
              <a:gd name="connsiteX2" fmla="*/ 32111079 w 32111079"/>
              <a:gd name="connsiteY2" fmla="*/ 10587281 h 11720885"/>
              <a:gd name="connsiteX3" fmla="*/ 30977475 w 32111079"/>
              <a:gd name="connsiteY3" fmla="*/ 11720885 h 11720885"/>
              <a:gd name="connsiteX4" fmla="*/ 1061828 w 32111079"/>
              <a:gd name="connsiteY4" fmla="*/ 11720885 h 11720885"/>
              <a:gd name="connsiteX5" fmla="*/ 17308 w 32111079"/>
              <a:gd name="connsiteY5" fmla="*/ 11028531 h 11720885"/>
              <a:gd name="connsiteX6" fmla="*/ 0 w 32111079"/>
              <a:gd name="connsiteY6" fmla="*/ 10981241 h 11720885"/>
              <a:gd name="connsiteX7" fmla="*/ 0 w 32111079"/>
              <a:gd name="connsiteY7" fmla="*/ 0 h 1172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1079" h="11720885">
                <a:moveTo>
                  <a:pt x="0" y="0"/>
                </a:moveTo>
                <a:lnTo>
                  <a:pt x="32111079" y="0"/>
                </a:lnTo>
                <a:lnTo>
                  <a:pt x="32111079" y="10587281"/>
                </a:lnTo>
                <a:cubicBezTo>
                  <a:pt x="32111079" y="11213353"/>
                  <a:pt x="31603547" y="11720885"/>
                  <a:pt x="30977475" y="11720885"/>
                </a:cubicBezTo>
                <a:lnTo>
                  <a:pt x="1061828" y="11720885"/>
                </a:lnTo>
                <a:cubicBezTo>
                  <a:pt x="592274" y="11720885"/>
                  <a:pt x="189399" y="11435398"/>
                  <a:pt x="17308" y="11028531"/>
                </a:cubicBezTo>
                <a:lnTo>
                  <a:pt x="0" y="10981241"/>
                </a:lnTo>
                <a:lnTo>
                  <a:pt x="0" y="0"/>
                </a:lnTo>
                <a:close/>
              </a:path>
            </a:pathLst>
          </a:cu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DCBA0-D825-7343-AF62-E64FE01DDAFF}"/>
              </a:ext>
            </a:extLst>
          </p:cNvPr>
          <p:cNvSpPr/>
          <p:nvPr userDrawn="1"/>
        </p:nvSpPr>
        <p:spPr>
          <a:xfrm>
            <a:off x="0" y="0"/>
            <a:ext cx="11708345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1F9ACEC-ECB5-364C-9C7C-BE5921AD0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338" y="29141656"/>
            <a:ext cx="9673661" cy="28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m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BD29EA-1972-C248-92C4-EAB619C6B72D}"/>
              </a:ext>
            </a:extLst>
          </p:cNvPr>
          <p:cNvSpPr/>
          <p:nvPr userDrawn="1"/>
        </p:nvSpPr>
        <p:spPr>
          <a:xfrm>
            <a:off x="0" y="0"/>
            <a:ext cx="28433486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403D38-D978-AB48-A22E-BC312669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6880" y="29559138"/>
            <a:ext cx="12478097" cy="19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31A0E-8B40-D04E-9860-CC4D35EB642D}"/>
              </a:ext>
            </a:extLst>
          </p:cNvPr>
          <p:cNvSpPr/>
          <p:nvPr userDrawn="1"/>
        </p:nvSpPr>
        <p:spPr>
          <a:xfrm>
            <a:off x="-1" y="0"/>
            <a:ext cx="43891201" cy="63692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D50F2F4D-5376-F849-968E-893B29288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34352" y="860004"/>
            <a:ext cx="3442447" cy="43795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57342-1A8B-B14A-8ED4-AC4289B3BB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1364" y="0"/>
            <a:ext cx="0" cy="640080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D5B9FE-11A4-7346-B31F-F5D4F9043379}"/>
              </a:ext>
            </a:extLst>
          </p:cNvPr>
          <p:cNvSpPr/>
          <p:nvPr userDrawn="1"/>
        </p:nvSpPr>
        <p:spPr>
          <a:xfrm>
            <a:off x="0" y="0"/>
            <a:ext cx="43891200" cy="329458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DCAE2-24B1-6B43-90D2-B77D4F0D085B}"/>
              </a:ext>
            </a:extLst>
          </p:cNvPr>
          <p:cNvSpPr/>
          <p:nvPr userDrawn="1"/>
        </p:nvSpPr>
        <p:spPr>
          <a:xfrm rot="5400000">
            <a:off x="20103058" y="9157741"/>
            <a:ext cx="3685081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9">
            <a:extLst>
              <a:ext uri="{FF2B5EF4-FFF2-40B4-BE49-F238E27FC236}">
                <a16:creationId xmlns:a16="http://schemas.microsoft.com/office/drawing/2014/main" id="{0B44EB41-9264-9540-86C4-9F32D61AD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0120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7A548-8FA4-5C4B-AD71-E0A031E22648}"/>
              </a:ext>
            </a:extLst>
          </p:cNvPr>
          <p:cNvSpPr/>
          <p:nvPr userDrawn="1"/>
        </p:nvSpPr>
        <p:spPr>
          <a:xfrm rot="5400000">
            <a:off x="17915240" y="-17915235"/>
            <a:ext cx="8060720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2643E-5FC8-A444-9424-93DB0CBCE779}"/>
              </a:ext>
            </a:extLst>
          </p:cNvPr>
          <p:cNvGrpSpPr/>
          <p:nvPr userDrawn="1"/>
        </p:nvGrpSpPr>
        <p:grpSpPr>
          <a:xfrm>
            <a:off x="0" y="6655145"/>
            <a:ext cx="43891200" cy="2342397"/>
            <a:chOff x="0" y="6497913"/>
            <a:chExt cx="43891200" cy="2499630"/>
          </a:xfrm>
          <a:solidFill>
            <a:schemeClr val="bg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1CB6447-2BCB-7547-AC74-241D0E4BC7E9}"/>
                </a:ext>
              </a:extLst>
            </p:cNvPr>
            <p:cNvSpPr/>
            <p:nvPr/>
          </p:nvSpPr>
          <p:spPr>
            <a:xfrm>
              <a:off x="0" y="6742587"/>
              <a:ext cx="43891200" cy="2254956"/>
            </a:xfrm>
            <a:prstGeom prst="roundRect">
              <a:avLst>
                <a:gd name="adj" fmla="val 378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5B1CD86-A629-2A48-8FBA-5A99A978E5B0}"/>
                </a:ext>
              </a:extLst>
            </p:cNvPr>
            <p:cNvSpPr/>
            <p:nvPr/>
          </p:nvSpPr>
          <p:spPr>
            <a:xfrm>
              <a:off x="0" y="6497913"/>
              <a:ext cx="43891200" cy="1499926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F6A838-21FD-5A44-AF76-857B0EC31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0" y="7366328"/>
            <a:ext cx="10972800" cy="10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ECA4-2C3A-7546-B9B9-C9C5A89F466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029D-74ED-0041-825B-5872D363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1" r:id="rId6"/>
    <p:sldLayoutId id="2147483662" r:id="rId7"/>
    <p:sldLayoutId id="2147483668" r:id="rId8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A6C940C-A3E7-8042-839C-F2D07687974B}"/>
              </a:ext>
            </a:extLst>
          </p:cNvPr>
          <p:cNvSpPr txBox="1"/>
          <p:nvPr/>
        </p:nvSpPr>
        <p:spPr>
          <a:xfrm>
            <a:off x="10913630" y="1511178"/>
            <a:ext cx="21776170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The Evolution of </a:t>
            </a:r>
            <a:r>
              <a:rPr lang="en-US" sz="17500" b="1" dirty="0">
                <a:solidFill>
                  <a:srgbClr val="01ADD8"/>
                </a:solidFill>
                <a:latin typeface="+mj-lt"/>
                <a:cs typeface="Calibri" panose="020F0502020204030204" pitchFamily="34" charset="0"/>
              </a:rPr>
              <a:t>Feminist</a:t>
            </a:r>
            <a:r>
              <a:rPr lang="en-US" sz="17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Art and the </a:t>
            </a:r>
            <a:r>
              <a:rPr lang="en-US" sz="17500" b="1" dirty="0">
                <a:solidFill>
                  <a:srgbClr val="01ADD8"/>
                </a:solidFill>
                <a:latin typeface="+mj-lt"/>
                <a:cs typeface="Calibri" panose="020F0502020204030204" pitchFamily="34" charset="0"/>
              </a:rPr>
              <a:t>NOW!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51B66-6045-BB4A-A5E3-BBD772F3CEFD}"/>
              </a:ext>
            </a:extLst>
          </p:cNvPr>
          <p:cNvSpPr txBox="1"/>
          <p:nvPr/>
        </p:nvSpPr>
        <p:spPr>
          <a:xfrm>
            <a:off x="990600" y="1017270"/>
            <a:ext cx="7278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Guerrilla </a:t>
            </a:r>
            <a:r>
              <a:rPr lang="en-US" sz="6600" i="1" dirty="0" err="1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Grrrl</a:t>
            </a:r>
            <a:r>
              <a:rPr lang="en-US" sz="6600" i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Now! </a:t>
            </a:r>
            <a:r>
              <a:rPr lang="en-US" sz="6600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An exhibition that calls out inequality.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701E05-66BD-C64D-B577-19DCAD15DE00}"/>
              </a:ext>
            </a:extLst>
          </p:cNvPr>
          <p:cNvSpPr txBox="1"/>
          <p:nvPr/>
        </p:nvSpPr>
        <p:spPr>
          <a:xfrm>
            <a:off x="3653227" y="4796693"/>
            <a:ext cx="4539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Eliza Bell </a:t>
            </a:r>
          </a:p>
          <a:p>
            <a:r>
              <a:rPr lang="en-US" sz="3600" i="1" dirty="0">
                <a:cs typeface="Times New Roman" panose="02020603050405020304" pitchFamily="18" charset="0"/>
              </a:rPr>
              <a:t>Utah State University </a:t>
            </a:r>
          </a:p>
          <a:p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Aislinn Baker</a:t>
            </a:r>
          </a:p>
          <a:p>
            <a:r>
              <a:rPr lang="en-US" sz="3600" i="1" dirty="0">
                <a:cs typeface="Times New Roman" panose="02020603050405020304" pitchFamily="18" charset="0"/>
              </a:rPr>
              <a:t>Utah State University </a:t>
            </a:r>
          </a:p>
          <a:p>
            <a:endParaRPr lang="en-US" sz="3600" i="1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Dr. Marissa Vigneault</a:t>
            </a:r>
          </a:p>
          <a:p>
            <a:r>
              <a:rPr lang="en-US" sz="3600" i="1" dirty="0">
                <a:cs typeface="Times New Roman" panose="02020603050405020304" pitchFamily="18" charset="0"/>
              </a:rPr>
              <a:t>Utah State University</a:t>
            </a:r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58A12-FAB2-6841-97C7-7FE46414D46C}"/>
              </a:ext>
            </a:extLst>
          </p:cNvPr>
          <p:cNvSpPr txBox="1"/>
          <p:nvPr/>
        </p:nvSpPr>
        <p:spPr>
          <a:xfrm>
            <a:off x="914401" y="10270489"/>
            <a:ext cx="727813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Reinventing the “F” Word</a:t>
            </a: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The Guerilla Girls are a </a:t>
            </a:r>
            <a:r>
              <a:rPr lang="en-US" sz="4000" b="1" dirty="0">
                <a:cs typeface="Times New Roman" panose="02020603050405020304" pitchFamily="18" charset="0"/>
              </a:rPr>
              <a:t>feminist</a:t>
            </a:r>
            <a:r>
              <a:rPr lang="en-US" sz="4000" dirty="0"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identifying activist group founded in 1985. The main goal of the group is to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draw attention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 marginalized groups, such as women and people of color, and show how underrepresented their art is. Through humor and slogans, the Guerilla Girls seek to call out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inequalities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in the art industry—and in the world beyond. 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6A71B2-8B2A-8044-8996-1F4B3B79F824}"/>
              </a:ext>
            </a:extLst>
          </p:cNvPr>
          <p:cNvSpPr txBox="1"/>
          <p:nvPr/>
        </p:nvSpPr>
        <p:spPr>
          <a:xfrm>
            <a:off x="914401" y="21042510"/>
            <a:ext cx="752506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Sharing The Message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USU is the only institution in the world that has the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entire collection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of Guerilla Girls works. We set up an exhibition called ‘Guerilla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Grrrl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Now!’ to display these pieces at our campus alongside the work of art students. ‘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Grrrl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’ is a nod to the Riot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Grrrls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another feminist group,  and we include modern pieces to  highlight the continuing importance of the work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NOW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8BF6DC-9E80-3A41-AEF4-2891BC570915}"/>
              </a:ext>
            </a:extLst>
          </p:cNvPr>
          <p:cNvSpPr txBox="1"/>
          <p:nvPr/>
        </p:nvSpPr>
        <p:spPr>
          <a:xfrm>
            <a:off x="35698669" y="914400"/>
            <a:ext cx="7278131" cy="145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Making a Difference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The exhibition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brought together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people from Utah State University’s campus and throughout Cache Valley. We asked our audience to participate in the exhibition by writing and speaking about their own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experiences of discriminatory practices in the arts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(and undervaluing of female artists) as they moved through the galleries.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We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donated the money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raised by the exhibition to organizations around Utah and the Cache Valley that support marginalized groups.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movement that the Guerilla Girls started continues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!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Graphic 7">
            <a:extLst>
              <a:ext uri="{FF2B5EF4-FFF2-40B4-BE49-F238E27FC236}">
                <a16:creationId xmlns:a16="http://schemas.microsoft.com/office/drawing/2014/main" id="{64FB371E-77F6-CF40-92E7-030BAFCDC627}"/>
              </a:ext>
            </a:extLst>
          </p:cNvPr>
          <p:cNvSpPr/>
          <p:nvPr/>
        </p:nvSpPr>
        <p:spPr>
          <a:xfrm>
            <a:off x="3915507" y="30174278"/>
            <a:ext cx="1055077" cy="1824997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60B74F-616E-D545-BE8A-3EC286A5B426}"/>
              </a:ext>
            </a:extLst>
          </p:cNvPr>
          <p:cNvSpPr txBox="1"/>
          <p:nvPr/>
        </p:nvSpPr>
        <p:spPr>
          <a:xfrm>
            <a:off x="5134708" y="30314917"/>
            <a:ext cx="3304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checkout the gallery!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14CE539-64B6-9E45-871D-D7511D9E91F2}"/>
              </a:ext>
            </a:extLst>
          </p:cNvPr>
          <p:cNvCxnSpPr>
            <a:cxnSpLocks/>
          </p:cNvCxnSpPr>
          <p:nvPr/>
        </p:nvCxnSpPr>
        <p:spPr>
          <a:xfrm flipH="1">
            <a:off x="3042256" y="31108044"/>
            <a:ext cx="873252" cy="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43B67D0-C5EB-8441-9F27-5DB088C3049E}"/>
              </a:ext>
            </a:extLst>
          </p:cNvPr>
          <p:cNvSpPr txBox="1"/>
          <p:nvPr/>
        </p:nvSpPr>
        <p:spPr>
          <a:xfrm rot="10800000" flipV="1">
            <a:off x="35698667" y="20056003"/>
            <a:ext cx="727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“Guerilla </a:t>
            </a:r>
            <a:r>
              <a:rPr lang="en-US" sz="3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Grrrl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Now!” by student Jenna Erickson, 2023.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9C9720-7FFC-304E-B3B2-C1388B935450}"/>
              </a:ext>
            </a:extLst>
          </p:cNvPr>
          <p:cNvSpPr txBox="1"/>
          <p:nvPr/>
        </p:nvSpPr>
        <p:spPr>
          <a:xfrm rot="10800000" flipV="1">
            <a:off x="10851162" y="28698936"/>
            <a:ext cx="2190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If You Keep Women Out They Get Resentful </a:t>
            </a:r>
            <a:r>
              <a:rPr lang="en-US" sz="3200" i="1" dirty="0">
                <a:solidFill>
                  <a:schemeClr val="bg1"/>
                </a:solidFill>
              </a:rPr>
              <a:t>by the Guerilla Girls, 2018.  </a:t>
            </a:r>
          </a:p>
        </p:txBody>
      </p:sp>
      <p:pic>
        <p:nvPicPr>
          <p:cNvPr id="1028" name="Picture 4" descr="WOMEN GET RESENTFUL">
            <a:extLst>
              <a:ext uri="{FF2B5EF4-FFF2-40B4-BE49-F238E27FC236}">
                <a16:creationId xmlns:a16="http://schemas.microsoft.com/office/drawing/2014/main" id="{9903AA80-5C09-19E4-EE3D-FA9461F9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58" y="10065627"/>
            <a:ext cx="21956966" cy="176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tah State University the Only Institution in the World to ...">
            <a:extLst>
              <a:ext uri="{FF2B5EF4-FFF2-40B4-BE49-F238E27FC236}">
                <a16:creationId xmlns:a16="http://schemas.microsoft.com/office/drawing/2014/main" id="{B86C926F-6FAD-E0A1-A6FD-6CB1E7A05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r="-445"/>
          <a:stretch/>
        </p:blipFill>
        <p:spPr bwMode="auto">
          <a:xfrm>
            <a:off x="35163960" y="13944564"/>
            <a:ext cx="8343782" cy="58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EAADD-57BA-078C-C898-57FDE0A77E21}"/>
              </a:ext>
            </a:extLst>
          </p:cNvPr>
          <p:cNvSpPr txBox="1"/>
          <p:nvPr/>
        </p:nvSpPr>
        <p:spPr>
          <a:xfrm>
            <a:off x="35698668" y="21649702"/>
            <a:ext cx="7278131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What NOW?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We still have work to do. To start, we recommend: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Funding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female artists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Making galleries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accessible and welcoming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for all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Diversifying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gallery spaces and the works they show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Including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works from marginalized groups in collections</a:t>
            </a: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Projects like ours give voice to these important conversations about inequality.  </a:t>
            </a:r>
            <a:r>
              <a:rPr lang="en-US" sz="4000" b="1" i="1" dirty="0">
                <a:solidFill>
                  <a:srgbClr val="01ADD8"/>
                </a:solidFill>
                <a:cs typeface="Times New Roman" panose="02020603050405020304" pitchFamily="18" charset="0"/>
              </a:rPr>
              <a:t>#resist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643C-E269-4097-A476-2CCE5A8FE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36" y="30010764"/>
            <a:ext cx="2243796" cy="219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7ADA5-7C8D-49FA-8893-24D7B4AC6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52" y="4808439"/>
            <a:ext cx="2468880" cy="2468880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5440F12-6C73-44B5-9342-88922F15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51" y="7492604"/>
            <a:ext cx="246887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3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U 2021">
      <a:dk1>
        <a:srgbClr val="000000"/>
      </a:dk1>
      <a:lt1>
        <a:srgbClr val="FFFFFF"/>
      </a:lt1>
      <a:dk2>
        <a:srgbClr val="00263A"/>
      </a:dk2>
      <a:lt2>
        <a:srgbClr val="A2AAAD"/>
      </a:lt2>
      <a:accent1>
        <a:srgbClr val="16597D"/>
      </a:accent1>
      <a:accent2>
        <a:srgbClr val="01ADD8"/>
      </a:accent2>
      <a:accent3>
        <a:srgbClr val="00938F"/>
      </a:accent3>
      <a:accent4>
        <a:srgbClr val="F16178"/>
      </a:accent4>
      <a:accent5>
        <a:srgbClr val="FF8300"/>
      </a:accent5>
      <a:accent6>
        <a:srgbClr val="F6BD17"/>
      </a:accent6>
      <a:hlink>
        <a:srgbClr val="288DC2"/>
      </a:hlink>
      <a:folHlink>
        <a:srgbClr val="6EA9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4186</TotalTime>
  <Words>366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</vt:lpstr>
      <vt:lpstr>Lato Black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 Bing</dc:creator>
  <cp:lastModifiedBy>Athena Dupont</cp:lastModifiedBy>
  <cp:revision>23</cp:revision>
  <dcterms:created xsi:type="dcterms:W3CDTF">2021-11-02T19:10:03Z</dcterms:created>
  <dcterms:modified xsi:type="dcterms:W3CDTF">2024-01-10T23:19:34Z</dcterms:modified>
</cp:coreProperties>
</file>