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3536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27072" userDrawn="1">
          <p15:clr>
            <a:srgbClr val="A4A3A4"/>
          </p15:clr>
        </p15:guide>
        <p15:guide id="4" orient="horz" pos="576" userDrawn="1">
          <p15:clr>
            <a:srgbClr val="A4A3A4"/>
          </p15:clr>
        </p15:guide>
        <p15:guide id="5" orient="horz" pos="20160" userDrawn="1">
          <p15:clr>
            <a:srgbClr val="A4A3A4"/>
          </p15:clr>
        </p15:guide>
        <p15:guide id="6" pos="14136" userDrawn="1">
          <p15:clr>
            <a:srgbClr val="A4A3A4"/>
          </p15:clr>
        </p15:guide>
        <p15:guide id="7" pos="20304" userDrawn="1">
          <p15:clr>
            <a:srgbClr val="A4A3A4"/>
          </p15:clr>
        </p15:guide>
        <p15:guide id="8" pos="20880" userDrawn="1">
          <p15:clr>
            <a:srgbClr val="A4A3A4"/>
          </p15:clr>
        </p15:guide>
        <p15:guide id="9" pos="7344" userDrawn="1">
          <p15:clr>
            <a:srgbClr val="A4A3A4"/>
          </p15:clr>
        </p15:guide>
        <p15:guide id="10" pos="6768" userDrawn="1">
          <p15:clr>
            <a:srgbClr val="A4A3A4"/>
          </p15:clr>
        </p15:guide>
        <p15:guide id="11" orient="horz" pos="32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3F912E-C9C6-CB87-C36D-BB314E3F4226}" name="Nathan Stucki" initials="" userId="S::a02331922@aggies.usu.edu::e0ebb10e-f751-4cdd-9291-8799f4670a70" providerId="AD"/>
  <p188:author id="{58CA9C9B-DB82-BC0F-C967-0B9329882152}" name="Athena Dupont" initials="AD" userId="Athena Dupont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6402"/>
    <a:srgbClr val="B35C01"/>
    <a:srgbClr val="FF8300"/>
    <a:srgbClr val="01ADD8"/>
    <a:srgbClr val="0F2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/>
    <p:restoredTop sz="86395"/>
  </p:normalViewPr>
  <p:slideViewPr>
    <p:cSldViewPr snapToGrid="0" snapToObjects="1">
      <p:cViewPr varScale="1">
        <p:scale>
          <a:sx n="31" d="100"/>
          <a:sy n="31" d="100"/>
        </p:scale>
        <p:origin x="3288" y="288"/>
      </p:cViewPr>
      <p:guideLst>
        <p:guide pos="13536"/>
        <p:guide pos="576"/>
        <p:guide pos="27072"/>
        <p:guide orient="horz" pos="576"/>
        <p:guide orient="horz" pos="20160"/>
        <p:guide pos="14136"/>
        <p:guide pos="20304"/>
        <p:guide pos="20880"/>
        <p:guide pos="7344"/>
        <p:guide pos="6768"/>
        <p:guide orient="horz"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5" d="100"/>
        <a:sy n="10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284D0-50F2-D64B-8044-CA2CD9EAA405}" type="datetimeFigureOut">
              <a:rPr lang="en-US" smtClean="0"/>
              <a:t>1/11/24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91E70-C4DC-A140-99E4-0C17B258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Presenter Better Poster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91E70-C4DC-A140-99E4-0C17B258FC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71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G Better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FF8EB3-2542-0A4C-AD08-A531CB96CE4E}"/>
              </a:ext>
            </a:extLst>
          </p:cNvPr>
          <p:cNvSpPr/>
          <p:nvPr userDrawn="1"/>
        </p:nvSpPr>
        <p:spPr>
          <a:xfrm>
            <a:off x="9053567" y="38163"/>
            <a:ext cx="25784066" cy="32918400"/>
          </a:xfrm>
          <a:prstGeom prst="rect">
            <a:avLst/>
          </a:prstGeom>
          <a:solidFill>
            <a:srgbClr val="0F243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9">
            <a:extLst>
              <a:ext uri="{FF2B5EF4-FFF2-40B4-BE49-F238E27FC236}">
                <a16:creationId xmlns:a16="http://schemas.microsoft.com/office/drawing/2014/main" id="{B6387B71-E814-D74C-A562-F4CADFB566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6142839" y="30175199"/>
            <a:ext cx="11605521" cy="184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8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senter B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680043F-FC17-CB4F-95B7-7E1F3ACDA97F}"/>
              </a:ext>
            </a:extLst>
          </p:cNvPr>
          <p:cNvSpPr/>
          <p:nvPr userDrawn="1"/>
        </p:nvSpPr>
        <p:spPr>
          <a:xfrm>
            <a:off x="14996158" y="0"/>
            <a:ext cx="28895042" cy="32918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8BC2B6-F796-AD45-9099-CB7199DFA69D}"/>
              </a:ext>
            </a:extLst>
          </p:cNvPr>
          <p:cNvSpPr/>
          <p:nvPr userDrawn="1"/>
        </p:nvSpPr>
        <p:spPr>
          <a:xfrm>
            <a:off x="-1" y="0"/>
            <a:ext cx="14996161" cy="32918400"/>
          </a:xfrm>
          <a:prstGeom prst="rect">
            <a:avLst/>
          </a:prstGeom>
          <a:solidFill>
            <a:srgbClr val="0F243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9">
            <a:extLst>
              <a:ext uri="{FF2B5EF4-FFF2-40B4-BE49-F238E27FC236}">
                <a16:creationId xmlns:a16="http://schemas.microsoft.com/office/drawing/2014/main" id="{C16CA098-7688-4845-B436-36720CD423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695318" y="30087479"/>
            <a:ext cx="11605521" cy="184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hero B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42953E31-1342-7E45-8E21-E3B6B930DC67}"/>
              </a:ext>
            </a:extLst>
          </p:cNvPr>
          <p:cNvSpPr/>
          <p:nvPr userDrawn="1"/>
        </p:nvSpPr>
        <p:spPr>
          <a:xfrm>
            <a:off x="11708345" y="-27478"/>
            <a:ext cx="32182855" cy="11720885"/>
          </a:xfrm>
          <a:custGeom>
            <a:avLst/>
            <a:gdLst>
              <a:gd name="connsiteX0" fmla="*/ 0 w 32111079"/>
              <a:gd name="connsiteY0" fmla="*/ 0 h 11720885"/>
              <a:gd name="connsiteX1" fmla="*/ 32111079 w 32111079"/>
              <a:gd name="connsiteY1" fmla="*/ 0 h 11720885"/>
              <a:gd name="connsiteX2" fmla="*/ 32111079 w 32111079"/>
              <a:gd name="connsiteY2" fmla="*/ 10587281 h 11720885"/>
              <a:gd name="connsiteX3" fmla="*/ 30977475 w 32111079"/>
              <a:gd name="connsiteY3" fmla="*/ 11720885 h 11720885"/>
              <a:gd name="connsiteX4" fmla="*/ 1061828 w 32111079"/>
              <a:gd name="connsiteY4" fmla="*/ 11720885 h 11720885"/>
              <a:gd name="connsiteX5" fmla="*/ 17308 w 32111079"/>
              <a:gd name="connsiteY5" fmla="*/ 11028531 h 11720885"/>
              <a:gd name="connsiteX6" fmla="*/ 0 w 32111079"/>
              <a:gd name="connsiteY6" fmla="*/ 10981241 h 11720885"/>
              <a:gd name="connsiteX7" fmla="*/ 0 w 32111079"/>
              <a:gd name="connsiteY7" fmla="*/ 0 h 1172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11079" h="11720885">
                <a:moveTo>
                  <a:pt x="0" y="0"/>
                </a:moveTo>
                <a:lnTo>
                  <a:pt x="32111079" y="0"/>
                </a:lnTo>
                <a:lnTo>
                  <a:pt x="32111079" y="10587281"/>
                </a:lnTo>
                <a:cubicBezTo>
                  <a:pt x="32111079" y="11213353"/>
                  <a:pt x="31603547" y="11720885"/>
                  <a:pt x="30977475" y="11720885"/>
                </a:cubicBezTo>
                <a:lnTo>
                  <a:pt x="1061828" y="11720885"/>
                </a:lnTo>
                <a:cubicBezTo>
                  <a:pt x="592274" y="11720885"/>
                  <a:pt x="189399" y="11435398"/>
                  <a:pt x="17308" y="11028531"/>
                </a:cubicBezTo>
                <a:lnTo>
                  <a:pt x="0" y="10981241"/>
                </a:lnTo>
                <a:lnTo>
                  <a:pt x="0" y="0"/>
                </a:lnTo>
                <a:close/>
              </a:path>
            </a:pathLst>
          </a:custGeom>
          <a:solidFill>
            <a:srgbClr val="0F243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DDCBA0-D825-7343-AF62-E64FE01DDAFF}"/>
              </a:ext>
            </a:extLst>
          </p:cNvPr>
          <p:cNvSpPr/>
          <p:nvPr userDrawn="1"/>
        </p:nvSpPr>
        <p:spPr>
          <a:xfrm>
            <a:off x="0" y="0"/>
            <a:ext cx="11708345" cy="32918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D1F9ACEC-ECB5-364C-9C7C-BE5921AD0C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338" y="29141656"/>
            <a:ext cx="9673661" cy="286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13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68" userDrawn="1">
          <p15:clr>
            <a:srgbClr val="FBAE40"/>
          </p15:clr>
        </p15:guide>
        <p15:guide id="2" pos="1382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hero m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BD29EA-1972-C248-92C4-EAB619C6B72D}"/>
              </a:ext>
            </a:extLst>
          </p:cNvPr>
          <p:cNvSpPr/>
          <p:nvPr userDrawn="1"/>
        </p:nvSpPr>
        <p:spPr>
          <a:xfrm>
            <a:off x="0" y="0"/>
            <a:ext cx="28433486" cy="32918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0403D38-D978-AB48-A22E-BC312669A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86880" y="29559138"/>
            <a:ext cx="12478097" cy="198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4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ditional pos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531A0E-8B40-D04E-9860-CC4D35EB642D}"/>
              </a:ext>
            </a:extLst>
          </p:cNvPr>
          <p:cNvSpPr/>
          <p:nvPr userDrawn="1"/>
        </p:nvSpPr>
        <p:spPr>
          <a:xfrm>
            <a:off x="-1" y="0"/>
            <a:ext cx="43891201" cy="636926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D50F2F4D-5376-F849-968E-893B292884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34352" y="860004"/>
            <a:ext cx="3442447" cy="437955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D57342-1A8B-B14A-8ED4-AC4289B3BB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61364" y="0"/>
            <a:ext cx="0" cy="6400800"/>
          </a:xfrm>
          <a:prstGeom prst="line">
            <a:avLst/>
          </a:prstGeom>
          <a:ln w="3810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27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ditional pos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D5B9FE-11A4-7346-B31F-F5D4F9043379}"/>
              </a:ext>
            </a:extLst>
          </p:cNvPr>
          <p:cNvSpPr/>
          <p:nvPr userDrawn="1"/>
        </p:nvSpPr>
        <p:spPr>
          <a:xfrm>
            <a:off x="0" y="0"/>
            <a:ext cx="43891200" cy="3294588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DDCAE2-24B1-6B43-90D2-B77D4F0D085B}"/>
              </a:ext>
            </a:extLst>
          </p:cNvPr>
          <p:cNvSpPr/>
          <p:nvPr userDrawn="1"/>
        </p:nvSpPr>
        <p:spPr>
          <a:xfrm rot="5400000">
            <a:off x="20103058" y="9157741"/>
            <a:ext cx="3685081" cy="43891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09">
            <a:extLst>
              <a:ext uri="{FF2B5EF4-FFF2-40B4-BE49-F238E27FC236}">
                <a16:creationId xmlns:a16="http://schemas.microsoft.com/office/drawing/2014/main" id="{0B44EB41-9264-9540-86C4-9F32D61AD9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60120" y="30175199"/>
            <a:ext cx="11605521" cy="184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9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ditional pos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E7A548-8FA4-5C4B-AD71-E0A031E22648}"/>
              </a:ext>
            </a:extLst>
          </p:cNvPr>
          <p:cNvSpPr/>
          <p:nvPr userDrawn="1"/>
        </p:nvSpPr>
        <p:spPr>
          <a:xfrm rot="5400000">
            <a:off x="17915240" y="-17915235"/>
            <a:ext cx="8060720" cy="43891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9C2643E-5FC8-A444-9424-93DB0CBCE779}"/>
              </a:ext>
            </a:extLst>
          </p:cNvPr>
          <p:cNvGrpSpPr/>
          <p:nvPr userDrawn="1"/>
        </p:nvGrpSpPr>
        <p:grpSpPr>
          <a:xfrm>
            <a:off x="0" y="6655145"/>
            <a:ext cx="43891200" cy="2342397"/>
            <a:chOff x="0" y="6497913"/>
            <a:chExt cx="43891200" cy="2499630"/>
          </a:xfrm>
          <a:solidFill>
            <a:schemeClr val="bg2"/>
          </a:solidFill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11CB6447-2BCB-7547-AC74-241D0E4BC7E9}"/>
                </a:ext>
              </a:extLst>
            </p:cNvPr>
            <p:cNvSpPr/>
            <p:nvPr/>
          </p:nvSpPr>
          <p:spPr>
            <a:xfrm>
              <a:off x="0" y="6742587"/>
              <a:ext cx="43891200" cy="2254956"/>
            </a:xfrm>
            <a:prstGeom prst="roundRect">
              <a:avLst>
                <a:gd name="adj" fmla="val 378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5B1CD86-A629-2A48-8FBA-5A99A978E5B0}"/>
                </a:ext>
              </a:extLst>
            </p:cNvPr>
            <p:cNvSpPr/>
            <p:nvPr/>
          </p:nvSpPr>
          <p:spPr>
            <a:xfrm>
              <a:off x="0" y="6497913"/>
              <a:ext cx="43891200" cy="1499926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/>
                </a:solidFill>
              </a:endParaRPr>
            </a:p>
          </p:txBody>
        </p:sp>
      </p:grp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2F6A838-21FD-5A44-AF76-857B0EC31B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04000" y="7366328"/>
            <a:ext cx="10972800" cy="105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4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48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7ECA4-2C3A-7546-B9B9-C9C5A89F4660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D029D-74ED-0041-825B-5872D363F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5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3" r:id="rId3"/>
    <p:sldLayoutId id="2147483665" r:id="rId4"/>
    <p:sldLayoutId id="2147483664" r:id="rId5"/>
    <p:sldLayoutId id="2147483661" r:id="rId6"/>
    <p:sldLayoutId id="2147483662" r:id="rId7"/>
    <p:sldLayoutId id="2147483668" r:id="rId8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2487A64-A572-F64B-966C-56021B442B22}"/>
              </a:ext>
            </a:extLst>
          </p:cNvPr>
          <p:cNvSpPr/>
          <p:nvPr/>
        </p:nvSpPr>
        <p:spPr>
          <a:xfrm>
            <a:off x="16504962" y="1371600"/>
            <a:ext cx="25963837" cy="11486264"/>
          </a:xfrm>
          <a:prstGeom prst="rect">
            <a:avLst/>
          </a:prstGeom>
          <a:noFill/>
          <a:ln w="19050">
            <a:noFill/>
          </a:ln>
          <a:effectLst>
            <a:glow rad="611914">
              <a:schemeClr val="accent3">
                <a:satMod val="175000"/>
                <a:alpha val="52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C9C156-7600-C141-B9F7-A993C2E05145}"/>
              </a:ext>
            </a:extLst>
          </p:cNvPr>
          <p:cNvSpPr txBox="1"/>
          <p:nvPr/>
        </p:nvSpPr>
        <p:spPr>
          <a:xfrm>
            <a:off x="981664" y="1383387"/>
            <a:ext cx="13260093" cy="855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Solid State Transformers are critical for a </a:t>
            </a:r>
            <a:r>
              <a:rPr lang="en-US" sz="11000" b="1" dirty="0">
                <a:solidFill>
                  <a:schemeClr val="accent5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smarter, more efficient</a:t>
            </a:r>
            <a:r>
              <a:rPr lang="en-US" sz="11000" b="1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110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electrical grid.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9F1EA9-80F4-6B46-BEEA-A1EDADD457B3}"/>
              </a:ext>
            </a:extLst>
          </p:cNvPr>
          <p:cNvSpPr txBox="1"/>
          <p:nvPr/>
        </p:nvSpPr>
        <p:spPr>
          <a:xfrm>
            <a:off x="19499580" y="30661190"/>
            <a:ext cx="188290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Jaron Bono 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3600" i="1" dirty="0">
                <a:solidFill>
                  <a:schemeClr val="tx2"/>
                </a:solidFill>
                <a:cs typeface="Times New Roman" panose="02020603050405020304" pitchFamily="18" charset="0"/>
              </a:rPr>
              <a:t>Utah State University </a:t>
            </a:r>
            <a:endParaRPr lang="en-US" sz="36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4800" dirty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Dr. Abhilash </a:t>
            </a:r>
            <a:r>
              <a:rPr lang="en-US" sz="4800" dirty="0" err="1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Kamineni</a:t>
            </a:r>
            <a:r>
              <a:rPr lang="en-US" sz="4800" dirty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3600" i="1" dirty="0">
                <a:solidFill>
                  <a:schemeClr val="tx2"/>
                </a:solidFill>
                <a:cs typeface="Times New Roman" panose="02020603050405020304" pitchFamily="18" charset="0"/>
              </a:rPr>
              <a:t>Utah State University</a:t>
            </a:r>
          </a:p>
          <a:p>
            <a:pPr algn="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4311BE-37E6-474E-A84B-099E137E590F}"/>
              </a:ext>
            </a:extLst>
          </p:cNvPr>
          <p:cNvSpPr txBox="1"/>
          <p:nvPr/>
        </p:nvSpPr>
        <p:spPr>
          <a:xfrm>
            <a:off x="17264214" y="10613875"/>
            <a:ext cx="10654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/>
              <a:t>Conventional low frequency transformer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900B03-04A5-1141-9CE1-64D001985B78}"/>
              </a:ext>
            </a:extLst>
          </p:cNvPr>
          <p:cNvSpPr txBox="1"/>
          <p:nvPr/>
        </p:nvSpPr>
        <p:spPr>
          <a:xfrm>
            <a:off x="981665" y="11480940"/>
            <a:ext cx="132600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4"/>
                </a:solidFill>
                <a:latin typeface="+mj-lt"/>
              </a:rPr>
              <a:t>Improving on Past Technology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A442651-B70D-9C42-8C8D-D60E5BABA2A1}"/>
              </a:ext>
            </a:extLst>
          </p:cNvPr>
          <p:cNvSpPr txBox="1"/>
          <p:nvPr/>
        </p:nvSpPr>
        <p:spPr>
          <a:xfrm>
            <a:off x="981663" y="12786730"/>
            <a:ext cx="13260093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000" dirty="0">
                <a:solidFill>
                  <a:schemeClr val="bg1"/>
                </a:solidFill>
              </a:rPr>
              <a:t>Solid State Transformers are power converters that mimic conventional low frequency transformers for alternating current (AC) electric power distribution. ​ Adopting these transformers will allow us to modernize the electrical power infrastructure for a </a:t>
            </a:r>
            <a:r>
              <a:rPr lang="en-US" sz="4000" b="1" dirty="0">
                <a:solidFill>
                  <a:schemeClr val="bg1"/>
                </a:solidFill>
              </a:rPr>
              <a:t>sustainable and resilient </a:t>
            </a:r>
            <a:r>
              <a:rPr lang="en-US" sz="4000" dirty="0">
                <a:solidFill>
                  <a:schemeClr val="bg1"/>
                </a:solidFill>
              </a:rPr>
              <a:t>energy future. Compared to conventional transformers, they are: </a:t>
            </a:r>
          </a:p>
          <a:p>
            <a:pPr marL="571500" indent="-571500" fontAlgn="base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Lighter and more compact</a:t>
            </a:r>
          </a:p>
          <a:p>
            <a:pPr marL="571500" indent="-571500" fontAlgn="base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More efficient</a:t>
            </a:r>
          </a:p>
          <a:p>
            <a:pPr marL="571500" indent="-571500" fontAlgn="base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Easier to repair</a:t>
            </a:r>
          </a:p>
          <a:p>
            <a:pPr marL="571500" indent="-571500" fontAlgn="base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Protected against overvoltage</a:t>
            </a:r>
          </a:p>
          <a:p>
            <a:pPr marL="571500" indent="-571500" fontAlgn="base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Easier to produce at large quantities</a:t>
            </a:r>
          </a:p>
          <a:p>
            <a:pPr marL="571500" indent="-571500" fontAlgn="base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Compatible with smart electric grids</a:t>
            </a:r>
          </a:p>
          <a:p>
            <a:pPr marL="571500" indent="-571500" fontAlgn="base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Interfaceable with both alternating and direct current distribution systems and devices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7B6A2DC-2796-704C-AAEE-B5F6E5D9C728}"/>
              </a:ext>
            </a:extLst>
          </p:cNvPr>
          <p:cNvSpPr txBox="1"/>
          <p:nvPr/>
        </p:nvSpPr>
        <p:spPr>
          <a:xfrm>
            <a:off x="29600435" y="29281636"/>
            <a:ext cx="87281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i="1" dirty="0">
                <a:solidFill>
                  <a:srgbClr val="C36402"/>
                </a:solidFill>
                <a:cs typeface="Segoe UI" panose="020B0502040204020203" pitchFamily="34" charset="0"/>
              </a:rPr>
              <a:t>This project won 3</a:t>
            </a:r>
            <a:r>
              <a:rPr lang="en-US" sz="4000" i="1" baseline="30000" dirty="0">
                <a:solidFill>
                  <a:srgbClr val="C36402"/>
                </a:solidFill>
                <a:cs typeface="Segoe UI" panose="020B0502040204020203" pitchFamily="34" charset="0"/>
              </a:rPr>
              <a:t>rd</a:t>
            </a:r>
            <a:r>
              <a:rPr lang="en-US" sz="4000" i="1" dirty="0">
                <a:solidFill>
                  <a:srgbClr val="C36402"/>
                </a:solidFill>
                <a:cs typeface="Segoe UI" panose="020B0502040204020203" pitchFamily="34" charset="0"/>
              </a:rPr>
              <a:t> place at the 2023 International Future Energy Challenge.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09919EA-351D-E84D-966A-4565FDC5A596}"/>
              </a:ext>
            </a:extLst>
          </p:cNvPr>
          <p:cNvSpPr txBox="1"/>
          <p:nvPr/>
        </p:nvSpPr>
        <p:spPr>
          <a:xfrm>
            <a:off x="919518" y="22605576"/>
            <a:ext cx="13322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4"/>
                </a:solidFill>
                <a:latin typeface="+mj-lt"/>
              </a:rPr>
              <a:t>Replacing Outdated Transformers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5F85CEBE-B464-B84E-AE26-F8B8E13FEB5A}"/>
              </a:ext>
            </a:extLst>
          </p:cNvPr>
          <p:cNvSpPr txBox="1"/>
          <p:nvPr/>
        </p:nvSpPr>
        <p:spPr>
          <a:xfrm>
            <a:off x="793216" y="23978911"/>
            <a:ext cx="129819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cs typeface="Times New Roman" panose="02020603050405020304" pitchFamily="18" charset="0"/>
              </a:rPr>
              <a:t>In order to make our power grid smart, the Solid State Transformer needs to meet or exceed the functions of conventional transformers. To measure our success, it must:</a:t>
            </a:r>
          </a:p>
          <a:p>
            <a:pPr marL="571500" indent="-571500" fontAlgn="base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Operate at 93% or higher peak efficiency</a:t>
            </a:r>
          </a:p>
          <a:p>
            <a:pPr marL="571500" indent="-571500" fontAlgn="base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Isolate power between end user and the grid</a:t>
            </a:r>
          </a:p>
          <a:p>
            <a:pPr marL="571500" indent="-571500" fontAlgn="base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Run autonomously</a:t>
            </a:r>
          </a:p>
          <a:p>
            <a:pPr marL="571500" indent="-571500" fontAlgn="base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Interface with grid voltage</a:t>
            </a:r>
          </a:p>
        </p:txBody>
      </p:sp>
      <p:pic>
        <p:nvPicPr>
          <p:cNvPr id="51" name="Picture 50" descr="A black and green table with white legs and white screws&#10;&#10;Description automatically generated">
            <a:extLst>
              <a:ext uri="{FF2B5EF4-FFF2-40B4-BE49-F238E27FC236}">
                <a16:creationId xmlns:a16="http://schemas.microsoft.com/office/drawing/2014/main" id="{7DF5E02F-AA95-B5D0-6AA0-76E19273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5912" y="2051723"/>
            <a:ext cx="9992191" cy="842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A black coil with orange and grey wires&#10;&#10;Description automatically generated">
            <a:extLst>
              <a:ext uri="{FF2B5EF4-FFF2-40B4-BE49-F238E27FC236}">
                <a16:creationId xmlns:a16="http://schemas.microsoft.com/office/drawing/2014/main" id="{F34BBD97-410B-E987-3399-B444D1EBB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9274" y="1656205"/>
            <a:ext cx="9421731" cy="9166323"/>
          </a:xfrm>
          <a:prstGeom prst="rect">
            <a:avLst/>
          </a:prstGeom>
        </p:spPr>
      </p:pic>
      <p:sp>
        <p:nvSpPr>
          <p:cNvPr id="54" name="Arrow: Right 53">
            <a:extLst>
              <a:ext uri="{FF2B5EF4-FFF2-40B4-BE49-F238E27FC236}">
                <a16:creationId xmlns:a16="http://schemas.microsoft.com/office/drawing/2014/main" id="{566D9E6E-7502-E0A9-5126-3187FC4C53A6}"/>
              </a:ext>
            </a:extLst>
          </p:cNvPr>
          <p:cNvSpPr/>
          <p:nvPr/>
        </p:nvSpPr>
        <p:spPr>
          <a:xfrm>
            <a:off x="27833244" y="5063615"/>
            <a:ext cx="4234206" cy="3215916"/>
          </a:xfrm>
          <a:prstGeom prst="rightArrow">
            <a:avLst/>
          </a:prstGeom>
          <a:solidFill>
            <a:srgbClr val="0F243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88F7C5B-4596-1DA3-5072-53B73D6DADDE}"/>
              </a:ext>
            </a:extLst>
          </p:cNvPr>
          <p:cNvSpPr txBox="1"/>
          <p:nvPr/>
        </p:nvSpPr>
        <p:spPr>
          <a:xfrm>
            <a:off x="32195307" y="10568464"/>
            <a:ext cx="10654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/>
              <a:t>Solid state transformer</a:t>
            </a:r>
          </a:p>
        </p:txBody>
      </p:sp>
      <p:pic>
        <p:nvPicPr>
          <p:cNvPr id="57" name="Picture 56" descr="A person with a beard and mustache&#10;&#10;Description automatically generated">
            <a:extLst>
              <a:ext uri="{FF2B5EF4-FFF2-40B4-BE49-F238E27FC236}">
                <a16:creationId xmlns:a16="http://schemas.microsoft.com/office/drawing/2014/main" id="{FC7109D3-AAA6-F49B-8CA7-F7931A273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10203" y="28471429"/>
            <a:ext cx="2877320" cy="359564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4CC322D-6E4E-82C9-3584-4E6AF4DC76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164" y="30232678"/>
            <a:ext cx="7036935" cy="2010171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F04ABA40-59AD-A940-8FFD-A91233DD0711}"/>
              </a:ext>
            </a:extLst>
          </p:cNvPr>
          <p:cNvSpPr/>
          <p:nvPr/>
        </p:nvSpPr>
        <p:spPr>
          <a:xfrm>
            <a:off x="15053310" y="12574085"/>
            <a:ext cx="28837890" cy="7515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8458758-397C-E3BC-BA51-7BC740A01F94}"/>
              </a:ext>
            </a:extLst>
          </p:cNvPr>
          <p:cNvSpPr txBox="1"/>
          <p:nvPr/>
        </p:nvSpPr>
        <p:spPr>
          <a:xfrm>
            <a:off x="17641407" y="14280982"/>
            <a:ext cx="1132053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fontAlgn="base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High frequency AC power conversion from </a:t>
            </a:r>
            <a:r>
              <a:rPr lang="en-US" sz="4800" dirty="0">
                <a:latin typeface="Calibri" panose="020F0502020204030204"/>
                <a:cs typeface="Times New Roman" panose="02020603050405020304" pitchFamily="18" charset="0"/>
              </a:rPr>
              <a:t>modern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SiC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semiconductor devices reduces both size and weight</a:t>
            </a:r>
            <a:endParaRPr lang="en-US" sz="4800" dirty="0"/>
          </a:p>
          <a:p>
            <a:pPr marL="571500" indent="-571500" fontAlgn="base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88% overall efficiency</a:t>
            </a:r>
          </a:p>
          <a:p>
            <a:pPr marL="571500" indent="-571500" fontAlgn="base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Autonomous operation with safety protections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09A3EA2-5BBA-2537-4D8F-1983FC5F2B19}"/>
              </a:ext>
            </a:extLst>
          </p:cNvPr>
          <p:cNvSpPr txBox="1"/>
          <p:nvPr/>
        </p:nvSpPr>
        <p:spPr>
          <a:xfrm>
            <a:off x="31242373" y="14280982"/>
            <a:ext cx="1132053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fontAlgn="base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/>
                <a:cs typeface="Times New Roman" panose="02020603050405020304" pitchFamily="18" charset="0"/>
              </a:rPr>
              <a:t>Further increase in efficiency and reduction in size can be achieved with </a:t>
            </a:r>
            <a:r>
              <a:rPr lang="en-US" sz="4800" dirty="0" err="1">
                <a:latin typeface="Calibri" panose="020F0502020204030204"/>
                <a:cs typeface="Times New Roman" panose="02020603050405020304" pitchFamily="18" charset="0"/>
              </a:rPr>
              <a:t>GaN</a:t>
            </a:r>
            <a:r>
              <a:rPr lang="en-US" sz="4800" dirty="0">
                <a:latin typeface="Calibri" panose="020F0502020204030204"/>
                <a:cs typeface="Times New Roman" panose="02020603050405020304" pitchFamily="18" charset="0"/>
              </a:rPr>
              <a:t> semiconductor devices newly released in 2023</a:t>
            </a:r>
          </a:p>
          <a:p>
            <a:pPr marL="571500" indent="-571500" fontAlgn="base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Optimize filters for efficiency</a:t>
            </a:r>
          </a:p>
          <a:p>
            <a:pPr marL="571500" indent="-571500" fontAlgn="base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Reduction in volume </a:t>
            </a:r>
            <a:r>
              <a:rPr lang="en-US" sz="4800" dirty="0">
                <a:latin typeface="Calibri" panose="020F0502020204030204"/>
                <a:cs typeface="Times New Roman" panose="02020603050405020304" pitchFamily="18" charset="0"/>
              </a:rPr>
              <a:t>by streamlining cooling system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283C6E-6E6E-109E-8C06-05FFFC1310DF}"/>
              </a:ext>
            </a:extLst>
          </p:cNvPr>
          <p:cNvSpPr txBox="1"/>
          <p:nvPr/>
        </p:nvSpPr>
        <p:spPr>
          <a:xfrm>
            <a:off x="31189287" y="12944439"/>
            <a:ext cx="110731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161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Future Improvements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EE5E3CB-654B-4DC3-FCED-4667CC1C04C9}"/>
              </a:ext>
            </a:extLst>
          </p:cNvPr>
          <p:cNvSpPr txBox="1"/>
          <p:nvPr/>
        </p:nvSpPr>
        <p:spPr>
          <a:xfrm>
            <a:off x="17722560" y="12944439"/>
            <a:ext cx="1183801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161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Validated Prototype</a:t>
            </a:r>
            <a:endParaRPr lang="en-US" dirty="0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69A5564-A8F0-846D-2543-9A26991BAC26}"/>
              </a:ext>
            </a:extLst>
          </p:cNvPr>
          <p:cNvGrpSpPr/>
          <p:nvPr/>
        </p:nvGrpSpPr>
        <p:grpSpPr>
          <a:xfrm>
            <a:off x="15864395" y="20360947"/>
            <a:ext cx="25443351" cy="7802997"/>
            <a:chOff x="15864395" y="20230318"/>
            <a:chExt cx="25443351" cy="7802997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0C40D2F8-0B5F-D800-26DE-CB0E8DB7B1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832717" y="20230318"/>
              <a:ext cx="24475029" cy="7802997"/>
              <a:chOff x="50049511" y="12202460"/>
              <a:chExt cx="26610598" cy="8483846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31691A37-46F8-4532-1FEA-3A19668036B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0049511" y="12202460"/>
                <a:ext cx="26610598" cy="8483846"/>
                <a:chOff x="36948211" y="4923071"/>
                <a:chExt cx="37656176" cy="12005337"/>
              </a:xfrm>
            </p:grpSpPr>
            <p:pic>
              <p:nvPicPr>
                <p:cNvPr id="7" name="Picture 6" descr="A black and green table with white legs and white screws&#10;&#10;Description automatically generated">
                  <a:extLst>
                    <a:ext uri="{FF2B5EF4-FFF2-40B4-BE49-F238E27FC236}">
                      <a16:creationId xmlns:a16="http://schemas.microsoft.com/office/drawing/2014/main" id="{45690452-EF84-F4F1-2A30-A127FE1443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263499" y="7736916"/>
                  <a:ext cx="8488821" cy="715368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11" descr="A group of power lines&#10;&#10;Description automatically generated">
                  <a:extLst>
                    <a:ext uri="{FF2B5EF4-FFF2-40B4-BE49-F238E27FC236}">
                      <a16:creationId xmlns:a16="http://schemas.microsoft.com/office/drawing/2014/main" id="{340EA975-D72C-C820-EE01-2C2D5404DA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t="39219"/>
                <a:stretch/>
              </p:blipFill>
              <p:spPr>
                <a:xfrm>
                  <a:off x="36948211" y="7484504"/>
                  <a:ext cx="7847079" cy="7159212"/>
                </a:xfrm>
                <a:prstGeom prst="rect">
                  <a:avLst/>
                </a:prstGeom>
              </p:spPr>
            </p:pic>
            <p:pic>
              <p:nvPicPr>
                <p:cNvPr id="15" name="Picture 14" descr="A close-up of solar panels&#10;&#10;Description automatically generated">
                  <a:extLst>
                    <a:ext uri="{FF2B5EF4-FFF2-40B4-BE49-F238E27FC236}">
                      <a16:creationId xmlns:a16="http://schemas.microsoft.com/office/drawing/2014/main" id="{8AACF435-DC08-E74B-1FFE-8B91A2AC00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129456" y="7357470"/>
                  <a:ext cx="3467823" cy="2296567"/>
                </a:xfrm>
                <a:prstGeom prst="rect">
                  <a:avLst/>
                </a:prstGeom>
              </p:spPr>
            </p:pic>
            <p:pic>
              <p:nvPicPr>
                <p:cNvPr id="18" name="Picture 17" descr="A group of wind turbines in a field&#10;&#10;Description automatically generated">
                  <a:extLst>
                    <a:ext uri="{FF2B5EF4-FFF2-40B4-BE49-F238E27FC236}">
                      <a16:creationId xmlns:a16="http://schemas.microsoft.com/office/drawing/2014/main" id="{196D340C-DEB7-CBDF-8BEA-6124A9B37C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129507" y="12197443"/>
                  <a:ext cx="3467789" cy="2302355"/>
                </a:xfrm>
                <a:prstGeom prst="rect">
                  <a:avLst/>
                </a:prstGeom>
              </p:spPr>
            </p:pic>
            <p:sp>
              <p:nvSpPr>
                <p:cNvPr id="9" name="Left-Right Arrow 8">
                  <a:extLst>
                    <a:ext uri="{FF2B5EF4-FFF2-40B4-BE49-F238E27FC236}">
                      <a16:creationId xmlns:a16="http://schemas.microsoft.com/office/drawing/2014/main" id="{5E1DE46A-9607-35F0-575B-ED881C2E526A}"/>
                    </a:ext>
                  </a:extLst>
                </p:cNvPr>
                <p:cNvSpPr/>
                <p:nvPr/>
              </p:nvSpPr>
              <p:spPr>
                <a:xfrm>
                  <a:off x="45184046" y="10162936"/>
                  <a:ext cx="5955915" cy="1779032"/>
                </a:xfrm>
                <a:prstGeom prst="leftRightArrow">
                  <a:avLst>
                    <a:gd name="adj1" fmla="val 51386"/>
                    <a:gd name="adj2" fmla="val 50000"/>
                  </a:avLst>
                </a:prstGeom>
                <a:solidFill>
                  <a:schemeClr val="tx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099D4A9C-ED0E-4CF0-57DF-8ECE3A95E877}"/>
                    </a:ext>
                  </a:extLst>
                </p:cNvPr>
                <p:cNvSpPr/>
                <p:nvPr/>
              </p:nvSpPr>
              <p:spPr>
                <a:xfrm>
                  <a:off x="65096992" y="4970295"/>
                  <a:ext cx="1585272" cy="11952822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Left Arrow 27">
                  <a:extLst>
                    <a:ext uri="{FF2B5EF4-FFF2-40B4-BE49-F238E27FC236}">
                      <a16:creationId xmlns:a16="http://schemas.microsoft.com/office/drawing/2014/main" id="{4C381742-7BD8-DF88-0495-62A3564D7E1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6817914" y="7389101"/>
                  <a:ext cx="4220564" cy="2296565"/>
                </a:xfrm>
                <a:prstGeom prst="leftArrow">
                  <a:avLst>
                    <a:gd name="adj1" fmla="val 50000"/>
                    <a:gd name="adj2" fmla="val 50101"/>
                  </a:avLst>
                </a:prstGeom>
                <a:solidFill>
                  <a:schemeClr val="tx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Left-Right Arrow 31">
                  <a:extLst>
                    <a:ext uri="{FF2B5EF4-FFF2-40B4-BE49-F238E27FC236}">
                      <a16:creationId xmlns:a16="http://schemas.microsoft.com/office/drawing/2014/main" id="{07E23336-61A8-541F-309B-DA4D85886F5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6821147" y="9774124"/>
                  <a:ext cx="4220564" cy="2296565"/>
                </a:xfrm>
                <a:prstGeom prst="leftRightArrow">
                  <a:avLst/>
                </a:prstGeom>
                <a:solidFill>
                  <a:schemeClr val="tx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2C71503-63B0-79C4-31E2-8F6E2373352C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71129456" y="4923071"/>
                  <a:ext cx="3474931" cy="2293173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4000" dirty="0">
                      <a:solidFill>
                        <a:schemeClr val="tx2"/>
                      </a:solidFill>
                    </a:rPr>
                    <a:t>Microgrid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8B75FF2-5311-A4F1-3076-926AE2C24CAF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71129490" y="9759650"/>
                  <a:ext cx="3467789" cy="2293173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3600" dirty="0">
                      <a:solidFill>
                        <a:schemeClr val="tx2"/>
                      </a:solidFill>
                    </a:rPr>
                    <a:t>Battery Storage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25106C2-AEAC-DACD-0FE0-1C71F51CD337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71129490" y="14635236"/>
                  <a:ext cx="3467789" cy="2293172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4000" dirty="0">
                      <a:solidFill>
                        <a:schemeClr val="tx2"/>
                      </a:solidFill>
                    </a:rPr>
                    <a:t>End User </a:t>
                  </a:r>
                </a:p>
              </p:txBody>
            </p:sp>
          </p:grpSp>
          <p:sp>
            <p:nvSpPr>
              <p:cNvPr id="128" name="Left Arrow 127">
                <a:extLst>
                  <a:ext uri="{FF2B5EF4-FFF2-40B4-BE49-F238E27FC236}">
                    <a16:creationId xmlns:a16="http://schemas.microsoft.com/office/drawing/2014/main" id="{E9961AF1-DC67-2D2E-856D-2E0090A66B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157621" y="17315998"/>
                <a:ext cx="2982558" cy="1622920"/>
              </a:xfrm>
              <a:prstGeom prst="leftArrow">
                <a:avLst>
                  <a:gd name="adj1" fmla="val 50000"/>
                  <a:gd name="adj2" fmla="val 50101"/>
                </a:avLst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Left Arrow 128">
                <a:extLst>
                  <a:ext uri="{FF2B5EF4-FFF2-40B4-BE49-F238E27FC236}">
                    <a16:creationId xmlns:a16="http://schemas.microsoft.com/office/drawing/2014/main" id="{D01A3745-9C54-B520-2B17-21F04A26DD02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71171233" y="12259705"/>
                <a:ext cx="2982558" cy="1622920"/>
              </a:xfrm>
              <a:prstGeom prst="leftArrow">
                <a:avLst>
                  <a:gd name="adj1" fmla="val 50000"/>
                  <a:gd name="adj2" fmla="val 50101"/>
                </a:avLst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Left Arrow 129">
                <a:extLst>
                  <a:ext uri="{FF2B5EF4-FFF2-40B4-BE49-F238E27FC236}">
                    <a16:creationId xmlns:a16="http://schemas.microsoft.com/office/drawing/2014/main" id="{772D5CE0-848A-81E7-E7DF-94A9FD13AE47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71159579" y="19001429"/>
                <a:ext cx="2982558" cy="1622920"/>
              </a:xfrm>
              <a:prstGeom prst="leftArrow">
                <a:avLst>
                  <a:gd name="adj1" fmla="val 50000"/>
                  <a:gd name="adj2" fmla="val 50101"/>
                </a:avLst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EEB320C4-3B44-5690-FD73-F223C187FFCB}"/>
                </a:ext>
              </a:extLst>
            </p:cNvPr>
            <p:cNvSpPr txBox="1"/>
            <p:nvPr/>
          </p:nvSpPr>
          <p:spPr>
            <a:xfrm>
              <a:off x="25481734" y="26658218"/>
              <a:ext cx="63529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i="1" dirty="0"/>
                <a:t>Solid state transformer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68A701F7-313D-4081-34BB-AE580E088611}"/>
                </a:ext>
              </a:extLst>
            </p:cNvPr>
            <p:cNvSpPr txBox="1"/>
            <p:nvPr/>
          </p:nvSpPr>
          <p:spPr>
            <a:xfrm>
              <a:off x="15864395" y="26818678"/>
              <a:ext cx="70369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i="1" dirty="0"/>
                <a:t>Power Grid</a:t>
              </a:r>
            </a:p>
          </p:txBody>
        </p:sp>
      </p:grpSp>
      <p:sp>
        <p:nvSpPr>
          <p:cNvPr id="2" name="Left-Right Arrow 1">
            <a:extLst>
              <a:ext uri="{FF2B5EF4-FFF2-40B4-BE49-F238E27FC236}">
                <a16:creationId xmlns:a16="http://schemas.microsoft.com/office/drawing/2014/main" id="{D5A8BE08-36A4-EAEE-6A41-EB7FC9C0DD45}"/>
              </a:ext>
            </a:extLst>
          </p:cNvPr>
          <p:cNvSpPr/>
          <p:nvPr/>
        </p:nvSpPr>
        <p:spPr>
          <a:xfrm>
            <a:off x="31130866" y="23774230"/>
            <a:ext cx="3871110" cy="1156301"/>
          </a:xfrm>
          <a:prstGeom prst="leftRightArrow">
            <a:avLst>
              <a:gd name="adj1" fmla="val 51386"/>
              <a:gd name="adj2" fmla="val 50000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SU 2021">
      <a:dk1>
        <a:srgbClr val="000000"/>
      </a:dk1>
      <a:lt1>
        <a:srgbClr val="FFFFFF"/>
      </a:lt1>
      <a:dk2>
        <a:srgbClr val="00263A"/>
      </a:dk2>
      <a:lt2>
        <a:srgbClr val="A2AAAD"/>
      </a:lt2>
      <a:accent1>
        <a:srgbClr val="16597D"/>
      </a:accent1>
      <a:accent2>
        <a:srgbClr val="01ADD8"/>
      </a:accent2>
      <a:accent3>
        <a:srgbClr val="00938F"/>
      </a:accent3>
      <a:accent4>
        <a:srgbClr val="F16178"/>
      </a:accent4>
      <a:accent5>
        <a:srgbClr val="FF8300"/>
      </a:accent5>
      <a:accent6>
        <a:srgbClr val="F6BD17"/>
      </a:accent6>
      <a:hlink>
        <a:srgbClr val="288DC2"/>
      </a:hlink>
      <a:folHlink>
        <a:srgbClr val="6EA9D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6021</TotalTime>
  <Words>267</Words>
  <Application>Microsoft Macintosh PowerPoint</Application>
  <PresentationFormat>Custom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Segoe UI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Grady Bing</dc:creator>
  <cp:lastModifiedBy>Athena Dupont</cp:lastModifiedBy>
  <cp:revision>28</cp:revision>
  <dcterms:created xsi:type="dcterms:W3CDTF">2021-11-02T19:10:03Z</dcterms:created>
  <dcterms:modified xsi:type="dcterms:W3CDTF">2024-01-11T23:19:31Z</dcterms:modified>
</cp:coreProperties>
</file>