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3_BE2A1E41.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9"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13536" userDrawn="1">
          <p15:clr>
            <a:srgbClr val="A4A3A4"/>
          </p15:clr>
        </p15:guide>
        <p15:guide id="2" pos="576" userDrawn="1">
          <p15:clr>
            <a:srgbClr val="A4A3A4"/>
          </p15:clr>
        </p15:guide>
        <p15:guide id="3" pos="27072" userDrawn="1">
          <p15:clr>
            <a:srgbClr val="A4A3A4"/>
          </p15:clr>
        </p15:guide>
        <p15:guide id="4" orient="horz" pos="576" userDrawn="1">
          <p15:clr>
            <a:srgbClr val="A4A3A4"/>
          </p15:clr>
        </p15:guide>
        <p15:guide id="5" orient="horz" pos="20160" userDrawn="1">
          <p15:clr>
            <a:srgbClr val="A4A3A4"/>
          </p15:clr>
        </p15:guide>
        <p15:guide id="6" pos="14136" userDrawn="1">
          <p15:clr>
            <a:srgbClr val="A4A3A4"/>
          </p15:clr>
        </p15:guide>
        <p15:guide id="7" pos="20304" userDrawn="1">
          <p15:clr>
            <a:srgbClr val="A4A3A4"/>
          </p15:clr>
        </p15:guide>
        <p15:guide id="8" pos="20880" userDrawn="1">
          <p15:clr>
            <a:srgbClr val="A4A3A4"/>
          </p15:clr>
        </p15:guide>
        <p15:guide id="9" pos="7344" userDrawn="1">
          <p15:clr>
            <a:srgbClr val="A4A3A4"/>
          </p15:clr>
        </p15:guide>
        <p15:guide id="10" pos="6768" userDrawn="1">
          <p15:clr>
            <a:srgbClr val="A4A3A4"/>
          </p15:clr>
        </p15:guide>
        <p15:guide id="11" orient="horz" pos="32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86FA053-1175-DD55-4C50-74872E93592F}" name="Bryan Jeppesen" initials="" userId="S::a02298089@aggies.usu.edu::9175880d-85e3-445f-95a4-2c0548e8a829" providerId="AD"/>
  <p188:author id="{58CA9C9B-DB82-BC0F-C967-0B9329882152}" name="Athena Dupont" initials="AD" userId="Athena Dupont"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4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64"/>
    <p:restoredTop sz="94830"/>
  </p:normalViewPr>
  <p:slideViewPr>
    <p:cSldViewPr snapToGrid="0" snapToObjects="1">
      <p:cViewPr>
        <p:scale>
          <a:sx n="12" d="100"/>
          <a:sy n="12" d="100"/>
        </p:scale>
        <p:origin x="1804" y="92"/>
      </p:cViewPr>
      <p:guideLst>
        <p:guide pos="13536"/>
        <p:guide pos="576"/>
        <p:guide pos="27072"/>
        <p:guide orient="horz" pos="576"/>
        <p:guide orient="horz" pos="20160"/>
        <p:guide pos="14136"/>
        <p:guide pos="20304"/>
        <p:guide pos="20880"/>
        <p:guide pos="7344"/>
        <p:guide pos="6768"/>
        <p:guide orient="horz" pos="3240"/>
      </p:guideLst>
    </p:cSldViewPr>
  </p:slideViewPr>
  <p:notesTextViewPr>
    <p:cViewPr>
      <p:scale>
        <a:sx n="400" d="100"/>
        <a:sy n="4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modernComment_103_BE2A1E41.xml><?xml version="1.0" encoding="utf-8"?>
<p188:cmLst xmlns:a="http://schemas.openxmlformats.org/drawingml/2006/main" xmlns:r="http://schemas.openxmlformats.org/officeDocument/2006/relationships" xmlns:p188="http://schemas.microsoft.com/office/powerpoint/2018/8/main">
  <p188:cm id="{C666F298-AFEE-1248-8FC8-779624F105A4}" authorId="{58CA9C9B-DB82-BC0F-C967-0B9329882152}" created="2024-01-10T23:49:54.728">
    <ac:deMkLst xmlns:ac="http://schemas.microsoft.com/office/drawing/2013/main/command">
      <pc:docMk xmlns:pc="http://schemas.microsoft.com/office/powerpoint/2013/main/command"/>
      <pc:sldMk xmlns:pc="http://schemas.microsoft.com/office/powerpoint/2013/main/command" cId="3190431297" sldId="259"/>
      <ac:spMk id="26" creationId="{CA6C940C-A3E7-8042-839C-F2D07687974B}"/>
    </ac:deMkLst>
    <p188:txBody>
      <a:bodyPr/>
      <a:lstStyle/>
      <a:p>
        <a:r>
          <a:rPr lang="en-US"/>
          <a:t>Does this title work? I think yours just doesn’t quite use common words in the common way (it’s kind of unclear what is doing the promoting, or if it’s passive, and I think the fact that the cues are external is important to your work. Environmental won’t fit, so if this works for you I like it!</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5284D0-50F2-D64B-8044-CA2CD9EAA405}" type="datetimeFigureOut">
              <a:rPr lang="en-US" smtClean="0"/>
              <a:t>1/10/2024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91E70-C4DC-A140-99E4-0C17B258FCE5}" type="slidenum">
              <a:rPr lang="en-US" smtClean="0"/>
              <a:t>‹#›</a:t>
            </a:fld>
            <a:endParaRPr lang="en-US" dirty="0"/>
          </a:p>
        </p:txBody>
      </p:sp>
    </p:spTree>
    <p:extLst>
      <p:ext uri="{BB962C8B-B14F-4D97-AF65-F5344CB8AC3E}">
        <p14:creationId xmlns:p14="http://schemas.microsoft.com/office/powerpoint/2010/main" val="921563623"/>
      </p:ext>
    </p:extLst>
  </p:cSld>
  <p:clrMap bg1="lt1" tx1="dk1" bg2="lt2" tx2="dk2" accent1="accent1" accent2="accent2" accent3="accent3" accent4="accent4" accent5="accent5" accent6="accent6" hlink="hlink" folHlink="folHlink"/>
  <p:notesStyle>
    <a:lvl1pPr marL="0" algn="l" defTabSz="3686861" rtl="0" eaLnBrk="1" latinLnBrk="0" hangingPunct="1">
      <a:defRPr sz="4838" kern="1200">
        <a:solidFill>
          <a:schemeClr val="tx1"/>
        </a:solidFill>
        <a:latin typeface="+mn-lt"/>
        <a:ea typeface="+mn-ea"/>
        <a:cs typeface="+mn-cs"/>
      </a:defRPr>
    </a:lvl1pPr>
    <a:lvl2pPr marL="1843430" algn="l" defTabSz="3686861" rtl="0" eaLnBrk="1" latinLnBrk="0" hangingPunct="1">
      <a:defRPr sz="4838" kern="1200">
        <a:solidFill>
          <a:schemeClr val="tx1"/>
        </a:solidFill>
        <a:latin typeface="+mn-lt"/>
        <a:ea typeface="+mn-ea"/>
        <a:cs typeface="+mn-cs"/>
      </a:defRPr>
    </a:lvl2pPr>
    <a:lvl3pPr marL="3686861" algn="l" defTabSz="3686861" rtl="0" eaLnBrk="1" latinLnBrk="0" hangingPunct="1">
      <a:defRPr sz="4838" kern="1200">
        <a:solidFill>
          <a:schemeClr val="tx1"/>
        </a:solidFill>
        <a:latin typeface="+mn-lt"/>
        <a:ea typeface="+mn-ea"/>
        <a:cs typeface="+mn-cs"/>
      </a:defRPr>
    </a:lvl3pPr>
    <a:lvl4pPr marL="5530291" algn="l" defTabSz="3686861" rtl="0" eaLnBrk="1" latinLnBrk="0" hangingPunct="1">
      <a:defRPr sz="4838" kern="1200">
        <a:solidFill>
          <a:schemeClr val="tx1"/>
        </a:solidFill>
        <a:latin typeface="+mn-lt"/>
        <a:ea typeface="+mn-ea"/>
        <a:cs typeface="+mn-cs"/>
      </a:defRPr>
    </a:lvl4pPr>
    <a:lvl5pPr marL="7373722" algn="l" defTabSz="3686861" rtl="0" eaLnBrk="1" latinLnBrk="0" hangingPunct="1">
      <a:defRPr sz="4838" kern="1200">
        <a:solidFill>
          <a:schemeClr val="tx1"/>
        </a:solidFill>
        <a:latin typeface="+mn-lt"/>
        <a:ea typeface="+mn-ea"/>
        <a:cs typeface="+mn-cs"/>
      </a:defRPr>
    </a:lvl5pPr>
    <a:lvl6pPr marL="9217152" algn="l" defTabSz="3686861" rtl="0" eaLnBrk="1" latinLnBrk="0" hangingPunct="1">
      <a:defRPr sz="4838" kern="1200">
        <a:solidFill>
          <a:schemeClr val="tx1"/>
        </a:solidFill>
        <a:latin typeface="+mn-lt"/>
        <a:ea typeface="+mn-ea"/>
        <a:cs typeface="+mn-cs"/>
      </a:defRPr>
    </a:lvl6pPr>
    <a:lvl7pPr marL="11060582" algn="l" defTabSz="3686861" rtl="0" eaLnBrk="1" latinLnBrk="0" hangingPunct="1">
      <a:defRPr sz="4838" kern="1200">
        <a:solidFill>
          <a:schemeClr val="tx1"/>
        </a:solidFill>
        <a:latin typeface="+mn-lt"/>
        <a:ea typeface="+mn-ea"/>
        <a:cs typeface="+mn-cs"/>
      </a:defRPr>
    </a:lvl7pPr>
    <a:lvl8pPr marL="12904013" algn="l" defTabSz="3686861" rtl="0" eaLnBrk="1" latinLnBrk="0" hangingPunct="1">
      <a:defRPr sz="4838" kern="1200">
        <a:solidFill>
          <a:schemeClr val="tx1"/>
        </a:solidFill>
        <a:latin typeface="+mn-lt"/>
        <a:ea typeface="+mn-ea"/>
        <a:cs typeface="+mn-cs"/>
      </a:defRPr>
    </a:lvl8pPr>
    <a:lvl9pPr marL="14747443" algn="l" defTabSz="3686861" rtl="0" eaLnBrk="1" latinLnBrk="0" hangingPunct="1">
      <a:defRPr sz="483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original Better Poster format</a:t>
            </a:r>
          </a:p>
        </p:txBody>
      </p:sp>
      <p:sp>
        <p:nvSpPr>
          <p:cNvPr id="4" name="Slide Number Placeholder 3"/>
          <p:cNvSpPr>
            <a:spLocks noGrp="1"/>
          </p:cNvSpPr>
          <p:nvPr>
            <p:ph type="sldNum" sz="quarter" idx="5"/>
          </p:nvPr>
        </p:nvSpPr>
        <p:spPr/>
        <p:txBody>
          <a:bodyPr/>
          <a:lstStyle/>
          <a:p>
            <a:fld id="{A3891E70-C4DC-A140-99E4-0C17B258FCE5}" type="slidenum">
              <a:rPr lang="en-US" smtClean="0"/>
              <a:t>1</a:t>
            </a:fld>
            <a:endParaRPr lang="en-US" dirty="0"/>
          </a:p>
        </p:txBody>
      </p:sp>
    </p:spTree>
    <p:extLst>
      <p:ext uri="{BB962C8B-B14F-4D97-AF65-F5344CB8AC3E}">
        <p14:creationId xmlns:p14="http://schemas.microsoft.com/office/powerpoint/2010/main" val="17820151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G Better Poster">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FFF8EB3-2542-0A4C-AD08-A531CB96CE4E}"/>
              </a:ext>
            </a:extLst>
          </p:cNvPr>
          <p:cNvSpPr/>
          <p:nvPr userDrawn="1"/>
        </p:nvSpPr>
        <p:spPr>
          <a:xfrm>
            <a:off x="9053567" y="38163"/>
            <a:ext cx="25784066" cy="32918400"/>
          </a:xfrm>
          <a:prstGeom prst="rect">
            <a:avLst/>
          </a:prstGeom>
          <a:solidFill>
            <a:srgbClr val="0F2439"/>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109">
            <a:extLst>
              <a:ext uri="{FF2B5EF4-FFF2-40B4-BE49-F238E27FC236}">
                <a16:creationId xmlns:a16="http://schemas.microsoft.com/office/drawing/2014/main" id="{B6387B71-E814-D74C-A562-F4CADFB56628}"/>
              </a:ext>
            </a:extLst>
          </p:cNvPr>
          <p:cNvPicPr>
            <a:picLocks noChangeAspect="1"/>
          </p:cNvPicPr>
          <p:nvPr userDrawn="1"/>
        </p:nvPicPr>
        <p:blipFill>
          <a:blip r:embed="rId2"/>
          <a:srcRect/>
          <a:stretch>
            <a:fillRect/>
          </a:stretch>
        </p:blipFill>
        <p:spPr>
          <a:xfrm>
            <a:off x="16142839" y="30175199"/>
            <a:ext cx="11605521" cy="1842377"/>
          </a:xfrm>
          <a:prstGeom prst="rect">
            <a:avLst/>
          </a:prstGeom>
        </p:spPr>
      </p:pic>
    </p:spTree>
    <p:extLst>
      <p:ext uri="{BB962C8B-B14F-4D97-AF65-F5344CB8AC3E}">
        <p14:creationId xmlns:p14="http://schemas.microsoft.com/office/powerpoint/2010/main" val="786983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Presenter BP">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680043F-FC17-CB4F-95B7-7E1F3ACDA97F}"/>
              </a:ext>
            </a:extLst>
          </p:cNvPr>
          <p:cNvSpPr/>
          <p:nvPr userDrawn="1"/>
        </p:nvSpPr>
        <p:spPr>
          <a:xfrm>
            <a:off x="14996158" y="0"/>
            <a:ext cx="28895042" cy="32918400"/>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188BC2B6-F796-AD45-9099-CB7199DFA69D}"/>
              </a:ext>
            </a:extLst>
          </p:cNvPr>
          <p:cNvSpPr/>
          <p:nvPr userDrawn="1"/>
        </p:nvSpPr>
        <p:spPr>
          <a:xfrm>
            <a:off x="-1" y="0"/>
            <a:ext cx="14996161" cy="32918400"/>
          </a:xfrm>
          <a:prstGeom prst="rect">
            <a:avLst/>
          </a:prstGeom>
          <a:solidFill>
            <a:srgbClr val="0F2439"/>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109">
            <a:extLst>
              <a:ext uri="{FF2B5EF4-FFF2-40B4-BE49-F238E27FC236}">
                <a16:creationId xmlns:a16="http://schemas.microsoft.com/office/drawing/2014/main" id="{C16CA098-7688-4845-B436-36720CD4237A}"/>
              </a:ext>
            </a:extLst>
          </p:cNvPr>
          <p:cNvPicPr>
            <a:picLocks noChangeAspect="1"/>
          </p:cNvPicPr>
          <p:nvPr userDrawn="1"/>
        </p:nvPicPr>
        <p:blipFill>
          <a:blip r:embed="rId2"/>
          <a:srcRect/>
          <a:stretch>
            <a:fillRect/>
          </a:stretch>
        </p:blipFill>
        <p:spPr>
          <a:xfrm>
            <a:off x="1695318" y="30087479"/>
            <a:ext cx="11605521" cy="1842377"/>
          </a:xfrm>
          <a:prstGeom prst="rect">
            <a:avLst/>
          </a:prstGeom>
        </p:spPr>
      </p:pic>
    </p:spTree>
    <p:extLst>
      <p:ext uri="{BB962C8B-B14F-4D97-AF65-F5344CB8AC3E}">
        <p14:creationId xmlns:p14="http://schemas.microsoft.com/office/powerpoint/2010/main" val="118039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gure hero BP">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42953E31-1342-7E45-8E21-E3B6B930DC67}"/>
              </a:ext>
            </a:extLst>
          </p:cNvPr>
          <p:cNvSpPr/>
          <p:nvPr userDrawn="1"/>
        </p:nvSpPr>
        <p:spPr>
          <a:xfrm>
            <a:off x="11708345" y="-27478"/>
            <a:ext cx="32182855" cy="11720885"/>
          </a:xfrm>
          <a:custGeom>
            <a:avLst/>
            <a:gdLst>
              <a:gd name="connsiteX0" fmla="*/ 0 w 32111079"/>
              <a:gd name="connsiteY0" fmla="*/ 0 h 11720885"/>
              <a:gd name="connsiteX1" fmla="*/ 32111079 w 32111079"/>
              <a:gd name="connsiteY1" fmla="*/ 0 h 11720885"/>
              <a:gd name="connsiteX2" fmla="*/ 32111079 w 32111079"/>
              <a:gd name="connsiteY2" fmla="*/ 10587281 h 11720885"/>
              <a:gd name="connsiteX3" fmla="*/ 30977475 w 32111079"/>
              <a:gd name="connsiteY3" fmla="*/ 11720885 h 11720885"/>
              <a:gd name="connsiteX4" fmla="*/ 1061828 w 32111079"/>
              <a:gd name="connsiteY4" fmla="*/ 11720885 h 11720885"/>
              <a:gd name="connsiteX5" fmla="*/ 17308 w 32111079"/>
              <a:gd name="connsiteY5" fmla="*/ 11028531 h 11720885"/>
              <a:gd name="connsiteX6" fmla="*/ 0 w 32111079"/>
              <a:gd name="connsiteY6" fmla="*/ 10981241 h 11720885"/>
              <a:gd name="connsiteX7" fmla="*/ 0 w 32111079"/>
              <a:gd name="connsiteY7" fmla="*/ 0 h 11720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111079" h="11720885">
                <a:moveTo>
                  <a:pt x="0" y="0"/>
                </a:moveTo>
                <a:lnTo>
                  <a:pt x="32111079" y="0"/>
                </a:lnTo>
                <a:lnTo>
                  <a:pt x="32111079" y="10587281"/>
                </a:lnTo>
                <a:cubicBezTo>
                  <a:pt x="32111079" y="11213353"/>
                  <a:pt x="31603547" y="11720885"/>
                  <a:pt x="30977475" y="11720885"/>
                </a:cubicBezTo>
                <a:lnTo>
                  <a:pt x="1061828" y="11720885"/>
                </a:lnTo>
                <a:cubicBezTo>
                  <a:pt x="592274" y="11720885"/>
                  <a:pt x="189399" y="11435398"/>
                  <a:pt x="17308" y="11028531"/>
                </a:cubicBezTo>
                <a:lnTo>
                  <a:pt x="0" y="10981241"/>
                </a:lnTo>
                <a:lnTo>
                  <a:pt x="0" y="0"/>
                </a:lnTo>
                <a:close/>
              </a:path>
            </a:pathLst>
          </a:custGeom>
          <a:solidFill>
            <a:srgbClr val="0F2439"/>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Rectangle 7">
            <a:extLst>
              <a:ext uri="{FF2B5EF4-FFF2-40B4-BE49-F238E27FC236}">
                <a16:creationId xmlns:a16="http://schemas.microsoft.com/office/drawing/2014/main" id="{3EDDCBA0-D825-7343-AF62-E64FE01DDAFF}"/>
              </a:ext>
            </a:extLst>
          </p:cNvPr>
          <p:cNvSpPr/>
          <p:nvPr userDrawn="1"/>
        </p:nvSpPr>
        <p:spPr>
          <a:xfrm>
            <a:off x="0" y="0"/>
            <a:ext cx="11708345" cy="32918400"/>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Graphical user interface&#10;&#10;Description automatically generated">
            <a:extLst>
              <a:ext uri="{FF2B5EF4-FFF2-40B4-BE49-F238E27FC236}">
                <a16:creationId xmlns:a16="http://schemas.microsoft.com/office/drawing/2014/main" id="{D1F9ACEC-ECB5-364C-9C7C-BE5921AD0C94}"/>
              </a:ext>
            </a:extLst>
          </p:cNvPr>
          <p:cNvPicPr>
            <a:picLocks noChangeAspect="1"/>
          </p:cNvPicPr>
          <p:nvPr userDrawn="1"/>
        </p:nvPicPr>
        <p:blipFill>
          <a:blip r:embed="rId2"/>
          <a:stretch>
            <a:fillRect/>
          </a:stretch>
        </p:blipFill>
        <p:spPr>
          <a:xfrm>
            <a:off x="1017338" y="29141656"/>
            <a:ext cx="9673661" cy="2862344"/>
          </a:xfrm>
          <a:prstGeom prst="rect">
            <a:avLst/>
          </a:prstGeom>
        </p:spPr>
      </p:pic>
    </p:spTree>
    <p:extLst>
      <p:ext uri="{BB962C8B-B14F-4D97-AF65-F5344CB8AC3E}">
        <p14:creationId xmlns:p14="http://schemas.microsoft.com/office/powerpoint/2010/main" val="1984313489"/>
      </p:ext>
    </p:extLst>
  </p:cSld>
  <p:clrMapOvr>
    <a:masterClrMapping/>
  </p:clrMapOvr>
  <p:extLst>
    <p:ext uri="{DCECCB84-F9BA-43D5-87BE-67443E8EF086}">
      <p15:sldGuideLst xmlns:p15="http://schemas.microsoft.com/office/powerpoint/2012/main">
        <p15:guide id="1" orient="horz" pos="10368" userDrawn="1">
          <p15:clr>
            <a:srgbClr val="FBAE40"/>
          </p15:clr>
        </p15:guide>
        <p15:guide id="2" pos="1382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gure hero mo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6BD29EA-1972-C248-92C4-EAB619C6B72D}"/>
              </a:ext>
            </a:extLst>
          </p:cNvPr>
          <p:cNvSpPr/>
          <p:nvPr userDrawn="1"/>
        </p:nvSpPr>
        <p:spPr>
          <a:xfrm>
            <a:off x="0" y="0"/>
            <a:ext cx="28433486" cy="32918400"/>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Logo&#10;&#10;Description automatically generated">
            <a:extLst>
              <a:ext uri="{FF2B5EF4-FFF2-40B4-BE49-F238E27FC236}">
                <a16:creationId xmlns:a16="http://schemas.microsoft.com/office/drawing/2014/main" id="{C0403D38-D978-AB48-A22E-BC312669A4DE}"/>
              </a:ext>
            </a:extLst>
          </p:cNvPr>
          <p:cNvPicPr>
            <a:picLocks noChangeAspect="1"/>
          </p:cNvPicPr>
          <p:nvPr userDrawn="1"/>
        </p:nvPicPr>
        <p:blipFill>
          <a:blip r:embed="rId2"/>
          <a:stretch>
            <a:fillRect/>
          </a:stretch>
        </p:blipFill>
        <p:spPr>
          <a:xfrm>
            <a:off x="29486880" y="29559138"/>
            <a:ext cx="12478097" cy="1987662"/>
          </a:xfrm>
          <a:prstGeom prst="rect">
            <a:avLst/>
          </a:prstGeom>
        </p:spPr>
      </p:pic>
    </p:spTree>
    <p:extLst>
      <p:ext uri="{BB962C8B-B14F-4D97-AF65-F5344CB8AC3E}">
        <p14:creationId xmlns:p14="http://schemas.microsoft.com/office/powerpoint/2010/main" val="2414343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ditional poster 1">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4531A0E-8B40-D04E-9860-CC4D35EB642D}"/>
              </a:ext>
            </a:extLst>
          </p:cNvPr>
          <p:cNvSpPr/>
          <p:nvPr userDrawn="1"/>
        </p:nvSpPr>
        <p:spPr>
          <a:xfrm>
            <a:off x="-1" y="0"/>
            <a:ext cx="43891201" cy="6369267"/>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Text, logo&#10;&#10;Description automatically generated">
            <a:extLst>
              <a:ext uri="{FF2B5EF4-FFF2-40B4-BE49-F238E27FC236}">
                <a16:creationId xmlns:a16="http://schemas.microsoft.com/office/drawing/2014/main" id="{D50F2F4D-5376-F849-968E-893B292884B2}"/>
              </a:ext>
            </a:extLst>
          </p:cNvPr>
          <p:cNvPicPr>
            <a:picLocks noChangeAspect="1"/>
          </p:cNvPicPr>
          <p:nvPr userDrawn="1"/>
        </p:nvPicPr>
        <p:blipFill>
          <a:blip r:embed="rId2"/>
          <a:stretch>
            <a:fillRect/>
          </a:stretch>
        </p:blipFill>
        <p:spPr>
          <a:xfrm>
            <a:off x="39534352" y="860004"/>
            <a:ext cx="3442447" cy="4379557"/>
          </a:xfrm>
          <a:prstGeom prst="rect">
            <a:avLst/>
          </a:prstGeom>
        </p:spPr>
      </p:pic>
      <p:cxnSp>
        <p:nvCxnSpPr>
          <p:cNvPr id="10" name="Straight Connector 9">
            <a:extLst>
              <a:ext uri="{FF2B5EF4-FFF2-40B4-BE49-F238E27FC236}">
                <a16:creationId xmlns:a16="http://schemas.microsoft.com/office/drawing/2014/main" id="{ABD57342-1A8B-B14A-8ED4-AC4289B3BB78}"/>
              </a:ext>
            </a:extLst>
          </p:cNvPr>
          <p:cNvCxnSpPr>
            <a:cxnSpLocks/>
          </p:cNvCxnSpPr>
          <p:nvPr userDrawn="1"/>
        </p:nvCxnSpPr>
        <p:spPr>
          <a:xfrm flipV="1">
            <a:off x="161364" y="0"/>
            <a:ext cx="0" cy="6400800"/>
          </a:xfrm>
          <a:prstGeom prst="line">
            <a:avLst/>
          </a:prstGeom>
          <a:ln w="3810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7270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aditional poster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6D5B9FE-11A4-7346-B31F-F5D4F9043379}"/>
              </a:ext>
            </a:extLst>
          </p:cNvPr>
          <p:cNvSpPr/>
          <p:nvPr userDrawn="1"/>
        </p:nvSpPr>
        <p:spPr>
          <a:xfrm>
            <a:off x="0" y="0"/>
            <a:ext cx="43891200" cy="32945881"/>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2DDCAE2-24B1-6B43-90D2-B77D4F0D085B}"/>
              </a:ext>
            </a:extLst>
          </p:cNvPr>
          <p:cNvSpPr/>
          <p:nvPr userDrawn="1"/>
        </p:nvSpPr>
        <p:spPr>
          <a:xfrm rot="5400000">
            <a:off x="20103058" y="9157741"/>
            <a:ext cx="3685081" cy="43891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109">
            <a:extLst>
              <a:ext uri="{FF2B5EF4-FFF2-40B4-BE49-F238E27FC236}">
                <a16:creationId xmlns:a16="http://schemas.microsoft.com/office/drawing/2014/main" id="{0B44EB41-9264-9540-86C4-9F32D61AD9EF}"/>
              </a:ext>
            </a:extLst>
          </p:cNvPr>
          <p:cNvPicPr>
            <a:picLocks noChangeAspect="1"/>
          </p:cNvPicPr>
          <p:nvPr userDrawn="1"/>
        </p:nvPicPr>
        <p:blipFill>
          <a:blip r:embed="rId2"/>
          <a:srcRect/>
          <a:stretch>
            <a:fillRect/>
          </a:stretch>
        </p:blipFill>
        <p:spPr>
          <a:xfrm>
            <a:off x="960120" y="30175199"/>
            <a:ext cx="11605521" cy="1842377"/>
          </a:xfrm>
          <a:prstGeom prst="rect">
            <a:avLst/>
          </a:prstGeom>
        </p:spPr>
      </p:pic>
    </p:spTree>
    <p:extLst>
      <p:ext uri="{BB962C8B-B14F-4D97-AF65-F5344CB8AC3E}">
        <p14:creationId xmlns:p14="http://schemas.microsoft.com/office/powerpoint/2010/main" val="1882090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raditional poster 3">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BE7A548-8FA4-5C4B-AD71-E0A031E22648}"/>
              </a:ext>
            </a:extLst>
          </p:cNvPr>
          <p:cNvSpPr/>
          <p:nvPr userDrawn="1"/>
        </p:nvSpPr>
        <p:spPr>
          <a:xfrm rot="5400000">
            <a:off x="17915240" y="-17915235"/>
            <a:ext cx="8060720" cy="43891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99C2643E-5FC8-A444-9424-93DB0CBCE779}"/>
              </a:ext>
            </a:extLst>
          </p:cNvPr>
          <p:cNvGrpSpPr/>
          <p:nvPr userDrawn="1"/>
        </p:nvGrpSpPr>
        <p:grpSpPr>
          <a:xfrm>
            <a:off x="0" y="6655145"/>
            <a:ext cx="43891200" cy="2342397"/>
            <a:chOff x="0" y="6497913"/>
            <a:chExt cx="43891200" cy="2499630"/>
          </a:xfrm>
          <a:solidFill>
            <a:schemeClr val="bg2"/>
          </a:solidFill>
        </p:grpSpPr>
        <p:sp>
          <p:nvSpPr>
            <p:cNvPr id="10" name="Rounded Rectangle 9">
              <a:extLst>
                <a:ext uri="{FF2B5EF4-FFF2-40B4-BE49-F238E27FC236}">
                  <a16:creationId xmlns:a16="http://schemas.microsoft.com/office/drawing/2014/main" id="{11CB6447-2BCB-7547-AC74-241D0E4BC7E9}"/>
                </a:ext>
              </a:extLst>
            </p:cNvPr>
            <p:cNvSpPr/>
            <p:nvPr/>
          </p:nvSpPr>
          <p:spPr>
            <a:xfrm>
              <a:off x="0" y="6742587"/>
              <a:ext cx="43891200" cy="2254956"/>
            </a:xfrm>
            <a:prstGeom prst="roundRect">
              <a:avLst>
                <a:gd name="adj" fmla="val 3788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1" name="Rounded Rectangle 10">
              <a:extLst>
                <a:ext uri="{FF2B5EF4-FFF2-40B4-BE49-F238E27FC236}">
                  <a16:creationId xmlns:a16="http://schemas.microsoft.com/office/drawing/2014/main" id="{65B1CD86-A629-2A48-8FBA-5A99A978E5B0}"/>
                </a:ext>
              </a:extLst>
            </p:cNvPr>
            <p:cNvSpPr/>
            <p:nvPr/>
          </p:nvSpPr>
          <p:spPr>
            <a:xfrm>
              <a:off x="0" y="6497913"/>
              <a:ext cx="43891200" cy="1499926"/>
            </a:xfrm>
            <a:prstGeom prst="roundRect">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grpSp>
      <p:pic>
        <p:nvPicPr>
          <p:cNvPr id="12" name="Picture 11" descr="A picture containing text, clipart&#10;&#10;Description automatically generated">
            <a:extLst>
              <a:ext uri="{FF2B5EF4-FFF2-40B4-BE49-F238E27FC236}">
                <a16:creationId xmlns:a16="http://schemas.microsoft.com/office/drawing/2014/main" id="{22F6A838-21FD-5A44-AF76-857B0EC31BC5}"/>
              </a:ext>
            </a:extLst>
          </p:cNvPr>
          <p:cNvPicPr>
            <a:picLocks noChangeAspect="1"/>
          </p:cNvPicPr>
          <p:nvPr userDrawn="1"/>
        </p:nvPicPr>
        <p:blipFill>
          <a:blip r:embed="rId2"/>
          <a:stretch>
            <a:fillRect/>
          </a:stretch>
        </p:blipFill>
        <p:spPr>
          <a:xfrm>
            <a:off x="32004000" y="7366328"/>
            <a:ext cx="10972800" cy="1056206"/>
          </a:xfrm>
          <a:prstGeom prst="rect">
            <a:avLst/>
          </a:prstGeom>
        </p:spPr>
      </p:pic>
    </p:spTree>
    <p:extLst>
      <p:ext uri="{BB962C8B-B14F-4D97-AF65-F5344CB8AC3E}">
        <p14:creationId xmlns:p14="http://schemas.microsoft.com/office/powerpoint/2010/main" val="2846141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3489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7337ECA4-2C3A-7546-B9B9-C9C5A89F4660}" type="datetimeFigureOut">
              <a:rPr lang="en-US" smtClean="0"/>
              <a:t>1/10/2024</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F68D029D-74ED-0041-825B-5872D363F0E6}" type="slidenum">
              <a:rPr lang="en-US" smtClean="0"/>
              <a:t>‹#›</a:t>
            </a:fld>
            <a:endParaRPr lang="en-US" dirty="0"/>
          </a:p>
        </p:txBody>
      </p:sp>
    </p:spTree>
    <p:extLst>
      <p:ext uri="{BB962C8B-B14F-4D97-AF65-F5344CB8AC3E}">
        <p14:creationId xmlns:p14="http://schemas.microsoft.com/office/powerpoint/2010/main" val="392665107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3" r:id="rId3"/>
    <p:sldLayoutId id="2147483665" r:id="rId4"/>
    <p:sldLayoutId id="2147483664" r:id="rId5"/>
    <p:sldLayoutId id="2147483661" r:id="rId6"/>
    <p:sldLayoutId id="2147483662" r:id="rId7"/>
    <p:sldLayoutId id="2147483668" r:id="rId8"/>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jpg"/><Relationship Id="rId3" Type="http://schemas.microsoft.com/office/2018/10/relationships/comments" Target="../comments/modernComment_103_BE2A1E41.xml"/><Relationship Id="rId7"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CA6C940C-A3E7-8042-839C-F2D07687974B}"/>
              </a:ext>
            </a:extLst>
          </p:cNvPr>
          <p:cNvSpPr txBox="1"/>
          <p:nvPr/>
        </p:nvSpPr>
        <p:spPr>
          <a:xfrm>
            <a:off x="10913629" y="612150"/>
            <a:ext cx="22275704" cy="10864513"/>
          </a:xfrm>
          <a:prstGeom prst="rect">
            <a:avLst/>
          </a:prstGeom>
          <a:noFill/>
        </p:spPr>
        <p:txBody>
          <a:bodyPr wrap="square" rtlCol="0">
            <a:spAutoFit/>
          </a:bodyPr>
          <a:lstStyle/>
          <a:p>
            <a:r>
              <a:rPr lang="en-US" sz="17500" dirty="0">
                <a:solidFill>
                  <a:schemeClr val="bg1"/>
                </a:solidFill>
                <a:latin typeface="+mj-lt"/>
                <a:ea typeface="Segoe UI Black" panose="020B0A02040204020203" pitchFamily="34" charset="0"/>
                <a:cs typeface="Segoe UI" panose="020B0502040204020203" pitchFamily="34" charset="0"/>
              </a:rPr>
              <a:t>Persistent voluntary</a:t>
            </a:r>
            <a:r>
              <a:rPr lang="en-US" sz="17500" b="1" dirty="0">
                <a:solidFill>
                  <a:schemeClr val="accent2"/>
                </a:solidFill>
                <a:latin typeface="+mj-lt"/>
                <a:ea typeface="Segoe UI Black" panose="020B0A02040204020203" pitchFamily="34" charset="0"/>
                <a:cs typeface="Segoe UI" panose="020B0502040204020203" pitchFamily="34" charset="0"/>
              </a:rPr>
              <a:t> vaping </a:t>
            </a:r>
            <a:r>
              <a:rPr lang="en-US" sz="17500" dirty="0">
                <a:solidFill>
                  <a:schemeClr val="bg1"/>
                </a:solidFill>
                <a:latin typeface="+mj-lt"/>
                <a:ea typeface="Segoe UI Black" panose="020B0A02040204020203" pitchFamily="34" charset="0"/>
                <a:cs typeface="Segoe UI" panose="020B0502040204020203" pitchFamily="34" charset="0"/>
              </a:rPr>
              <a:t>in rats supports </a:t>
            </a:r>
            <a:r>
              <a:rPr lang="en-US" sz="17500" b="1" dirty="0">
                <a:solidFill>
                  <a:schemeClr val="accent2"/>
                </a:solidFill>
                <a:latin typeface="+mj-lt"/>
                <a:ea typeface="Segoe UI Black" panose="020B0A02040204020203" pitchFamily="34" charset="0"/>
                <a:cs typeface="Segoe UI" panose="020B0502040204020203" pitchFamily="34" charset="0"/>
              </a:rPr>
              <a:t>biological basis </a:t>
            </a:r>
            <a:r>
              <a:rPr lang="en-US" sz="17500" dirty="0">
                <a:solidFill>
                  <a:schemeClr val="bg1"/>
                </a:solidFill>
                <a:latin typeface="+mj-lt"/>
                <a:ea typeface="Segoe UI Black" panose="020B0A02040204020203" pitchFamily="34" charset="0"/>
                <a:cs typeface="Segoe UI" panose="020B0502040204020203" pitchFamily="34" charset="0"/>
              </a:rPr>
              <a:t>for electronic cigarette use</a:t>
            </a:r>
            <a:r>
              <a:rPr lang="en-US" sz="17500" b="1" dirty="0">
                <a:solidFill>
                  <a:schemeClr val="bg1"/>
                </a:solidFill>
                <a:latin typeface="+mj-lt"/>
                <a:ea typeface="Roboto" panose="02000000000000000000" pitchFamily="2" charset="0"/>
                <a:cs typeface="Segoe UI" panose="020B0502040204020203" pitchFamily="34" charset="0"/>
              </a:rPr>
              <a:t>.</a:t>
            </a:r>
            <a:endParaRPr lang="en-US" sz="17500" dirty="0">
              <a:solidFill>
                <a:schemeClr val="bg1"/>
              </a:solidFill>
              <a:latin typeface="+mj-lt"/>
              <a:cs typeface="Calibri" panose="020F0502020204030204" pitchFamily="34" charset="0"/>
            </a:endParaRPr>
          </a:p>
        </p:txBody>
      </p:sp>
      <p:sp>
        <p:nvSpPr>
          <p:cNvPr id="30" name="TextBox 29">
            <a:extLst>
              <a:ext uri="{FF2B5EF4-FFF2-40B4-BE49-F238E27FC236}">
                <a16:creationId xmlns:a16="http://schemas.microsoft.com/office/drawing/2014/main" id="{7B851B66-6045-BB4A-A5E3-BBD772F3CEFD}"/>
              </a:ext>
            </a:extLst>
          </p:cNvPr>
          <p:cNvSpPr txBox="1"/>
          <p:nvPr/>
        </p:nvSpPr>
        <p:spPr>
          <a:xfrm>
            <a:off x="914400" y="677331"/>
            <a:ext cx="7278130" cy="4154984"/>
          </a:xfrm>
          <a:prstGeom prst="rect">
            <a:avLst/>
          </a:prstGeom>
          <a:noFill/>
        </p:spPr>
        <p:txBody>
          <a:bodyPr wrap="square" rtlCol="0">
            <a:spAutoFit/>
          </a:bodyPr>
          <a:lstStyle/>
          <a:p>
            <a:r>
              <a:rPr lang="en-US" sz="6600" b="1" dirty="0">
                <a:solidFill>
                  <a:schemeClr val="accent2"/>
                </a:solidFill>
                <a:latin typeface="+mj-lt"/>
                <a:ea typeface="Segoe UI Black" panose="020B0A02040204020203" pitchFamily="34" charset="0"/>
                <a:cs typeface="Segoe UI" panose="020B0502040204020203" pitchFamily="34" charset="0"/>
              </a:rPr>
              <a:t>Vape consumption</a:t>
            </a:r>
            <a:r>
              <a:rPr lang="en-US" sz="6600" dirty="0">
                <a:latin typeface="+mj-lt"/>
                <a:ea typeface="Segoe UI Black" panose="020B0A02040204020203" pitchFamily="34" charset="0"/>
                <a:cs typeface="Segoe UI" panose="020B0502040204020203" pitchFamily="34" charset="0"/>
              </a:rPr>
              <a:t> in </a:t>
            </a:r>
            <a:r>
              <a:rPr lang="en-US" sz="6600" b="1" dirty="0">
                <a:solidFill>
                  <a:schemeClr val="accent2"/>
                </a:solidFill>
                <a:latin typeface="+mj-lt"/>
                <a:ea typeface="Segoe UI Black" panose="020B0A02040204020203" pitchFamily="34" charset="0"/>
                <a:cs typeface="Segoe UI" panose="020B0502040204020203" pitchFamily="34" charset="0"/>
              </a:rPr>
              <a:t>rats</a:t>
            </a:r>
            <a:r>
              <a:rPr lang="en-US" sz="6600" dirty="0">
                <a:latin typeface="+mj-lt"/>
                <a:ea typeface="Segoe UI Black" panose="020B0A02040204020203" pitchFamily="34" charset="0"/>
                <a:cs typeface="Segoe UI" panose="020B0502040204020203" pitchFamily="34" charset="0"/>
              </a:rPr>
              <a:t> helps to </a:t>
            </a:r>
            <a:r>
              <a:rPr lang="en-US" sz="6600" b="1" dirty="0">
                <a:solidFill>
                  <a:schemeClr val="accent2"/>
                </a:solidFill>
                <a:latin typeface="+mj-lt"/>
                <a:ea typeface="Segoe UI Black" panose="020B0A02040204020203" pitchFamily="34" charset="0"/>
                <a:cs typeface="Segoe UI" panose="020B0502040204020203" pitchFamily="34" charset="0"/>
              </a:rPr>
              <a:t>understand human vaping </a:t>
            </a:r>
            <a:r>
              <a:rPr lang="en-US" sz="6600" dirty="0">
                <a:latin typeface="+mj-lt"/>
                <a:ea typeface="Segoe UI Black" panose="020B0A02040204020203" pitchFamily="34" charset="0"/>
                <a:cs typeface="Segoe UI" panose="020B0502040204020203" pitchFamily="34" charset="0"/>
              </a:rPr>
              <a:t>behaviors.</a:t>
            </a:r>
            <a:endParaRPr lang="en-US" sz="6600" dirty="0">
              <a:solidFill>
                <a:schemeClr val="tx2"/>
              </a:solidFill>
              <a:latin typeface="+mj-lt"/>
              <a:ea typeface="Segoe UI Black" panose="020B0A02040204020203" pitchFamily="34" charset="0"/>
              <a:cs typeface="Segoe UI" panose="020B0502040204020203" pitchFamily="34" charset="0"/>
            </a:endParaRPr>
          </a:p>
        </p:txBody>
      </p:sp>
      <p:sp>
        <p:nvSpPr>
          <p:cNvPr id="29" name="TextBox 28">
            <a:extLst>
              <a:ext uri="{FF2B5EF4-FFF2-40B4-BE49-F238E27FC236}">
                <a16:creationId xmlns:a16="http://schemas.microsoft.com/office/drawing/2014/main" id="{A9701E05-66BD-C64D-B577-19DCAD15DE00}"/>
              </a:ext>
            </a:extLst>
          </p:cNvPr>
          <p:cNvSpPr txBox="1"/>
          <p:nvPr/>
        </p:nvSpPr>
        <p:spPr>
          <a:xfrm>
            <a:off x="3785464" y="5422772"/>
            <a:ext cx="5177720" cy="4616648"/>
          </a:xfrm>
          <a:prstGeom prst="rect">
            <a:avLst/>
          </a:prstGeom>
          <a:noFill/>
        </p:spPr>
        <p:txBody>
          <a:bodyPr wrap="square" rtlCol="0">
            <a:spAutoFit/>
          </a:bodyPr>
          <a:lstStyle/>
          <a:p>
            <a:r>
              <a:rPr lang="en-US" sz="3600" b="1" dirty="0">
                <a:cs typeface="Times New Roman" panose="02020603050405020304" pitchFamily="18" charset="0"/>
              </a:rPr>
              <a:t>Kiernan T. Callister</a:t>
            </a:r>
          </a:p>
          <a:p>
            <a:r>
              <a:rPr lang="en-US" sz="3600" i="1" dirty="0">
                <a:cs typeface="Times New Roman" panose="02020603050405020304" pitchFamily="18" charset="0"/>
              </a:rPr>
              <a:t>Utah State University</a:t>
            </a:r>
          </a:p>
          <a:p>
            <a:endParaRPr lang="en-US" sz="2400" i="1" dirty="0">
              <a:cs typeface="Times New Roman" panose="02020603050405020304" pitchFamily="18" charset="0"/>
            </a:endParaRPr>
          </a:p>
          <a:p>
            <a:r>
              <a:rPr lang="en-US" sz="3600" b="1" dirty="0">
                <a:cs typeface="Times New Roman" panose="02020603050405020304" pitchFamily="18" charset="0"/>
              </a:rPr>
              <a:t>Mariah E. Willis-Moore</a:t>
            </a:r>
          </a:p>
          <a:p>
            <a:r>
              <a:rPr lang="en-US" sz="3600" i="1" dirty="0">
                <a:cs typeface="Times New Roman" panose="02020603050405020304" pitchFamily="18" charset="0"/>
              </a:rPr>
              <a:t>Utah State University </a:t>
            </a:r>
          </a:p>
          <a:p>
            <a:endParaRPr lang="en-US" sz="3600" i="1" dirty="0">
              <a:cs typeface="Times New Roman" panose="02020603050405020304" pitchFamily="18" charset="0"/>
            </a:endParaRPr>
          </a:p>
          <a:p>
            <a:r>
              <a:rPr lang="en-US" sz="3600" b="1" dirty="0">
                <a:cs typeface="Times New Roman" panose="02020603050405020304" pitchFamily="18" charset="0"/>
              </a:rPr>
              <a:t>Dr. Amy L. Odum</a:t>
            </a:r>
          </a:p>
          <a:p>
            <a:r>
              <a:rPr lang="en-US" sz="3600" i="1" dirty="0">
                <a:cs typeface="Times New Roman" panose="02020603050405020304" pitchFamily="18" charset="0"/>
              </a:rPr>
              <a:t>Utah State University</a:t>
            </a:r>
          </a:p>
          <a:p>
            <a:endParaRPr lang="en-US" dirty="0"/>
          </a:p>
        </p:txBody>
      </p:sp>
      <p:pic>
        <p:nvPicPr>
          <p:cNvPr id="31" name="Picture 30">
            <a:extLst>
              <a:ext uri="{FF2B5EF4-FFF2-40B4-BE49-F238E27FC236}">
                <a16:creationId xmlns:a16="http://schemas.microsoft.com/office/drawing/2014/main" id="{2F3B3DBF-2968-B242-927C-A9A0510DAA40}"/>
              </a:ext>
            </a:extLst>
          </p:cNvPr>
          <p:cNvPicPr>
            <a:picLocks noChangeAspect="1"/>
          </p:cNvPicPr>
          <p:nvPr/>
        </p:nvPicPr>
        <p:blipFill>
          <a:blip r:embed="rId4"/>
          <a:srcRect/>
          <a:stretch/>
        </p:blipFill>
        <p:spPr>
          <a:xfrm>
            <a:off x="914399" y="5422772"/>
            <a:ext cx="2738827" cy="4109848"/>
          </a:xfrm>
          <a:prstGeom prst="rect">
            <a:avLst/>
          </a:prstGeom>
        </p:spPr>
      </p:pic>
      <p:sp>
        <p:nvSpPr>
          <p:cNvPr id="34" name="TextBox 33">
            <a:extLst>
              <a:ext uri="{FF2B5EF4-FFF2-40B4-BE49-F238E27FC236}">
                <a16:creationId xmlns:a16="http://schemas.microsoft.com/office/drawing/2014/main" id="{B9058A12-FAB2-6841-97C7-7FE46414D46C}"/>
              </a:ext>
            </a:extLst>
          </p:cNvPr>
          <p:cNvSpPr txBox="1"/>
          <p:nvPr/>
        </p:nvSpPr>
        <p:spPr>
          <a:xfrm>
            <a:off x="914401" y="10100126"/>
            <a:ext cx="7278130" cy="11480066"/>
          </a:xfrm>
          <a:prstGeom prst="rect">
            <a:avLst/>
          </a:prstGeom>
          <a:noFill/>
        </p:spPr>
        <p:txBody>
          <a:bodyPr wrap="square" rtlCol="0">
            <a:spAutoFit/>
          </a:bodyPr>
          <a:lstStyle/>
          <a:p>
            <a:r>
              <a:rPr lang="en-US" sz="6000" b="1" dirty="0">
                <a:solidFill>
                  <a:schemeClr val="accent2"/>
                </a:solidFill>
                <a:latin typeface="+mj-lt"/>
                <a:cs typeface="Times New Roman" panose="02020603050405020304" pitchFamily="18" charset="0"/>
              </a:rPr>
              <a:t>Vaping/E-Cigarettes</a:t>
            </a:r>
            <a:endParaRPr lang="en-US" sz="4000" b="1" dirty="0">
              <a:solidFill>
                <a:schemeClr val="tx1">
                  <a:lumMod val="95000"/>
                  <a:lumOff val="5000"/>
                </a:schemeClr>
              </a:solidFill>
              <a:cs typeface="Times New Roman" panose="02020603050405020304" pitchFamily="18" charset="0"/>
            </a:endParaRPr>
          </a:p>
          <a:p>
            <a:endParaRPr lang="en-US" sz="4000" dirty="0">
              <a:solidFill>
                <a:schemeClr val="tx1">
                  <a:lumMod val="95000"/>
                  <a:lumOff val="5000"/>
                </a:schemeClr>
              </a:solidFill>
              <a:cs typeface="Times New Roman" panose="02020603050405020304" pitchFamily="18" charset="0"/>
            </a:endParaRPr>
          </a:p>
          <a:p>
            <a:r>
              <a:rPr lang="en-US" sz="4000" dirty="0">
                <a:solidFill>
                  <a:schemeClr val="tx1">
                    <a:lumMod val="95000"/>
                    <a:lumOff val="5000"/>
                  </a:schemeClr>
                </a:solidFill>
                <a:cs typeface="Times New Roman" panose="02020603050405020304" pitchFamily="18" charset="0"/>
              </a:rPr>
              <a:t>Nicotine vaping, or e-cigarette use, is a pervasive health concern among adolescents and young adults that has many harmful impacts, such as permanent changes in brain development.</a:t>
            </a:r>
          </a:p>
          <a:p>
            <a:endParaRPr lang="en-US" sz="4000" dirty="0">
              <a:solidFill>
                <a:schemeClr val="tx1">
                  <a:lumMod val="95000"/>
                  <a:lumOff val="5000"/>
                </a:schemeClr>
              </a:solidFill>
              <a:cs typeface="Times New Roman" panose="02020603050405020304" pitchFamily="18" charset="0"/>
            </a:endParaRPr>
          </a:p>
          <a:p>
            <a:r>
              <a:rPr lang="en-US" sz="4000" dirty="0">
                <a:solidFill>
                  <a:schemeClr val="tx1">
                    <a:lumMod val="95000"/>
                    <a:lumOff val="5000"/>
                  </a:schemeClr>
                </a:solidFill>
                <a:cs typeface="Times New Roman" panose="02020603050405020304" pitchFamily="18" charset="0"/>
              </a:rPr>
              <a:t>Rats have shared neurobiology with humans and can therefore be used to examine phenomena that are difficult to experimentally study in humans. </a:t>
            </a:r>
          </a:p>
          <a:p>
            <a:endParaRPr lang="en-US" sz="4000" dirty="0">
              <a:solidFill>
                <a:schemeClr val="tx1">
                  <a:lumMod val="95000"/>
                  <a:lumOff val="5000"/>
                </a:schemeClr>
              </a:solidFill>
              <a:cs typeface="Times New Roman" panose="02020603050405020304" pitchFamily="18" charset="0"/>
            </a:endParaRPr>
          </a:p>
          <a:p>
            <a:r>
              <a:rPr lang="en-US" sz="4000" dirty="0"/>
              <a:t>Our study seeks to develop and validate a new system of nicotine vaping in rats.</a:t>
            </a:r>
            <a:endParaRPr lang="en-US" sz="4000" dirty="0">
              <a:solidFill>
                <a:schemeClr val="tx1">
                  <a:lumMod val="95000"/>
                  <a:lumOff val="5000"/>
                </a:schemeClr>
              </a:solidFill>
              <a:cs typeface="Times New Roman" panose="02020603050405020304" pitchFamily="18" charset="0"/>
            </a:endParaRPr>
          </a:p>
        </p:txBody>
      </p:sp>
      <p:sp>
        <p:nvSpPr>
          <p:cNvPr id="40" name="TextBox 39">
            <a:extLst>
              <a:ext uri="{FF2B5EF4-FFF2-40B4-BE49-F238E27FC236}">
                <a16:creationId xmlns:a16="http://schemas.microsoft.com/office/drawing/2014/main" id="{B96A71B2-8B2A-8044-8996-1F4B3B79F824}"/>
              </a:ext>
            </a:extLst>
          </p:cNvPr>
          <p:cNvSpPr txBox="1"/>
          <p:nvPr/>
        </p:nvSpPr>
        <p:spPr>
          <a:xfrm>
            <a:off x="35740806" y="699284"/>
            <a:ext cx="7525068" cy="7786747"/>
          </a:xfrm>
          <a:prstGeom prst="rect">
            <a:avLst/>
          </a:prstGeom>
          <a:noFill/>
        </p:spPr>
        <p:txBody>
          <a:bodyPr wrap="square" rtlCol="0">
            <a:spAutoFit/>
          </a:bodyPr>
          <a:lstStyle/>
          <a:p>
            <a:r>
              <a:rPr lang="en-US" sz="6000" b="1" dirty="0">
                <a:solidFill>
                  <a:schemeClr val="accent2"/>
                </a:solidFill>
                <a:latin typeface="+mj-lt"/>
                <a:cs typeface="Times New Roman" panose="02020603050405020304" pitchFamily="18" charset="0"/>
              </a:rPr>
              <a:t>Nicotine Delivery</a:t>
            </a:r>
          </a:p>
          <a:p>
            <a:pPr algn="ctr"/>
            <a:endParaRPr lang="en-US" sz="4000" dirty="0">
              <a:solidFill>
                <a:schemeClr val="tx1">
                  <a:lumMod val="95000"/>
                  <a:lumOff val="5000"/>
                </a:schemeClr>
              </a:solidFill>
              <a:cs typeface="Times New Roman" panose="02020603050405020304" pitchFamily="18" charset="0"/>
            </a:endParaRPr>
          </a:p>
          <a:p>
            <a:r>
              <a:rPr lang="en-US" sz="4000" dirty="0">
                <a:solidFill>
                  <a:schemeClr val="tx1">
                    <a:lumMod val="95000"/>
                    <a:lumOff val="5000"/>
                  </a:schemeClr>
                </a:solidFill>
                <a:cs typeface="Times New Roman" panose="02020603050405020304" pitchFamily="18" charset="0"/>
              </a:rPr>
              <a:t>We collected data from two female and two male rats who completed daily 85-minute sessions of nicotine vaping.</a:t>
            </a:r>
          </a:p>
          <a:p>
            <a:endParaRPr lang="en-US" sz="4000" dirty="0">
              <a:solidFill>
                <a:schemeClr val="tx1">
                  <a:lumMod val="95000"/>
                  <a:lumOff val="5000"/>
                </a:schemeClr>
              </a:solidFill>
              <a:cs typeface="Times New Roman" panose="02020603050405020304" pitchFamily="18" charset="0"/>
            </a:endParaRPr>
          </a:p>
          <a:p>
            <a:r>
              <a:rPr lang="en-US" sz="4000" dirty="0">
                <a:solidFill>
                  <a:schemeClr val="tx1">
                    <a:lumMod val="95000"/>
                    <a:lumOff val="5000"/>
                  </a:schemeClr>
                </a:solidFill>
                <a:cs typeface="Times New Roman" panose="02020603050405020304" pitchFamily="18" charset="0"/>
              </a:rPr>
              <a:t>We developed a Rat Electronic Nicotine Delivery System (RENDS) which is the first to allow rats to </a:t>
            </a:r>
            <a:r>
              <a:rPr lang="en-US" sz="4000" b="1" dirty="0">
                <a:solidFill>
                  <a:schemeClr val="tx1">
                    <a:lumMod val="95000"/>
                    <a:lumOff val="5000"/>
                  </a:schemeClr>
                </a:solidFill>
                <a:cs typeface="Times New Roman" panose="02020603050405020304" pitchFamily="18" charset="0"/>
              </a:rPr>
              <a:t>voluntarily</a:t>
            </a:r>
            <a:r>
              <a:rPr lang="en-US" sz="4000" dirty="0">
                <a:solidFill>
                  <a:schemeClr val="tx1">
                    <a:lumMod val="95000"/>
                    <a:lumOff val="5000"/>
                  </a:schemeClr>
                </a:solidFill>
                <a:cs typeface="Times New Roman" panose="02020603050405020304" pitchFamily="18" charset="0"/>
              </a:rPr>
              <a:t> self-administer vaporized nicotine by snout only.</a:t>
            </a:r>
          </a:p>
        </p:txBody>
      </p:sp>
      <p:sp>
        <p:nvSpPr>
          <p:cNvPr id="41" name="TextBox 40">
            <a:extLst>
              <a:ext uri="{FF2B5EF4-FFF2-40B4-BE49-F238E27FC236}">
                <a16:creationId xmlns:a16="http://schemas.microsoft.com/office/drawing/2014/main" id="{B88BF6DC-9E80-3A41-AEF4-2891BC570915}"/>
              </a:ext>
            </a:extLst>
          </p:cNvPr>
          <p:cNvSpPr txBox="1"/>
          <p:nvPr/>
        </p:nvSpPr>
        <p:spPr>
          <a:xfrm>
            <a:off x="35698669" y="9064019"/>
            <a:ext cx="7515198" cy="11480066"/>
          </a:xfrm>
          <a:prstGeom prst="rect">
            <a:avLst/>
          </a:prstGeom>
          <a:noFill/>
        </p:spPr>
        <p:txBody>
          <a:bodyPr wrap="square" rtlCol="0">
            <a:spAutoFit/>
          </a:bodyPr>
          <a:lstStyle/>
          <a:p>
            <a:r>
              <a:rPr lang="en-US" sz="6000" b="1" dirty="0">
                <a:solidFill>
                  <a:schemeClr val="accent2"/>
                </a:solidFill>
                <a:latin typeface="+mj-lt"/>
                <a:cs typeface="Times New Roman" panose="02020603050405020304" pitchFamily="18" charset="0"/>
              </a:rPr>
              <a:t>Rats Choose to Vape</a:t>
            </a:r>
          </a:p>
          <a:p>
            <a:pPr algn="ctr"/>
            <a:endParaRPr lang="en-US" sz="4000" dirty="0">
              <a:solidFill>
                <a:schemeClr val="tx1">
                  <a:lumMod val="95000"/>
                  <a:lumOff val="5000"/>
                </a:schemeClr>
              </a:solidFill>
              <a:cs typeface="Times New Roman" panose="02020603050405020304" pitchFamily="18" charset="0"/>
            </a:endParaRPr>
          </a:p>
          <a:p>
            <a:r>
              <a:rPr lang="en-US" sz="4000" dirty="0">
                <a:solidFill>
                  <a:schemeClr val="tx1">
                    <a:lumMod val="95000"/>
                    <a:lumOff val="5000"/>
                  </a:schemeClr>
                </a:solidFill>
                <a:cs typeface="Times New Roman" panose="02020603050405020304" pitchFamily="18" charset="0"/>
              </a:rPr>
              <a:t>We validated RENDS by comparing the amount of nicotine in the rats’ blood with how frequently they consumed vaporized nicotine.</a:t>
            </a:r>
          </a:p>
          <a:p>
            <a:endParaRPr lang="en-US" sz="4000" dirty="0">
              <a:solidFill>
                <a:schemeClr val="tx1">
                  <a:lumMod val="95000"/>
                  <a:lumOff val="5000"/>
                </a:schemeClr>
              </a:solidFill>
              <a:cs typeface="Times New Roman" panose="02020603050405020304" pitchFamily="18" charset="0"/>
            </a:endParaRPr>
          </a:p>
          <a:p>
            <a:r>
              <a:rPr lang="en-US" sz="4000" dirty="0">
                <a:solidFill>
                  <a:schemeClr val="tx1">
                    <a:lumMod val="95000"/>
                    <a:lumOff val="5000"/>
                  </a:schemeClr>
                </a:solidFill>
                <a:cs typeface="Times New Roman" panose="02020603050405020304" pitchFamily="18" charset="0"/>
              </a:rPr>
              <a:t>Environmental cues (or lack of) impact the rate of self-administration and help to uncover factors possibly leading to greater vape consumption in humans.</a:t>
            </a:r>
          </a:p>
          <a:p>
            <a:endParaRPr lang="en-US" sz="4000" dirty="0">
              <a:solidFill>
                <a:schemeClr val="tx1">
                  <a:lumMod val="95000"/>
                  <a:lumOff val="5000"/>
                </a:schemeClr>
              </a:solidFill>
              <a:cs typeface="Times New Roman" panose="02020603050405020304" pitchFamily="18" charset="0"/>
            </a:endParaRPr>
          </a:p>
          <a:p>
            <a:r>
              <a:rPr lang="en-US" sz="4000" dirty="0">
                <a:solidFill>
                  <a:schemeClr val="tx1">
                    <a:lumMod val="95000"/>
                    <a:lumOff val="5000"/>
                  </a:schemeClr>
                </a:solidFill>
                <a:cs typeface="Times New Roman" panose="02020603050405020304" pitchFamily="18" charset="0"/>
              </a:rPr>
              <a:t>Results demonstrate a strong biological basis for nicotine vaping, as rats consistently vape without some of the variables that propel human vaping (e.g., peer pressure).</a:t>
            </a:r>
          </a:p>
        </p:txBody>
      </p:sp>
      <p:sp>
        <p:nvSpPr>
          <p:cNvPr id="47" name="Graphic 7">
            <a:extLst>
              <a:ext uri="{FF2B5EF4-FFF2-40B4-BE49-F238E27FC236}">
                <a16:creationId xmlns:a16="http://schemas.microsoft.com/office/drawing/2014/main" id="{64FB371E-77F6-CF40-92E7-030BAFCDC627}"/>
              </a:ext>
            </a:extLst>
          </p:cNvPr>
          <p:cNvSpPr/>
          <p:nvPr/>
        </p:nvSpPr>
        <p:spPr>
          <a:xfrm>
            <a:off x="4491237" y="30242012"/>
            <a:ext cx="1055077" cy="1824997"/>
          </a:xfrm>
          <a:custGeom>
            <a:avLst/>
            <a:gdLst>
              <a:gd name="connsiteX0" fmla="*/ 321256 w 2089376"/>
              <a:gd name="connsiteY0" fmla="*/ 0 h 3614056"/>
              <a:gd name="connsiteX1" fmla="*/ 0 w 2089376"/>
              <a:gd name="connsiteY1" fmla="*/ 321256 h 3614056"/>
              <a:gd name="connsiteX2" fmla="*/ 0 w 2089376"/>
              <a:gd name="connsiteY2" fmla="*/ 3292801 h 3614056"/>
              <a:gd name="connsiteX3" fmla="*/ 321256 w 2089376"/>
              <a:gd name="connsiteY3" fmla="*/ 3614057 h 3614056"/>
              <a:gd name="connsiteX4" fmla="*/ 1815047 w 2089376"/>
              <a:gd name="connsiteY4" fmla="*/ 3614057 h 3614056"/>
              <a:gd name="connsiteX5" fmla="*/ 2136303 w 2089376"/>
              <a:gd name="connsiteY5" fmla="*/ 3292801 h 3614056"/>
              <a:gd name="connsiteX6" fmla="*/ 2136303 w 2089376"/>
              <a:gd name="connsiteY6" fmla="*/ 321256 h 3614056"/>
              <a:gd name="connsiteX7" fmla="*/ 1815047 w 2089376"/>
              <a:gd name="connsiteY7" fmla="*/ 0 h 3614056"/>
              <a:gd name="connsiteX8" fmla="*/ 321256 w 2089376"/>
              <a:gd name="connsiteY8" fmla="*/ 0 h 3614056"/>
              <a:gd name="connsiteX9" fmla="*/ 889115 w 2089376"/>
              <a:gd name="connsiteY9" fmla="*/ 309397 h 3614056"/>
              <a:gd name="connsiteX10" fmla="*/ 1247302 w 2089376"/>
              <a:gd name="connsiteY10" fmla="*/ 309397 h 3614056"/>
              <a:gd name="connsiteX11" fmla="*/ 1289936 w 2089376"/>
              <a:gd name="connsiteY11" fmla="*/ 369650 h 3614056"/>
              <a:gd name="connsiteX12" fmla="*/ 1247302 w 2089376"/>
              <a:gd name="connsiteY12" fmla="*/ 429903 h 3614056"/>
              <a:gd name="connsiteX13" fmla="*/ 889115 w 2089376"/>
              <a:gd name="connsiteY13" fmla="*/ 429903 h 3614056"/>
              <a:gd name="connsiteX14" fmla="*/ 846480 w 2089376"/>
              <a:gd name="connsiteY14" fmla="*/ 369650 h 3614056"/>
              <a:gd name="connsiteX15" fmla="*/ 889115 w 2089376"/>
              <a:gd name="connsiteY15" fmla="*/ 309397 h 3614056"/>
              <a:gd name="connsiteX16" fmla="*/ 176468 w 2089376"/>
              <a:gd name="connsiteY16" fmla="*/ 738905 h 3614056"/>
              <a:gd name="connsiteX17" fmla="*/ 1959892 w 2089376"/>
              <a:gd name="connsiteY17" fmla="*/ 738905 h 3614056"/>
              <a:gd name="connsiteX18" fmla="*/ 1959892 w 2089376"/>
              <a:gd name="connsiteY18" fmla="*/ 2875208 h 3614056"/>
              <a:gd name="connsiteX19" fmla="*/ 176468 w 2089376"/>
              <a:gd name="connsiteY19" fmla="*/ 2875208 h 3614056"/>
              <a:gd name="connsiteX20" fmla="*/ 176468 w 2089376"/>
              <a:gd name="connsiteY20" fmla="*/ 738905 h 3614056"/>
              <a:gd name="connsiteX21" fmla="*/ 1068180 w 2089376"/>
              <a:gd name="connsiteY21" fmla="*/ 3045747 h 3614056"/>
              <a:gd name="connsiteX22" fmla="*/ 1068180 w 2089376"/>
              <a:gd name="connsiteY22" fmla="*/ 3045747 h 3614056"/>
              <a:gd name="connsiteX23" fmla="*/ 1267066 w 2089376"/>
              <a:gd name="connsiteY23" fmla="*/ 3244633 h 3614056"/>
              <a:gd name="connsiteX24" fmla="*/ 1267066 w 2089376"/>
              <a:gd name="connsiteY24" fmla="*/ 3244633 h 3614056"/>
              <a:gd name="connsiteX25" fmla="*/ 1267066 w 2089376"/>
              <a:gd name="connsiteY25" fmla="*/ 3244633 h 3614056"/>
              <a:gd name="connsiteX26" fmla="*/ 1267066 w 2089376"/>
              <a:gd name="connsiteY26" fmla="*/ 3244633 h 3614056"/>
              <a:gd name="connsiteX27" fmla="*/ 1068180 w 2089376"/>
              <a:gd name="connsiteY27" fmla="*/ 3443519 h 3614056"/>
              <a:gd name="connsiteX28" fmla="*/ 1068180 w 2089376"/>
              <a:gd name="connsiteY28" fmla="*/ 3443519 h 3614056"/>
              <a:gd name="connsiteX29" fmla="*/ 1068180 w 2089376"/>
              <a:gd name="connsiteY29" fmla="*/ 3443519 h 3614056"/>
              <a:gd name="connsiteX30" fmla="*/ 1068180 w 2089376"/>
              <a:gd name="connsiteY30" fmla="*/ 3443519 h 3614056"/>
              <a:gd name="connsiteX31" fmla="*/ 869294 w 2089376"/>
              <a:gd name="connsiteY31" fmla="*/ 3244633 h 3614056"/>
              <a:gd name="connsiteX32" fmla="*/ 869294 w 2089376"/>
              <a:gd name="connsiteY32" fmla="*/ 3244633 h 3614056"/>
              <a:gd name="connsiteX33" fmla="*/ 869294 w 2089376"/>
              <a:gd name="connsiteY33" fmla="*/ 3244633 h 3614056"/>
              <a:gd name="connsiteX34" fmla="*/ 869294 w 2089376"/>
              <a:gd name="connsiteY34" fmla="*/ 3244633 h 3614056"/>
              <a:gd name="connsiteX35" fmla="*/ 1068180 w 2089376"/>
              <a:gd name="connsiteY35" fmla="*/ 3045747 h 3614056"/>
              <a:gd name="connsiteX36" fmla="*/ 1068180 w 2089376"/>
              <a:gd name="connsiteY36" fmla="*/ 3045747 h 3614056"/>
              <a:gd name="connsiteX37" fmla="*/ 1068180 w 2089376"/>
              <a:gd name="connsiteY37" fmla="*/ 3045747 h 3614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089376" h="3614056">
                <a:moveTo>
                  <a:pt x="321256" y="0"/>
                </a:moveTo>
                <a:cubicBezTo>
                  <a:pt x="144562" y="0"/>
                  <a:pt x="0" y="144562"/>
                  <a:pt x="0" y="321256"/>
                </a:cubicBezTo>
                <a:lnTo>
                  <a:pt x="0" y="3292801"/>
                </a:lnTo>
                <a:cubicBezTo>
                  <a:pt x="0" y="3469495"/>
                  <a:pt x="144562" y="3614057"/>
                  <a:pt x="321256" y="3614057"/>
                </a:cubicBezTo>
                <a:lnTo>
                  <a:pt x="1815047" y="3614057"/>
                </a:lnTo>
                <a:cubicBezTo>
                  <a:pt x="1991741" y="3614057"/>
                  <a:pt x="2136303" y="3469495"/>
                  <a:pt x="2136303" y="3292801"/>
                </a:cubicBezTo>
                <a:lnTo>
                  <a:pt x="2136303" y="321256"/>
                </a:lnTo>
                <a:cubicBezTo>
                  <a:pt x="2136303" y="144562"/>
                  <a:pt x="1991741" y="0"/>
                  <a:pt x="1815047" y="0"/>
                </a:cubicBezTo>
                <a:lnTo>
                  <a:pt x="321256" y="0"/>
                </a:lnTo>
                <a:close/>
                <a:moveTo>
                  <a:pt x="889115" y="309397"/>
                </a:moveTo>
                <a:lnTo>
                  <a:pt x="1247302" y="309397"/>
                </a:lnTo>
                <a:cubicBezTo>
                  <a:pt x="1270849" y="309397"/>
                  <a:pt x="1289936" y="336390"/>
                  <a:pt x="1289936" y="369650"/>
                </a:cubicBezTo>
                <a:cubicBezTo>
                  <a:pt x="1289936" y="402911"/>
                  <a:pt x="1270849" y="429903"/>
                  <a:pt x="1247302" y="429903"/>
                </a:cubicBezTo>
                <a:lnTo>
                  <a:pt x="889115" y="429903"/>
                </a:lnTo>
                <a:cubicBezTo>
                  <a:pt x="865567" y="429903"/>
                  <a:pt x="846480" y="402911"/>
                  <a:pt x="846480" y="369650"/>
                </a:cubicBezTo>
                <a:cubicBezTo>
                  <a:pt x="846480" y="336390"/>
                  <a:pt x="865567" y="309397"/>
                  <a:pt x="889115" y="309397"/>
                </a:cubicBezTo>
                <a:close/>
                <a:moveTo>
                  <a:pt x="176468" y="738905"/>
                </a:moveTo>
                <a:lnTo>
                  <a:pt x="1959892" y="738905"/>
                </a:lnTo>
                <a:lnTo>
                  <a:pt x="1959892" y="2875208"/>
                </a:lnTo>
                <a:lnTo>
                  <a:pt x="176468" y="2875208"/>
                </a:lnTo>
                <a:lnTo>
                  <a:pt x="176468" y="738905"/>
                </a:lnTo>
                <a:close/>
                <a:moveTo>
                  <a:pt x="1068180" y="3045747"/>
                </a:moveTo>
                <a:cubicBezTo>
                  <a:pt x="1068180" y="3045747"/>
                  <a:pt x="1068180" y="3045747"/>
                  <a:pt x="1068180" y="3045747"/>
                </a:cubicBezTo>
                <a:cubicBezTo>
                  <a:pt x="1178013" y="3045747"/>
                  <a:pt x="1267066" y="3134799"/>
                  <a:pt x="1267066" y="3244633"/>
                </a:cubicBezTo>
                <a:cubicBezTo>
                  <a:pt x="1267066" y="3244633"/>
                  <a:pt x="1267066" y="3244633"/>
                  <a:pt x="1267066" y="3244633"/>
                </a:cubicBezTo>
                <a:lnTo>
                  <a:pt x="1267066" y="3244633"/>
                </a:lnTo>
                <a:cubicBezTo>
                  <a:pt x="1267066" y="3244633"/>
                  <a:pt x="1267066" y="3244633"/>
                  <a:pt x="1267066" y="3244633"/>
                </a:cubicBezTo>
                <a:cubicBezTo>
                  <a:pt x="1267066" y="3354466"/>
                  <a:pt x="1178013" y="3443519"/>
                  <a:pt x="1068180" y="3443519"/>
                </a:cubicBezTo>
                <a:cubicBezTo>
                  <a:pt x="1068180" y="3443519"/>
                  <a:pt x="1068180" y="3443519"/>
                  <a:pt x="1068180" y="3443519"/>
                </a:cubicBezTo>
                <a:lnTo>
                  <a:pt x="1068180" y="3443519"/>
                </a:lnTo>
                <a:cubicBezTo>
                  <a:pt x="1068180" y="3443519"/>
                  <a:pt x="1068180" y="3443519"/>
                  <a:pt x="1068180" y="3443519"/>
                </a:cubicBezTo>
                <a:cubicBezTo>
                  <a:pt x="958346" y="3443519"/>
                  <a:pt x="869294" y="3354466"/>
                  <a:pt x="869294" y="3244633"/>
                </a:cubicBezTo>
                <a:cubicBezTo>
                  <a:pt x="869294" y="3244633"/>
                  <a:pt x="869294" y="3244633"/>
                  <a:pt x="869294" y="3244633"/>
                </a:cubicBezTo>
                <a:lnTo>
                  <a:pt x="869294" y="3244633"/>
                </a:lnTo>
                <a:cubicBezTo>
                  <a:pt x="869294" y="3244633"/>
                  <a:pt x="869294" y="3244633"/>
                  <a:pt x="869294" y="3244633"/>
                </a:cubicBezTo>
                <a:cubicBezTo>
                  <a:pt x="869294" y="3134799"/>
                  <a:pt x="958346" y="3045747"/>
                  <a:pt x="1068180" y="3045747"/>
                </a:cubicBezTo>
                <a:cubicBezTo>
                  <a:pt x="1068180" y="3045747"/>
                  <a:pt x="1068180" y="3045747"/>
                  <a:pt x="1068180" y="3045747"/>
                </a:cubicBezTo>
                <a:lnTo>
                  <a:pt x="1068180" y="3045747"/>
                </a:lnTo>
                <a:close/>
              </a:path>
            </a:pathLst>
          </a:custGeom>
          <a:solidFill>
            <a:schemeClr val="tx1">
              <a:lumMod val="50000"/>
              <a:lumOff val="50000"/>
            </a:schemeClr>
          </a:solidFill>
          <a:ln w="56406" cap="flat">
            <a:noFill/>
            <a:prstDash val="solid"/>
            <a:miter/>
          </a:ln>
        </p:spPr>
        <p:txBody>
          <a:bodyPr rtlCol="0" anchor="ctr"/>
          <a:lstStyle/>
          <a:p>
            <a:endParaRPr lang="en-US" dirty="0">
              <a:solidFill>
                <a:schemeClr val="bg1">
                  <a:lumMod val="85000"/>
                </a:schemeClr>
              </a:solidFill>
            </a:endParaRPr>
          </a:p>
        </p:txBody>
      </p:sp>
      <p:cxnSp>
        <p:nvCxnSpPr>
          <p:cNvPr id="49" name="Straight Arrow Connector 48">
            <a:extLst>
              <a:ext uri="{FF2B5EF4-FFF2-40B4-BE49-F238E27FC236}">
                <a16:creationId xmlns:a16="http://schemas.microsoft.com/office/drawing/2014/main" id="{B14CE539-64B6-9E45-871D-D7511D9E91F2}"/>
              </a:ext>
            </a:extLst>
          </p:cNvPr>
          <p:cNvCxnSpPr>
            <a:cxnSpLocks/>
          </p:cNvCxnSpPr>
          <p:nvPr/>
        </p:nvCxnSpPr>
        <p:spPr>
          <a:xfrm flipH="1">
            <a:off x="3076128" y="31141911"/>
            <a:ext cx="873252" cy="0"/>
          </a:xfrm>
          <a:prstGeom prst="straightConnector1">
            <a:avLst/>
          </a:prstGeom>
          <a:ln w="66675">
            <a:solidFill>
              <a:schemeClr val="tx1">
                <a:lumMod val="50000"/>
                <a:lumOff val="5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043B67D0-C5EB-8441-9F27-5DB088C3049E}"/>
              </a:ext>
            </a:extLst>
          </p:cNvPr>
          <p:cNvSpPr txBox="1"/>
          <p:nvPr/>
        </p:nvSpPr>
        <p:spPr>
          <a:xfrm rot="10800000" flipV="1">
            <a:off x="35494799" y="26496906"/>
            <a:ext cx="8001545" cy="2062103"/>
          </a:xfrm>
          <a:prstGeom prst="rect">
            <a:avLst/>
          </a:prstGeom>
          <a:noFill/>
        </p:spPr>
        <p:txBody>
          <a:bodyPr wrap="square" rtlCol="0">
            <a:spAutoFit/>
          </a:bodyPr>
          <a:lstStyle/>
          <a:p>
            <a:r>
              <a:rPr lang="en-US" sz="3200" i="1" dirty="0">
                <a:solidFill>
                  <a:schemeClr val="tx1">
                    <a:lumMod val="50000"/>
                    <a:lumOff val="50000"/>
                  </a:schemeClr>
                </a:solidFill>
              </a:rPr>
              <a:t>Note: Our relapse/reinstatement phase models situations in which humans who are trying to quit vaping would contact environmental cues that remind them of their nicotine addiction.</a:t>
            </a:r>
          </a:p>
        </p:txBody>
      </p:sp>
      <p:sp>
        <p:nvSpPr>
          <p:cNvPr id="51" name="TextBox 50">
            <a:extLst>
              <a:ext uri="{FF2B5EF4-FFF2-40B4-BE49-F238E27FC236}">
                <a16:creationId xmlns:a16="http://schemas.microsoft.com/office/drawing/2014/main" id="{0ED4ECA0-9BDF-5043-A11A-CACBF3631532}"/>
              </a:ext>
            </a:extLst>
          </p:cNvPr>
          <p:cNvSpPr txBox="1"/>
          <p:nvPr/>
        </p:nvSpPr>
        <p:spPr>
          <a:xfrm>
            <a:off x="35698667" y="29073074"/>
            <a:ext cx="7278131" cy="1015663"/>
          </a:xfrm>
          <a:prstGeom prst="rect">
            <a:avLst/>
          </a:prstGeom>
          <a:noFill/>
        </p:spPr>
        <p:txBody>
          <a:bodyPr wrap="square" rtlCol="0">
            <a:spAutoFit/>
          </a:bodyPr>
          <a:lstStyle/>
          <a:p>
            <a:r>
              <a:rPr lang="en-US" sz="6000" b="1" dirty="0">
                <a:solidFill>
                  <a:schemeClr val="accent2"/>
                </a:solidFill>
                <a:latin typeface="+mj-lt"/>
              </a:rPr>
              <a:t>Next Steps</a:t>
            </a:r>
          </a:p>
        </p:txBody>
      </p:sp>
      <p:sp>
        <p:nvSpPr>
          <p:cNvPr id="52" name="TextBox 51">
            <a:extLst>
              <a:ext uri="{FF2B5EF4-FFF2-40B4-BE49-F238E27FC236}">
                <a16:creationId xmlns:a16="http://schemas.microsoft.com/office/drawing/2014/main" id="{46F60A21-D12A-0842-AE7E-B5B8560D7555}"/>
              </a:ext>
            </a:extLst>
          </p:cNvPr>
          <p:cNvSpPr txBox="1"/>
          <p:nvPr/>
        </p:nvSpPr>
        <p:spPr>
          <a:xfrm>
            <a:off x="35698668" y="30368191"/>
            <a:ext cx="7278130" cy="1938992"/>
          </a:xfrm>
          <a:prstGeom prst="rect">
            <a:avLst/>
          </a:prstGeom>
          <a:noFill/>
        </p:spPr>
        <p:txBody>
          <a:bodyPr wrap="square" rtlCol="0">
            <a:spAutoFit/>
          </a:bodyPr>
          <a:lstStyle/>
          <a:p>
            <a:r>
              <a:rPr lang="en-US" sz="4000" dirty="0">
                <a:cs typeface="Segoe UI" panose="020B0502040204020203" pitchFamily="34" charset="0"/>
              </a:rPr>
              <a:t>We are beginning to investigate the impacts of vaping on the development of dementia in rats.</a:t>
            </a:r>
          </a:p>
        </p:txBody>
      </p:sp>
      <p:sp>
        <p:nvSpPr>
          <p:cNvPr id="53" name="TextBox 52">
            <a:extLst>
              <a:ext uri="{FF2B5EF4-FFF2-40B4-BE49-F238E27FC236}">
                <a16:creationId xmlns:a16="http://schemas.microsoft.com/office/drawing/2014/main" id="{319C9720-7FFC-304E-B3B2-C1388B935450}"/>
              </a:ext>
            </a:extLst>
          </p:cNvPr>
          <p:cNvSpPr txBox="1"/>
          <p:nvPr/>
        </p:nvSpPr>
        <p:spPr>
          <a:xfrm rot="10800000" flipV="1">
            <a:off x="10173552" y="27288195"/>
            <a:ext cx="23544088" cy="2062103"/>
          </a:xfrm>
          <a:prstGeom prst="rect">
            <a:avLst/>
          </a:prstGeom>
          <a:noFill/>
        </p:spPr>
        <p:txBody>
          <a:bodyPr wrap="square" rtlCol="0">
            <a:spAutoFit/>
          </a:bodyPr>
          <a:lstStyle/>
          <a:p>
            <a:r>
              <a:rPr lang="en-US" sz="3200" i="1" dirty="0">
                <a:solidFill>
                  <a:schemeClr val="bg1"/>
                </a:solidFill>
              </a:rPr>
              <a:t>Note: Phases progress as follows: 1) voluntary nicotine vape consumption, 2) environmental cues (e.g.. lights that used to signal the availability of nicotine vape) but lack of vapor, 3) no environmental cues or nicotine vapor, 4) environmental cues but lack of vapor, 5) voluntary nicotine vape consumption. Dark lines represent the average cumulative responding of all subjects. Lightly shaded data points represent individual data from the male rats (blue) and female rats (red).</a:t>
            </a:r>
          </a:p>
        </p:txBody>
      </p:sp>
      <p:pic>
        <p:nvPicPr>
          <p:cNvPr id="3" name="Picture 2" descr="A qr code with a few black squares&#10;&#10;Description automatically generated">
            <a:extLst>
              <a:ext uri="{FF2B5EF4-FFF2-40B4-BE49-F238E27FC236}">
                <a16:creationId xmlns:a16="http://schemas.microsoft.com/office/drawing/2014/main" id="{BFB4EFA7-AFC1-ADC3-F50B-2B4D481AA386}"/>
              </a:ext>
            </a:extLst>
          </p:cNvPr>
          <p:cNvPicPr>
            <a:picLocks noChangeAspect="1"/>
          </p:cNvPicPr>
          <p:nvPr/>
        </p:nvPicPr>
        <p:blipFill>
          <a:blip r:embed="rId5"/>
          <a:stretch>
            <a:fillRect/>
          </a:stretch>
        </p:blipFill>
        <p:spPr>
          <a:xfrm>
            <a:off x="614922" y="30242012"/>
            <a:ext cx="1965189" cy="1965189"/>
          </a:xfrm>
          <a:prstGeom prst="rect">
            <a:avLst/>
          </a:prstGeom>
        </p:spPr>
      </p:pic>
      <p:pic>
        <p:nvPicPr>
          <p:cNvPr id="1026" name="Picture 2">
            <a:extLst>
              <a:ext uri="{FF2B5EF4-FFF2-40B4-BE49-F238E27FC236}">
                <a16:creationId xmlns:a16="http://schemas.microsoft.com/office/drawing/2014/main" id="{78DD714A-C9EA-53C8-A23A-ABEFA93E37E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21995997"/>
            <a:ext cx="7231643" cy="723164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23E7F003-88B2-4F84-FBC8-458E3A5CEBB7}"/>
              </a:ext>
            </a:extLst>
          </p:cNvPr>
          <p:cNvPicPr>
            <a:picLocks noChangeAspect="1"/>
          </p:cNvPicPr>
          <p:nvPr/>
        </p:nvPicPr>
        <p:blipFill>
          <a:blip r:embed="rId7"/>
          <a:srcRect l="954" r="954"/>
          <a:stretch/>
        </p:blipFill>
        <p:spPr>
          <a:xfrm>
            <a:off x="34994953" y="20694361"/>
            <a:ext cx="8557605" cy="5939587"/>
          </a:xfrm>
          <a:prstGeom prst="rect">
            <a:avLst/>
          </a:prstGeom>
        </p:spPr>
      </p:pic>
      <p:sp>
        <p:nvSpPr>
          <p:cNvPr id="12" name="TextBox 11">
            <a:extLst>
              <a:ext uri="{FF2B5EF4-FFF2-40B4-BE49-F238E27FC236}">
                <a16:creationId xmlns:a16="http://schemas.microsoft.com/office/drawing/2014/main" id="{E440B025-3E8F-1C51-A020-0CD74A16831B}"/>
              </a:ext>
            </a:extLst>
          </p:cNvPr>
          <p:cNvSpPr txBox="1"/>
          <p:nvPr/>
        </p:nvSpPr>
        <p:spPr>
          <a:xfrm>
            <a:off x="6210400" y="30306050"/>
            <a:ext cx="2270217" cy="1938992"/>
          </a:xfrm>
          <a:prstGeom prst="rect">
            <a:avLst/>
          </a:prstGeom>
          <a:noFill/>
        </p:spPr>
        <p:txBody>
          <a:bodyPr wrap="square">
            <a:spAutoFit/>
          </a:bodyPr>
          <a:lstStyle/>
          <a:p>
            <a:r>
              <a:rPr lang="en-US" sz="2000" dirty="0">
                <a:solidFill>
                  <a:schemeClr val="tx1">
                    <a:lumMod val="50000"/>
                    <a:lumOff val="50000"/>
                  </a:schemeClr>
                </a:solidFill>
                <a:latin typeface="Lato Black" panose="020F0A02020204030203" pitchFamily="34" charset="0"/>
                <a:cs typeface="Arial" panose="020B0604020202020204" pitchFamily="34" charset="0"/>
              </a:rPr>
              <a:t>Scan this code for the abstract, references, apparatus information, and more. </a:t>
            </a:r>
          </a:p>
        </p:txBody>
      </p:sp>
      <p:pic>
        <p:nvPicPr>
          <p:cNvPr id="14" name="Picture 13">
            <a:extLst>
              <a:ext uri="{FF2B5EF4-FFF2-40B4-BE49-F238E27FC236}">
                <a16:creationId xmlns:a16="http://schemas.microsoft.com/office/drawing/2014/main" id="{022E93B7-1988-2B51-0D25-078D21076CAA}"/>
              </a:ext>
            </a:extLst>
          </p:cNvPr>
          <p:cNvPicPr>
            <a:picLocks noChangeAspect="1"/>
          </p:cNvPicPr>
          <p:nvPr/>
        </p:nvPicPr>
        <p:blipFill rotWithShape="1">
          <a:blip r:embed="rId8"/>
          <a:srcRect l="7206" r="5146"/>
          <a:stretch/>
        </p:blipFill>
        <p:spPr>
          <a:xfrm>
            <a:off x="10114543" y="12099360"/>
            <a:ext cx="23507772" cy="14386864"/>
          </a:xfrm>
          <a:prstGeom prst="rect">
            <a:avLst/>
          </a:prstGeom>
        </p:spPr>
      </p:pic>
    </p:spTree>
    <p:extLst>
      <p:ext uri="{BB962C8B-B14F-4D97-AF65-F5344CB8AC3E}">
        <p14:creationId xmlns:p14="http://schemas.microsoft.com/office/powerpoint/2010/main" val="3190431297"/>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USU 2021">
      <a:dk1>
        <a:srgbClr val="000000"/>
      </a:dk1>
      <a:lt1>
        <a:srgbClr val="FFFFFF"/>
      </a:lt1>
      <a:dk2>
        <a:srgbClr val="00263A"/>
      </a:dk2>
      <a:lt2>
        <a:srgbClr val="A2AAAD"/>
      </a:lt2>
      <a:accent1>
        <a:srgbClr val="16597D"/>
      </a:accent1>
      <a:accent2>
        <a:srgbClr val="01ADD8"/>
      </a:accent2>
      <a:accent3>
        <a:srgbClr val="00938F"/>
      </a:accent3>
      <a:accent4>
        <a:srgbClr val="F16178"/>
      </a:accent4>
      <a:accent5>
        <a:srgbClr val="FF8300"/>
      </a:accent5>
      <a:accent6>
        <a:srgbClr val="F6BD17"/>
      </a:accent6>
      <a:hlink>
        <a:srgbClr val="288DC2"/>
      </a:hlink>
      <a:folHlink>
        <a:srgbClr val="6EA9DB"/>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36088</TotalTime>
  <Words>416</Words>
  <Application>Microsoft Office PowerPoint</Application>
  <PresentationFormat>Custom</PresentationFormat>
  <Paragraphs>36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Lato Black</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Grady Bing</dc:creator>
  <cp:lastModifiedBy>Kiernan Callister</cp:lastModifiedBy>
  <cp:revision>26</cp:revision>
  <dcterms:created xsi:type="dcterms:W3CDTF">2021-11-02T19:10:03Z</dcterms:created>
  <dcterms:modified xsi:type="dcterms:W3CDTF">2024-01-11T19:42:02Z</dcterms:modified>
</cp:coreProperties>
</file>