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B_CB4EA8FB.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67"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3536" userDrawn="1">
          <p15:clr>
            <a:srgbClr val="A4A3A4"/>
          </p15:clr>
        </p15:guide>
        <p15:guide id="2" pos="576" userDrawn="1">
          <p15:clr>
            <a:srgbClr val="A4A3A4"/>
          </p15:clr>
        </p15:guide>
        <p15:guide id="3" pos="27072" userDrawn="1">
          <p15:clr>
            <a:srgbClr val="A4A3A4"/>
          </p15:clr>
        </p15:guide>
        <p15:guide id="4" orient="horz" pos="576" userDrawn="1">
          <p15:clr>
            <a:srgbClr val="A4A3A4"/>
          </p15:clr>
        </p15:guide>
        <p15:guide id="5" orient="horz" pos="20160" userDrawn="1">
          <p15:clr>
            <a:srgbClr val="A4A3A4"/>
          </p15:clr>
        </p15:guide>
        <p15:guide id="6" pos="14136" userDrawn="1">
          <p15:clr>
            <a:srgbClr val="A4A3A4"/>
          </p15:clr>
        </p15:guide>
        <p15:guide id="7" pos="20304" userDrawn="1">
          <p15:clr>
            <a:srgbClr val="A4A3A4"/>
          </p15:clr>
        </p15:guide>
        <p15:guide id="8" pos="20880" userDrawn="1">
          <p15:clr>
            <a:srgbClr val="A4A3A4"/>
          </p15:clr>
        </p15:guide>
        <p15:guide id="9" pos="7344" userDrawn="1">
          <p15:clr>
            <a:srgbClr val="A4A3A4"/>
          </p15:clr>
        </p15:guide>
        <p15:guide id="10" pos="6768" userDrawn="1">
          <p15:clr>
            <a:srgbClr val="A4A3A4"/>
          </p15:clr>
        </p15:guide>
        <p15:guide id="11" orient="horz" pos="32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FA053-1175-DD55-4C50-74872E93592F}" name="Bryan Jeppesen" initials="" userId="S::a02298089@aggies.usu.edu::9175880d-85e3-445f-95a4-2c0548e8a829" providerId="AD"/>
  <p188:author id="{B6126390-608D-3643-0EB7-8588F80F0DF5}" name="Joe Cooney" initials="JC" userId="4f2a88070ba509a1" providerId="Windows Live"/>
  <p188:author id="{58CA9C9B-DB82-BC0F-C967-0B9329882152}" name="Athena Dupont" initials="AD" userId="Athena Dupont" providerId="None"/>
  <p188:author id="{BC1646F3-B292-8524-A81C-68347A23C882}" name="Binod Pokharel" initials="BP" userId="52mAE+bLArKwk082u362s7dNHP3X7yT4ItYgkyKkzrg=" providerId="None"/>
  <p188:author id="{3309ABF7-830C-ED24-85B9-123A8B384B9E}" name="Athena Dupont" initials="AD" userId="S::A00908776@aggies.usu.edu::7c5f4e33-4348-4392-8258-581116dbd9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439"/>
    <a:srgbClr val="012538"/>
    <a:srgbClr val="F6B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11" autoAdjust="0"/>
    <p:restoredTop sz="93144" autoAdjust="0"/>
  </p:normalViewPr>
  <p:slideViewPr>
    <p:cSldViewPr snapToGrid="0" snapToObjects="1">
      <p:cViewPr>
        <p:scale>
          <a:sx n="29" d="100"/>
          <a:sy n="29" d="100"/>
        </p:scale>
        <p:origin x="328" y="-784"/>
      </p:cViewPr>
      <p:guideLst>
        <p:guide pos="13536"/>
        <p:guide pos="576"/>
        <p:guide pos="27072"/>
        <p:guide orient="horz" pos="576"/>
        <p:guide orient="horz" pos="20160"/>
        <p:guide pos="14136"/>
        <p:guide pos="20304"/>
        <p:guide pos="20880"/>
        <p:guide pos="7344"/>
        <p:guide pos="6768"/>
        <p:guide orient="horz" pos="3240"/>
      </p:guideLst>
    </p:cSldViewPr>
  </p:slideViewPr>
  <p:outlineViewPr>
    <p:cViewPr>
      <p:scale>
        <a:sx n="33" d="100"/>
        <a:sy n="33" d="100"/>
      </p:scale>
      <p:origin x="0" y="0"/>
    </p:cViewPr>
  </p:outlin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Cooney" userId="4f2a88070ba509a1" providerId="LiveId" clId="{1788B3CD-6025-4DE6-8EFA-D6395F139A49}"/>
    <pc:docChg chg="delSld modSld">
      <pc:chgData name="Joe Cooney" userId="4f2a88070ba509a1" providerId="LiveId" clId="{1788B3CD-6025-4DE6-8EFA-D6395F139A49}" dt="2024-01-08T07:21:07.140" v="1" actId="47"/>
      <pc:docMkLst>
        <pc:docMk/>
      </pc:docMkLst>
      <pc:sldChg chg="del mod modShow">
        <pc:chgData name="Joe Cooney" userId="4f2a88070ba509a1" providerId="LiveId" clId="{1788B3CD-6025-4DE6-8EFA-D6395F139A49}" dt="2024-01-08T07:21:07.140" v="1" actId="47"/>
        <pc:sldMkLst>
          <pc:docMk/>
          <pc:sldMk cId="2420842939" sldId="266"/>
        </pc:sldMkLst>
      </pc:sldChg>
    </pc:docChg>
  </pc:docChgLst>
</pc:chgInfo>
</file>

<file path=ppt/comments/modernComment_10B_CB4EA8FB.xml><?xml version="1.0" encoding="utf-8"?>
<p188:cmLst xmlns:a="http://schemas.openxmlformats.org/drawingml/2006/main" xmlns:r="http://schemas.openxmlformats.org/officeDocument/2006/relationships" xmlns:p188="http://schemas.microsoft.com/office/powerpoint/2018/8/main">
  <p188:cm id="{F854A370-451D-8449-A281-A0BD68BB4E26}" authorId="{186FA053-1175-DD55-4C50-74872E93592F}" created="2024-01-09T21:17:01.763">
    <ac:deMkLst xmlns:ac="http://schemas.microsoft.com/office/drawing/2013/main/command">
      <pc:docMk xmlns:pc="http://schemas.microsoft.com/office/powerpoint/2013/main/command"/>
      <pc:sldMk xmlns:pc="http://schemas.microsoft.com/office/powerpoint/2013/main/command" cId="3410929915" sldId="267"/>
      <ac:picMk id="24" creationId="{57856FB5-FE81-85E6-8C34-FCD839686E8F}"/>
    </ac:deMkLst>
    <p188:txBody>
      <a:bodyPr/>
      <a:lstStyle/>
      <a:p>
        <a:r>
          <a:rPr lang="en-US"/>
          <a:t>What does step mean in this graph?</a:t>
        </a:r>
      </a:p>
    </p188:txBody>
  </p188:cm>
  <p188:cm id="{46EB7969-2C52-E549-AC89-3D8BE0B99EE8}" authorId="{186FA053-1175-DD55-4C50-74872E93592F}" created="2024-01-09T21:18:26.391">
    <ac:deMkLst xmlns:ac="http://schemas.microsoft.com/office/drawing/2013/main/command">
      <pc:docMk xmlns:pc="http://schemas.microsoft.com/office/powerpoint/2013/main/command"/>
      <pc:sldMk xmlns:pc="http://schemas.microsoft.com/office/powerpoint/2013/main/command" cId="3410929915" sldId="267"/>
      <ac:spMk id="2" creationId="{B940E32D-6D4F-D427-C5B8-F4D730D36888}"/>
    </ac:deMkLst>
    <p188:txBody>
      <a:bodyPr/>
      <a:lstStyle/>
      <a:p>
        <a:r>
          <a:rPr lang="en-US"/>
          <a:t>Have you experimented with titles that don’t use any more/less wording? Possibly just saying “Electric fields in the atmosphere might affect the rate of snow crystal formation”?</a:t>
        </a:r>
      </a:p>
    </p188:txBody>
  </p188:cm>
  <p188:cm id="{3A212FB6-FB28-BA4B-A025-E7D33708BDE3}" authorId="{3309ABF7-830C-ED24-85B9-123A8B384B9E}" created="2024-01-11T01:57:58.434">
    <ac:deMkLst xmlns:ac="http://schemas.microsoft.com/office/drawing/2013/main/command">
      <pc:docMk xmlns:pc="http://schemas.microsoft.com/office/powerpoint/2013/main/command"/>
      <pc:sldMk xmlns:pc="http://schemas.microsoft.com/office/powerpoint/2013/main/command" cId="3410929915" sldId="267"/>
      <ac:spMk id="2" creationId="{B940E32D-6D4F-D427-C5B8-F4D730D36888}"/>
    </ac:deMkLst>
    <p188:txBody>
      <a:bodyPr/>
      <a:lstStyle/>
      <a:p>
        <a:r>
          <a:rPr lang="en-US"/>
          <a:t>Does this help more accurately reflect what you wanted?</a:t>
        </a:r>
      </a:p>
    </p188:txBody>
  </p188:cm>
  <p188:cm id="{378330FE-BEC4-F948-95B2-8999643F7B3E}" authorId="{3309ABF7-830C-ED24-85B9-123A8B384B9E}" created="2024-01-11T01:58:29.099">
    <ac:deMkLst xmlns:ac="http://schemas.microsoft.com/office/drawing/2013/main/command">
      <pc:docMk xmlns:pc="http://schemas.microsoft.com/office/powerpoint/2013/main/command"/>
      <pc:sldMk xmlns:pc="http://schemas.microsoft.com/office/powerpoint/2013/main/command" cId="3410929915" sldId="267"/>
      <ac:picMk id="12" creationId="{C614DF4F-5A34-A1DC-CEFA-58471068F049}"/>
    </ac:deMkLst>
    <p188:txBody>
      <a:bodyPr/>
      <a:lstStyle/>
      <a:p>
        <a:r>
          <a:rPr lang="en-US"/>
          <a:t>I kind of did a hack job here but I replaced your low-res logo with a sharper one because it’ll be noticeable when printed to scale!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284D0-50F2-D64B-8044-CA2CD9EAA405}" type="datetimeFigureOut">
              <a:rPr lang="en-US" smtClean="0"/>
              <a:t>1/10/24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91E70-C4DC-A140-99E4-0C17B258FCE5}" type="slidenum">
              <a:rPr lang="en-US" smtClean="0"/>
              <a:t>‹#›</a:t>
            </a:fld>
            <a:endParaRPr lang="en-US"/>
          </a:p>
        </p:txBody>
      </p:sp>
    </p:spTree>
    <p:extLst>
      <p:ext uri="{BB962C8B-B14F-4D97-AF65-F5344CB8AC3E}">
        <p14:creationId xmlns:p14="http://schemas.microsoft.com/office/powerpoint/2010/main" val="921563623"/>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Better Poster format</a:t>
            </a:r>
          </a:p>
        </p:txBody>
      </p:sp>
      <p:sp>
        <p:nvSpPr>
          <p:cNvPr id="4" name="Slide Number Placeholder 3"/>
          <p:cNvSpPr>
            <a:spLocks noGrp="1"/>
          </p:cNvSpPr>
          <p:nvPr>
            <p:ph type="sldNum" sz="quarter" idx="5"/>
          </p:nvPr>
        </p:nvSpPr>
        <p:spPr/>
        <p:txBody>
          <a:bodyPr/>
          <a:lstStyle/>
          <a:p>
            <a:fld id="{A3891E70-C4DC-A140-99E4-0C17B258FCE5}" type="slidenum">
              <a:rPr lang="en-US" smtClean="0"/>
              <a:t>1</a:t>
            </a:fld>
            <a:endParaRPr lang="en-US"/>
          </a:p>
        </p:txBody>
      </p:sp>
    </p:spTree>
    <p:extLst>
      <p:ext uri="{BB962C8B-B14F-4D97-AF65-F5344CB8AC3E}">
        <p14:creationId xmlns:p14="http://schemas.microsoft.com/office/powerpoint/2010/main" val="2965855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G Better Pos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FF8EB3-2542-0A4C-AD08-A531CB96CE4E}"/>
              </a:ext>
            </a:extLst>
          </p:cNvPr>
          <p:cNvSpPr/>
          <p:nvPr userDrawn="1"/>
        </p:nvSpPr>
        <p:spPr>
          <a:xfrm>
            <a:off x="9053567" y="38163"/>
            <a:ext cx="25784066" cy="32918400"/>
          </a:xfrm>
          <a:prstGeom prst="rect">
            <a:avLst/>
          </a:pr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9">
            <a:extLst>
              <a:ext uri="{FF2B5EF4-FFF2-40B4-BE49-F238E27FC236}">
                <a16:creationId xmlns:a16="http://schemas.microsoft.com/office/drawing/2014/main" id="{B6387B71-E814-D74C-A562-F4CADFB56628}"/>
              </a:ext>
            </a:extLst>
          </p:cNvPr>
          <p:cNvPicPr>
            <a:picLocks noChangeAspect="1"/>
          </p:cNvPicPr>
          <p:nvPr userDrawn="1"/>
        </p:nvPicPr>
        <p:blipFill>
          <a:blip r:embed="rId2"/>
          <a:srcRect/>
          <a:stretch>
            <a:fillRect/>
          </a:stretch>
        </p:blipFill>
        <p:spPr>
          <a:xfrm>
            <a:off x="16142839" y="30175199"/>
            <a:ext cx="11605521" cy="1842377"/>
          </a:xfrm>
          <a:prstGeom prst="rect">
            <a:avLst/>
          </a:prstGeom>
        </p:spPr>
      </p:pic>
    </p:spTree>
    <p:extLst>
      <p:ext uri="{BB962C8B-B14F-4D97-AF65-F5344CB8AC3E}">
        <p14:creationId xmlns:p14="http://schemas.microsoft.com/office/powerpoint/2010/main" val="78698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resenter B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80043F-FC17-CB4F-95B7-7E1F3ACDA97F}"/>
              </a:ext>
            </a:extLst>
          </p:cNvPr>
          <p:cNvSpPr/>
          <p:nvPr userDrawn="1"/>
        </p:nvSpPr>
        <p:spPr>
          <a:xfrm>
            <a:off x="14996158" y="0"/>
            <a:ext cx="28895042"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8BC2B6-F796-AD45-9099-CB7199DFA69D}"/>
              </a:ext>
            </a:extLst>
          </p:cNvPr>
          <p:cNvSpPr/>
          <p:nvPr userDrawn="1"/>
        </p:nvSpPr>
        <p:spPr>
          <a:xfrm>
            <a:off x="-1" y="0"/>
            <a:ext cx="14996161" cy="32918400"/>
          </a:xfrm>
          <a:prstGeom prst="rect">
            <a:avLst/>
          </a:pr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9">
            <a:extLst>
              <a:ext uri="{FF2B5EF4-FFF2-40B4-BE49-F238E27FC236}">
                <a16:creationId xmlns:a16="http://schemas.microsoft.com/office/drawing/2014/main" id="{C16CA098-7688-4845-B436-36720CD4237A}"/>
              </a:ext>
            </a:extLst>
          </p:cNvPr>
          <p:cNvPicPr>
            <a:picLocks noChangeAspect="1"/>
          </p:cNvPicPr>
          <p:nvPr userDrawn="1"/>
        </p:nvPicPr>
        <p:blipFill>
          <a:blip r:embed="rId2"/>
          <a:srcRect/>
          <a:stretch>
            <a:fillRect/>
          </a:stretch>
        </p:blipFill>
        <p:spPr>
          <a:xfrm>
            <a:off x="1695318" y="30087479"/>
            <a:ext cx="11605521" cy="1842377"/>
          </a:xfrm>
          <a:prstGeom prst="rect">
            <a:avLst/>
          </a:prstGeom>
        </p:spPr>
      </p:pic>
    </p:spTree>
    <p:extLst>
      <p:ext uri="{BB962C8B-B14F-4D97-AF65-F5344CB8AC3E}">
        <p14:creationId xmlns:p14="http://schemas.microsoft.com/office/powerpoint/2010/main" val="11803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gure hero BP">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2953E31-1342-7E45-8E21-E3B6B930DC67}"/>
              </a:ext>
            </a:extLst>
          </p:cNvPr>
          <p:cNvSpPr/>
          <p:nvPr userDrawn="1"/>
        </p:nvSpPr>
        <p:spPr>
          <a:xfrm>
            <a:off x="11708345" y="-27478"/>
            <a:ext cx="32182855" cy="11720885"/>
          </a:xfrm>
          <a:custGeom>
            <a:avLst/>
            <a:gdLst>
              <a:gd name="connsiteX0" fmla="*/ 0 w 32111079"/>
              <a:gd name="connsiteY0" fmla="*/ 0 h 11720885"/>
              <a:gd name="connsiteX1" fmla="*/ 32111079 w 32111079"/>
              <a:gd name="connsiteY1" fmla="*/ 0 h 11720885"/>
              <a:gd name="connsiteX2" fmla="*/ 32111079 w 32111079"/>
              <a:gd name="connsiteY2" fmla="*/ 10587281 h 11720885"/>
              <a:gd name="connsiteX3" fmla="*/ 30977475 w 32111079"/>
              <a:gd name="connsiteY3" fmla="*/ 11720885 h 11720885"/>
              <a:gd name="connsiteX4" fmla="*/ 1061828 w 32111079"/>
              <a:gd name="connsiteY4" fmla="*/ 11720885 h 11720885"/>
              <a:gd name="connsiteX5" fmla="*/ 17308 w 32111079"/>
              <a:gd name="connsiteY5" fmla="*/ 11028531 h 11720885"/>
              <a:gd name="connsiteX6" fmla="*/ 0 w 32111079"/>
              <a:gd name="connsiteY6" fmla="*/ 10981241 h 11720885"/>
              <a:gd name="connsiteX7" fmla="*/ 0 w 32111079"/>
              <a:gd name="connsiteY7" fmla="*/ 0 h 117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1079" h="11720885">
                <a:moveTo>
                  <a:pt x="0" y="0"/>
                </a:moveTo>
                <a:lnTo>
                  <a:pt x="32111079" y="0"/>
                </a:lnTo>
                <a:lnTo>
                  <a:pt x="32111079" y="10587281"/>
                </a:lnTo>
                <a:cubicBezTo>
                  <a:pt x="32111079" y="11213353"/>
                  <a:pt x="31603547" y="11720885"/>
                  <a:pt x="30977475" y="11720885"/>
                </a:cubicBezTo>
                <a:lnTo>
                  <a:pt x="1061828" y="11720885"/>
                </a:lnTo>
                <a:cubicBezTo>
                  <a:pt x="592274" y="11720885"/>
                  <a:pt x="189399" y="11435398"/>
                  <a:pt x="17308" y="11028531"/>
                </a:cubicBezTo>
                <a:lnTo>
                  <a:pt x="0" y="10981241"/>
                </a:lnTo>
                <a:lnTo>
                  <a:pt x="0" y="0"/>
                </a:lnTo>
                <a:close/>
              </a:path>
            </a:pathLst>
          </a:custGeom>
          <a:solidFill>
            <a:srgbClr val="0F2439"/>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Rectangle 7">
            <a:extLst>
              <a:ext uri="{FF2B5EF4-FFF2-40B4-BE49-F238E27FC236}">
                <a16:creationId xmlns:a16="http://schemas.microsoft.com/office/drawing/2014/main" id="{3EDDCBA0-D825-7343-AF62-E64FE01DDAFF}"/>
              </a:ext>
            </a:extLst>
          </p:cNvPr>
          <p:cNvSpPr/>
          <p:nvPr userDrawn="1"/>
        </p:nvSpPr>
        <p:spPr>
          <a:xfrm>
            <a:off x="0" y="0"/>
            <a:ext cx="11708345"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Description automatically generated">
            <a:extLst>
              <a:ext uri="{FF2B5EF4-FFF2-40B4-BE49-F238E27FC236}">
                <a16:creationId xmlns:a16="http://schemas.microsoft.com/office/drawing/2014/main" id="{D1F9ACEC-ECB5-364C-9C7C-BE5921AD0C94}"/>
              </a:ext>
            </a:extLst>
          </p:cNvPr>
          <p:cNvPicPr>
            <a:picLocks noChangeAspect="1"/>
          </p:cNvPicPr>
          <p:nvPr userDrawn="1"/>
        </p:nvPicPr>
        <p:blipFill>
          <a:blip r:embed="rId2"/>
          <a:stretch>
            <a:fillRect/>
          </a:stretch>
        </p:blipFill>
        <p:spPr>
          <a:xfrm>
            <a:off x="1017338" y="29141656"/>
            <a:ext cx="9673661" cy="2862344"/>
          </a:xfrm>
          <a:prstGeom prst="rect">
            <a:avLst/>
          </a:prstGeom>
        </p:spPr>
      </p:pic>
    </p:spTree>
    <p:extLst>
      <p:ext uri="{BB962C8B-B14F-4D97-AF65-F5344CB8AC3E}">
        <p14:creationId xmlns:p14="http://schemas.microsoft.com/office/powerpoint/2010/main" val="1984313489"/>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gure hero mo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BD29EA-1972-C248-92C4-EAB619C6B72D}"/>
              </a:ext>
            </a:extLst>
          </p:cNvPr>
          <p:cNvSpPr/>
          <p:nvPr userDrawn="1"/>
        </p:nvSpPr>
        <p:spPr>
          <a:xfrm>
            <a:off x="0" y="0"/>
            <a:ext cx="28433486" cy="3291840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0403D38-D978-AB48-A22E-BC312669A4DE}"/>
              </a:ext>
            </a:extLst>
          </p:cNvPr>
          <p:cNvPicPr>
            <a:picLocks noChangeAspect="1"/>
          </p:cNvPicPr>
          <p:nvPr userDrawn="1"/>
        </p:nvPicPr>
        <p:blipFill>
          <a:blip r:embed="rId2"/>
          <a:stretch>
            <a:fillRect/>
          </a:stretch>
        </p:blipFill>
        <p:spPr>
          <a:xfrm>
            <a:off x="29486880" y="29559138"/>
            <a:ext cx="12478097" cy="1987662"/>
          </a:xfrm>
          <a:prstGeom prst="rect">
            <a:avLst/>
          </a:prstGeom>
        </p:spPr>
      </p:pic>
    </p:spTree>
    <p:extLst>
      <p:ext uri="{BB962C8B-B14F-4D97-AF65-F5344CB8AC3E}">
        <p14:creationId xmlns:p14="http://schemas.microsoft.com/office/powerpoint/2010/main" val="241434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ditional poster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31A0E-8B40-D04E-9860-CC4D35EB642D}"/>
              </a:ext>
            </a:extLst>
          </p:cNvPr>
          <p:cNvSpPr/>
          <p:nvPr userDrawn="1"/>
        </p:nvSpPr>
        <p:spPr>
          <a:xfrm>
            <a:off x="-1" y="0"/>
            <a:ext cx="43891201" cy="6369267"/>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 logo&#10;&#10;Description automatically generated">
            <a:extLst>
              <a:ext uri="{FF2B5EF4-FFF2-40B4-BE49-F238E27FC236}">
                <a16:creationId xmlns:a16="http://schemas.microsoft.com/office/drawing/2014/main" id="{D50F2F4D-5376-F849-968E-893B292884B2}"/>
              </a:ext>
            </a:extLst>
          </p:cNvPr>
          <p:cNvPicPr>
            <a:picLocks noChangeAspect="1"/>
          </p:cNvPicPr>
          <p:nvPr userDrawn="1"/>
        </p:nvPicPr>
        <p:blipFill>
          <a:blip r:embed="rId2"/>
          <a:stretch>
            <a:fillRect/>
          </a:stretch>
        </p:blipFill>
        <p:spPr>
          <a:xfrm>
            <a:off x="39534352" y="860004"/>
            <a:ext cx="3442447" cy="4379557"/>
          </a:xfrm>
          <a:prstGeom prst="rect">
            <a:avLst/>
          </a:prstGeom>
        </p:spPr>
      </p:pic>
      <p:cxnSp>
        <p:nvCxnSpPr>
          <p:cNvPr id="10" name="Straight Connector 9">
            <a:extLst>
              <a:ext uri="{FF2B5EF4-FFF2-40B4-BE49-F238E27FC236}">
                <a16:creationId xmlns:a16="http://schemas.microsoft.com/office/drawing/2014/main" id="{ABD57342-1A8B-B14A-8ED4-AC4289B3BB78}"/>
              </a:ext>
            </a:extLst>
          </p:cNvPr>
          <p:cNvCxnSpPr>
            <a:cxnSpLocks/>
          </p:cNvCxnSpPr>
          <p:nvPr userDrawn="1"/>
        </p:nvCxnSpPr>
        <p:spPr>
          <a:xfrm flipV="1">
            <a:off x="161364" y="0"/>
            <a:ext cx="0" cy="6400800"/>
          </a:xfrm>
          <a:prstGeom prst="line">
            <a:avLst/>
          </a:prstGeom>
          <a:ln w="3810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27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ditional post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5B9FE-11A4-7346-B31F-F5D4F9043379}"/>
              </a:ext>
            </a:extLst>
          </p:cNvPr>
          <p:cNvSpPr/>
          <p:nvPr userDrawn="1"/>
        </p:nvSpPr>
        <p:spPr>
          <a:xfrm>
            <a:off x="0" y="0"/>
            <a:ext cx="43891200" cy="32945881"/>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DDCAE2-24B1-6B43-90D2-B77D4F0D085B}"/>
              </a:ext>
            </a:extLst>
          </p:cNvPr>
          <p:cNvSpPr/>
          <p:nvPr userDrawn="1"/>
        </p:nvSpPr>
        <p:spPr>
          <a:xfrm rot="5400000">
            <a:off x="20103058" y="9157741"/>
            <a:ext cx="3685081" cy="4389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9">
            <a:extLst>
              <a:ext uri="{FF2B5EF4-FFF2-40B4-BE49-F238E27FC236}">
                <a16:creationId xmlns:a16="http://schemas.microsoft.com/office/drawing/2014/main" id="{0B44EB41-9264-9540-86C4-9F32D61AD9EF}"/>
              </a:ext>
            </a:extLst>
          </p:cNvPr>
          <p:cNvPicPr>
            <a:picLocks noChangeAspect="1"/>
          </p:cNvPicPr>
          <p:nvPr userDrawn="1"/>
        </p:nvPicPr>
        <p:blipFill>
          <a:blip r:embed="rId2"/>
          <a:srcRect/>
          <a:stretch>
            <a:fillRect/>
          </a:stretch>
        </p:blipFill>
        <p:spPr>
          <a:xfrm>
            <a:off x="960120" y="30175199"/>
            <a:ext cx="11605521" cy="1842377"/>
          </a:xfrm>
          <a:prstGeom prst="rect">
            <a:avLst/>
          </a:prstGeom>
        </p:spPr>
      </p:pic>
    </p:spTree>
    <p:extLst>
      <p:ext uri="{BB962C8B-B14F-4D97-AF65-F5344CB8AC3E}">
        <p14:creationId xmlns:p14="http://schemas.microsoft.com/office/powerpoint/2010/main" val="188209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ditional post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E7A548-8FA4-5C4B-AD71-E0A031E22648}"/>
              </a:ext>
            </a:extLst>
          </p:cNvPr>
          <p:cNvSpPr/>
          <p:nvPr userDrawn="1"/>
        </p:nvSpPr>
        <p:spPr>
          <a:xfrm rot="5400000">
            <a:off x="17915240" y="-17915235"/>
            <a:ext cx="8060720" cy="43891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9C2643E-5FC8-A444-9424-93DB0CBCE779}"/>
              </a:ext>
            </a:extLst>
          </p:cNvPr>
          <p:cNvGrpSpPr/>
          <p:nvPr userDrawn="1"/>
        </p:nvGrpSpPr>
        <p:grpSpPr>
          <a:xfrm>
            <a:off x="0" y="6655145"/>
            <a:ext cx="43891200" cy="2342397"/>
            <a:chOff x="0" y="6497913"/>
            <a:chExt cx="43891200" cy="2499630"/>
          </a:xfrm>
          <a:solidFill>
            <a:schemeClr val="bg2"/>
          </a:solidFill>
        </p:grpSpPr>
        <p:sp>
          <p:nvSpPr>
            <p:cNvPr id="10" name="Rounded Rectangle 9">
              <a:extLst>
                <a:ext uri="{FF2B5EF4-FFF2-40B4-BE49-F238E27FC236}">
                  <a16:creationId xmlns:a16="http://schemas.microsoft.com/office/drawing/2014/main" id="{11CB6447-2BCB-7547-AC74-241D0E4BC7E9}"/>
                </a:ext>
              </a:extLst>
            </p:cNvPr>
            <p:cNvSpPr/>
            <p:nvPr/>
          </p:nvSpPr>
          <p:spPr>
            <a:xfrm>
              <a:off x="0" y="6742587"/>
              <a:ext cx="43891200" cy="2254956"/>
            </a:xfrm>
            <a:prstGeom prst="roundRect">
              <a:avLst>
                <a:gd name="adj" fmla="val 3788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1" name="Rounded Rectangle 10">
              <a:extLst>
                <a:ext uri="{FF2B5EF4-FFF2-40B4-BE49-F238E27FC236}">
                  <a16:creationId xmlns:a16="http://schemas.microsoft.com/office/drawing/2014/main" id="{65B1CD86-A629-2A48-8FBA-5A99A978E5B0}"/>
                </a:ext>
              </a:extLst>
            </p:cNvPr>
            <p:cNvSpPr/>
            <p:nvPr/>
          </p:nvSpPr>
          <p:spPr>
            <a:xfrm>
              <a:off x="0" y="6497913"/>
              <a:ext cx="43891200" cy="1499926"/>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pic>
        <p:nvPicPr>
          <p:cNvPr id="12" name="Picture 11" descr="A picture containing text, clipart&#10;&#10;Description automatically generated">
            <a:extLst>
              <a:ext uri="{FF2B5EF4-FFF2-40B4-BE49-F238E27FC236}">
                <a16:creationId xmlns:a16="http://schemas.microsoft.com/office/drawing/2014/main" id="{22F6A838-21FD-5A44-AF76-857B0EC31BC5}"/>
              </a:ext>
            </a:extLst>
          </p:cNvPr>
          <p:cNvPicPr>
            <a:picLocks noChangeAspect="1"/>
          </p:cNvPicPr>
          <p:nvPr userDrawn="1"/>
        </p:nvPicPr>
        <p:blipFill>
          <a:blip r:embed="rId2"/>
          <a:stretch>
            <a:fillRect/>
          </a:stretch>
        </p:blipFill>
        <p:spPr>
          <a:xfrm>
            <a:off x="32004000" y="7366328"/>
            <a:ext cx="10972800" cy="1056206"/>
          </a:xfrm>
          <a:prstGeom prst="rect">
            <a:avLst/>
          </a:prstGeom>
        </p:spPr>
      </p:pic>
    </p:spTree>
    <p:extLst>
      <p:ext uri="{BB962C8B-B14F-4D97-AF65-F5344CB8AC3E}">
        <p14:creationId xmlns:p14="http://schemas.microsoft.com/office/powerpoint/2010/main" val="284614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48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7337ECA4-2C3A-7546-B9B9-C9C5A89F4660}" type="datetimeFigureOut">
              <a:rPr lang="en-US" smtClean="0"/>
              <a:t>1/10/24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F68D029D-74ED-0041-825B-5872D363F0E6}" type="slidenum">
              <a:rPr lang="en-US" smtClean="0"/>
              <a:t>‹#›</a:t>
            </a:fld>
            <a:endParaRPr lang="en-US"/>
          </a:p>
        </p:txBody>
      </p:sp>
    </p:spTree>
    <p:extLst>
      <p:ext uri="{BB962C8B-B14F-4D97-AF65-F5344CB8AC3E}">
        <p14:creationId xmlns:p14="http://schemas.microsoft.com/office/powerpoint/2010/main" val="392665107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3" r:id="rId3"/>
    <p:sldLayoutId id="2147483665" r:id="rId4"/>
    <p:sldLayoutId id="2147483664" r:id="rId5"/>
    <p:sldLayoutId id="2147483661" r:id="rId6"/>
    <p:sldLayoutId id="2147483662" r:id="rId7"/>
    <p:sldLayoutId id="2147483668" r:id="rId8"/>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B_CB4EA8FB.xm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29F23AD-5548-E2B0-96D4-0B2BF2F5DDB0}"/>
              </a:ext>
            </a:extLst>
          </p:cNvPr>
          <p:cNvSpPr/>
          <p:nvPr/>
        </p:nvSpPr>
        <p:spPr>
          <a:xfrm>
            <a:off x="17591314" y="29444810"/>
            <a:ext cx="10919577" cy="3041556"/>
          </a:xfrm>
          <a:prstGeom prst="rect">
            <a:avLst/>
          </a:prstGeom>
          <a:solidFill>
            <a:srgbClr val="0F2439"/>
          </a:solidFill>
          <a:ln>
            <a:solidFill>
              <a:srgbClr val="0F2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B851B66-6045-BB4A-A5E3-BBD772F3CEFD}"/>
              </a:ext>
            </a:extLst>
          </p:cNvPr>
          <p:cNvSpPr txBox="1"/>
          <p:nvPr/>
        </p:nvSpPr>
        <p:spPr>
          <a:xfrm>
            <a:off x="410595" y="1034046"/>
            <a:ext cx="8310326" cy="3139321"/>
          </a:xfrm>
          <a:prstGeom prst="rect">
            <a:avLst/>
          </a:prstGeom>
          <a:noFill/>
        </p:spPr>
        <p:txBody>
          <a:bodyPr wrap="square" rtlCol="0">
            <a:spAutoFit/>
          </a:bodyPr>
          <a:lstStyle/>
          <a:p>
            <a:r>
              <a:rPr lang="en-US" sz="6600" b="1" dirty="0">
                <a:solidFill>
                  <a:srgbClr val="00B0F0"/>
                </a:solidFill>
                <a:latin typeface="+mj-lt"/>
                <a:ea typeface="Segoe UI Black" panose="020B0A02040204020203" pitchFamily="34" charset="0"/>
                <a:cs typeface="Segoe UI" panose="020B0502040204020203" pitchFamily="34" charset="0"/>
              </a:rPr>
              <a:t>Electricity</a:t>
            </a:r>
            <a:r>
              <a:rPr lang="en-US" sz="6600" dirty="0">
                <a:solidFill>
                  <a:schemeClr val="tx2"/>
                </a:solidFill>
                <a:latin typeface="+mj-lt"/>
                <a:ea typeface="Segoe UI Black" panose="020B0A02040204020203" pitchFamily="34" charset="0"/>
                <a:cs typeface="Segoe UI" panose="020B0502040204020203" pitchFamily="34" charset="0"/>
              </a:rPr>
              <a:t> can </a:t>
            </a:r>
            <a:r>
              <a:rPr lang="en-US" sz="6600" b="1" dirty="0">
                <a:solidFill>
                  <a:srgbClr val="00B0F0"/>
                </a:solidFill>
                <a:latin typeface="+mj-lt"/>
                <a:ea typeface="Segoe UI Black" panose="020B0A02040204020203" pitchFamily="34" charset="0"/>
                <a:cs typeface="Segoe UI" panose="020B0502040204020203" pitchFamily="34" charset="0"/>
              </a:rPr>
              <a:t>change ice crystals </a:t>
            </a:r>
            <a:r>
              <a:rPr lang="en-US" sz="6600" dirty="0">
                <a:latin typeface="+mj-lt"/>
                <a:ea typeface="Segoe UI Black" panose="020B0A02040204020203" pitchFamily="34" charset="0"/>
                <a:cs typeface="Segoe UI" panose="020B0502040204020203" pitchFamily="34" charset="0"/>
              </a:rPr>
              <a:t>in the atmosphere.</a:t>
            </a:r>
          </a:p>
        </p:txBody>
      </p:sp>
      <p:grpSp>
        <p:nvGrpSpPr>
          <p:cNvPr id="5" name="Group 4">
            <a:extLst>
              <a:ext uri="{FF2B5EF4-FFF2-40B4-BE49-F238E27FC236}">
                <a16:creationId xmlns:a16="http://schemas.microsoft.com/office/drawing/2014/main" id="{401DDB9D-5AE6-F4C1-6F88-C0AFBBE266C0}"/>
              </a:ext>
            </a:extLst>
          </p:cNvPr>
          <p:cNvGrpSpPr/>
          <p:nvPr/>
        </p:nvGrpSpPr>
        <p:grpSpPr>
          <a:xfrm>
            <a:off x="760305" y="4726816"/>
            <a:ext cx="7633391" cy="4801314"/>
            <a:chOff x="559140" y="5041432"/>
            <a:chExt cx="7633391" cy="4801314"/>
          </a:xfrm>
        </p:grpSpPr>
        <p:sp>
          <p:nvSpPr>
            <p:cNvPr id="29" name="TextBox 28">
              <a:extLst>
                <a:ext uri="{FF2B5EF4-FFF2-40B4-BE49-F238E27FC236}">
                  <a16:creationId xmlns:a16="http://schemas.microsoft.com/office/drawing/2014/main" id="{A9701E05-66BD-C64D-B577-19DCAD15DE00}"/>
                </a:ext>
              </a:extLst>
            </p:cNvPr>
            <p:cNvSpPr txBox="1"/>
            <p:nvPr/>
          </p:nvSpPr>
          <p:spPr>
            <a:xfrm>
              <a:off x="3653227" y="5041432"/>
              <a:ext cx="4539304" cy="4801314"/>
            </a:xfrm>
            <a:prstGeom prst="rect">
              <a:avLst/>
            </a:prstGeom>
            <a:noFill/>
          </p:spPr>
          <p:txBody>
            <a:bodyPr wrap="square" lIns="91440" tIns="45720" rIns="91440" bIns="45720" rtlCol="0" anchor="t">
              <a:spAutoFit/>
            </a:bodyPr>
            <a:lstStyle/>
            <a:p>
              <a:r>
                <a:rPr lang="en-US" sz="3600" b="1" dirty="0">
                  <a:cs typeface="Times New Roman" panose="02020603050405020304" pitchFamily="18" charset="0"/>
                </a:rPr>
                <a:t>Joseph Cooney</a:t>
              </a:r>
            </a:p>
            <a:p>
              <a:r>
                <a:rPr lang="en-US" sz="3600" i="1" dirty="0">
                  <a:cs typeface="Times New Roman" panose="02020603050405020304" pitchFamily="18" charset="0"/>
                </a:rPr>
                <a:t>Utah State University </a:t>
              </a:r>
            </a:p>
            <a:p>
              <a:endParaRPr lang="en-US" sz="3600" i="1" dirty="0">
                <a:cs typeface="Times New Roman" panose="02020603050405020304" pitchFamily="18" charset="0"/>
              </a:endParaRPr>
            </a:p>
            <a:p>
              <a:r>
                <a:rPr lang="en-US" sz="3600" b="1" dirty="0">
                  <a:cs typeface="Times New Roman" panose="02020603050405020304" pitchFamily="18" charset="0"/>
                </a:rPr>
                <a:t>Dr. Binod Pokharel</a:t>
              </a:r>
            </a:p>
            <a:p>
              <a:r>
                <a:rPr lang="en-US" sz="3600" i="1" dirty="0">
                  <a:cs typeface="Times New Roman" panose="02020603050405020304" pitchFamily="18" charset="0"/>
                </a:rPr>
                <a:t>Utah State University</a:t>
              </a:r>
            </a:p>
            <a:p>
              <a:endParaRPr lang="en-US" sz="3600" b="1" dirty="0">
                <a:cs typeface="Times New Roman" panose="02020603050405020304" pitchFamily="18" charset="0"/>
              </a:endParaRPr>
            </a:p>
            <a:p>
              <a:r>
                <a:rPr lang="en-US" sz="3600" b="1" dirty="0">
                  <a:cs typeface="Times New Roman"/>
                </a:rPr>
                <a:t>Dr. Jonathan Meyer</a:t>
              </a:r>
              <a:endParaRPr lang="en-US" sz="3600" b="1" dirty="0">
                <a:ea typeface="Calibri"/>
                <a:cs typeface="Times New Roman"/>
              </a:endParaRPr>
            </a:p>
            <a:p>
              <a:r>
                <a:rPr lang="en-US" sz="3600" i="1" dirty="0">
                  <a:cs typeface="Times New Roman" panose="02020603050405020304" pitchFamily="18" charset="0"/>
                </a:rPr>
                <a:t>Utah State University</a:t>
              </a:r>
            </a:p>
            <a:p>
              <a:endParaRPr lang="en-US" dirty="0"/>
            </a:p>
          </p:txBody>
        </p:sp>
        <p:pic>
          <p:nvPicPr>
            <p:cNvPr id="31" name="Picture 30">
              <a:extLst>
                <a:ext uri="{FF2B5EF4-FFF2-40B4-BE49-F238E27FC236}">
                  <a16:creationId xmlns:a16="http://schemas.microsoft.com/office/drawing/2014/main" id="{2F3B3DBF-2968-B242-927C-A9A0510DAA40}"/>
                </a:ext>
              </a:extLst>
            </p:cNvPr>
            <p:cNvPicPr>
              <a:picLocks noChangeAspect="1"/>
            </p:cNvPicPr>
            <p:nvPr/>
          </p:nvPicPr>
          <p:blipFill rotWithShape="1">
            <a:blip r:embed="rId4"/>
            <a:srcRect l="16200" t="10994"/>
            <a:stretch/>
          </p:blipFill>
          <p:spPr>
            <a:xfrm>
              <a:off x="559140" y="5041789"/>
              <a:ext cx="3014696" cy="4800600"/>
            </a:xfrm>
            <a:prstGeom prst="rect">
              <a:avLst/>
            </a:prstGeom>
          </p:spPr>
        </p:pic>
      </p:grpSp>
      <p:sp>
        <p:nvSpPr>
          <p:cNvPr id="43" name="TextBox 42">
            <a:extLst>
              <a:ext uri="{FF2B5EF4-FFF2-40B4-BE49-F238E27FC236}">
                <a16:creationId xmlns:a16="http://schemas.microsoft.com/office/drawing/2014/main" id="{55D3F6B2-017A-C337-5D9D-323683550AAF}"/>
              </a:ext>
            </a:extLst>
          </p:cNvPr>
          <p:cNvSpPr txBox="1"/>
          <p:nvPr/>
        </p:nvSpPr>
        <p:spPr>
          <a:xfrm>
            <a:off x="23222532" y="13814088"/>
            <a:ext cx="10498441" cy="5632311"/>
          </a:xfrm>
          <a:prstGeom prst="rect">
            <a:avLst/>
          </a:prstGeom>
          <a:noFill/>
        </p:spPr>
        <p:txBody>
          <a:bodyPr wrap="square" rtlCol="0">
            <a:spAutoFit/>
          </a:bodyPr>
          <a:lstStyle/>
          <a:p>
            <a:r>
              <a:rPr lang="en-US" sz="6000" b="1" i="1" dirty="0">
                <a:solidFill>
                  <a:schemeClr val="accent2"/>
                </a:solidFill>
                <a:cs typeface="Segoe UI" panose="020B0502040204020203" pitchFamily="34" charset="0"/>
              </a:rPr>
              <a:t>Stronger electric fields </a:t>
            </a:r>
            <a:r>
              <a:rPr lang="en-US" sz="6000" i="1" dirty="0">
                <a:solidFill>
                  <a:schemeClr val="bg2">
                    <a:lumMod val="40000"/>
                    <a:lumOff val="60000"/>
                  </a:schemeClr>
                </a:solidFill>
                <a:cs typeface="Segoe UI" panose="020B0502040204020203" pitchFamily="34" charset="0"/>
              </a:rPr>
              <a:t>keep </a:t>
            </a:r>
            <a:r>
              <a:rPr lang="en-US" sz="6000" i="1" dirty="0">
                <a:solidFill>
                  <a:schemeClr val="bg1"/>
                </a:solidFill>
                <a:cs typeface="Segoe UI" panose="020B0502040204020203" pitchFamily="34" charset="0"/>
              </a:rPr>
              <a:t>molecules close to the nucleus. </a:t>
            </a:r>
            <a:r>
              <a:rPr lang="en-US" sz="6000" i="1" dirty="0">
                <a:solidFill>
                  <a:schemeClr val="bg2">
                    <a:lumMod val="40000"/>
                    <a:lumOff val="60000"/>
                  </a:schemeClr>
                </a:solidFill>
                <a:cs typeface="Segoe UI" panose="020B0502040204020203" pitchFamily="34" charset="0"/>
              </a:rPr>
              <a:t>This can </a:t>
            </a:r>
            <a:r>
              <a:rPr lang="en-US" sz="6000" b="1" i="1" dirty="0">
                <a:solidFill>
                  <a:schemeClr val="accent2"/>
                </a:solidFill>
                <a:cs typeface="Segoe UI" panose="020B0502040204020203" pitchFamily="34" charset="0"/>
              </a:rPr>
              <a:t>help crystals grow</a:t>
            </a:r>
            <a:r>
              <a:rPr lang="en-US" sz="6000" i="1" dirty="0">
                <a:solidFill>
                  <a:schemeClr val="bg1"/>
                </a:solidFill>
                <a:cs typeface="Segoe UI" panose="020B0502040204020203" pitchFamily="34" charset="0"/>
              </a:rPr>
              <a:t>.</a:t>
            </a:r>
            <a:r>
              <a:rPr lang="en-US" sz="6000" i="1" dirty="0">
                <a:solidFill>
                  <a:schemeClr val="accent2"/>
                </a:solidFill>
                <a:cs typeface="Segoe UI" panose="020B0502040204020203" pitchFamily="34" charset="0"/>
              </a:rPr>
              <a:t> </a:t>
            </a:r>
          </a:p>
          <a:p>
            <a:endParaRPr lang="en-US" sz="6000" i="1" dirty="0">
              <a:solidFill>
                <a:schemeClr val="accent2"/>
              </a:solidFill>
              <a:cs typeface="Segoe UI" panose="020B0502040204020203" pitchFamily="34" charset="0"/>
            </a:endParaRPr>
          </a:p>
          <a:p>
            <a:r>
              <a:rPr lang="en-US" sz="6000" i="1" dirty="0">
                <a:solidFill>
                  <a:schemeClr val="bg2">
                    <a:lumMod val="40000"/>
                    <a:lumOff val="60000"/>
                  </a:schemeClr>
                </a:solidFill>
                <a:cs typeface="Segoe UI" panose="020B0502040204020203" pitchFamily="34" charset="0"/>
              </a:rPr>
              <a:t>Ice crystals also </a:t>
            </a:r>
            <a:r>
              <a:rPr lang="en-US" sz="6000" b="1" i="1" dirty="0">
                <a:solidFill>
                  <a:schemeClr val="accent2"/>
                </a:solidFill>
                <a:cs typeface="Segoe UI" panose="020B0502040204020203" pitchFamily="34" charset="0"/>
              </a:rPr>
              <a:t>grow faster </a:t>
            </a:r>
            <a:r>
              <a:rPr lang="en-US" sz="6000" i="1" dirty="0">
                <a:solidFill>
                  <a:schemeClr val="bg2">
                    <a:lumMod val="40000"/>
                    <a:lumOff val="60000"/>
                  </a:schemeClr>
                </a:solidFill>
                <a:cs typeface="Segoe UI" panose="020B0502040204020203" pitchFamily="34" charset="0"/>
              </a:rPr>
              <a:t>under</a:t>
            </a:r>
            <a:r>
              <a:rPr lang="en-US" sz="6000" i="1" dirty="0">
                <a:solidFill>
                  <a:schemeClr val="accent2"/>
                </a:solidFill>
                <a:cs typeface="Segoe UI" panose="020B0502040204020203" pitchFamily="34" charset="0"/>
              </a:rPr>
              <a:t> </a:t>
            </a:r>
            <a:r>
              <a:rPr lang="en-US" sz="6000" i="1" dirty="0">
                <a:solidFill>
                  <a:schemeClr val="bg1"/>
                </a:solidFill>
                <a:cs typeface="Segoe UI" panose="020B0502040204020203" pitchFamily="34" charset="0"/>
              </a:rPr>
              <a:t>stronger electric fields.  </a:t>
            </a:r>
          </a:p>
        </p:txBody>
      </p:sp>
      <p:sp>
        <p:nvSpPr>
          <p:cNvPr id="44" name="TextBox 43">
            <a:extLst>
              <a:ext uri="{FF2B5EF4-FFF2-40B4-BE49-F238E27FC236}">
                <a16:creationId xmlns:a16="http://schemas.microsoft.com/office/drawing/2014/main" id="{D51394A5-1FED-5FF8-9C51-3EE28993498E}"/>
              </a:ext>
            </a:extLst>
          </p:cNvPr>
          <p:cNvSpPr txBox="1"/>
          <p:nvPr/>
        </p:nvSpPr>
        <p:spPr>
          <a:xfrm>
            <a:off x="10939850" y="22158898"/>
            <a:ext cx="9714053" cy="5632311"/>
          </a:xfrm>
          <a:prstGeom prst="rect">
            <a:avLst/>
          </a:prstGeom>
          <a:noFill/>
        </p:spPr>
        <p:txBody>
          <a:bodyPr wrap="square" rtlCol="0">
            <a:spAutoFit/>
          </a:bodyPr>
          <a:lstStyle/>
          <a:p>
            <a:pPr algn="r"/>
            <a:r>
              <a:rPr lang="en-US" sz="6000" b="1" i="1" dirty="0">
                <a:solidFill>
                  <a:schemeClr val="accent2"/>
                </a:solidFill>
                <a:cs typeface="Segoe UI" panose="020B0502040204020203" pitchFamily="34" charset="0"/>
              </a:rPr>
              <a:t>Water molecules </a:t>
            </a:r>
            <a:r>
              <a:rPr lang="en-US" sz="6000" i="1" dirty="0">
                <a:solidFill>
                  <a:schemeClr val="bg2">
                    <a:lumMod val="40000"/>
                    <a:lumOff val="60000"/>
                  </a:schemeClr>
                </a:solidFill>
                <a:cs typeface="Segoe UI" panose="020B0502040204020203" pitchFamily="34" charset="0"/>
              </a:rPr>
              <a:t>sometimes </a:t>
            </a:r>
            <a:r>
              <a:rPr lang="en-US" sz="6000" b="1" i="1" dirty="0">
                <a:solidFill>
                  <a:schemeClr val="accent2"/>
                </a:solidFill>
                <a:cs typeface="Segoe UI" panose="020B0502040204020203" pitchFamily="34" charset="0"/>
              </a:rPr>
              <a:t>align differently</a:t>
            </a:r>
            <a:r>
              <a:rPr lang="en-US" sz="6000" b="1" i="1" dirty="0">
                <a:solidFill>
                  <a:schemeClr val="bg2">
                    <a:lumMod val="40000"/>
                    <a:lumOff val="60000"/>
                  </a:schemeClr>
                </a:solidFill>
                <a:cs typeface="Segoe UI" panose="020B0502040204020203" pitchFamily="34" charset="0"/>
              </a:rPr>
              <a:t> </a:t>
            </a:r>
            <a:r>
              <a:rPr lang="en-US" sz="6000" i="1" dirty="0">
                <a:solidFill>
                  <a:schemeClr val="bg2">
                    <a:lumMod val="40000"/>
                    <a:lumOff val="60000"/>
                  </a:schemeClr>
                </a:solidFill>
                <a:cs typeface="Segoe UI" panose="020B0502040204020203" pitchFamily="34" charset="0"/>
              </a:rPr>
              <a:t>under </a:t>
            </a:r>
            <a:r>
              <a:rPr lang="en-US" sz="6000" i="1" dirty="0">
                <a:solidFill>
                  <a:schemeClr val="bg1"/>
                </a:solidFill>
                <a:cs typeface="Segoe UI" panose="020B0502040204020203" pitchFamily="34" charset="0"/>
              </a:rPr>
              <a:t>electric fields.</a:t>
            </a:r>
          </a:p>
          <a:p>
            <a:pPr algn="r"/>
            <a:endParaRPr lang="en-US" sz="6000" i="1" dirty="0">
              <a:solidFill>
                <a:schemeClr val="bg1"/>
              </a:solidFill>
              <a:cs typeface="Segoe UI" panose="020B0502040204020203" pitchFamily="34" charset="0"/>
            </a:endParaRPr>
          </a:p>
          <a:p>
            <a:pPr algn="r"/>
            <a:r>
              <a:rPr lang="en-US" sz="6000" i="1" dirty="0">
                <a:solidFill>
                  <a:schemeClr val="bg2">
                    <a:lumMod val="40000"/>
                    <a:lumOff val="60000"/>
                  </a:schemeClr>
                </a:solidFill>
                <a:cs typeface="Segoe UI" panose="020B0502040204020203" pitchFamily="34" charset="0"/>
              </a:rPr>
              <a:t>Could this cause </a:t>
            </a:r>
            <a:r>
              <a:rPr lang="en-US" sz="6000" b="1" i="1" dirty="0">
                <a:solidFill>
                  <a:schemeClr val="accent2"/>
                </a:solidFill>
                <a:cs typeface="Segoe UI" panose="020B0502040204020203" pitchFamily="34" charset="0"/>
              </a:rPr>
              <a:t>different crystals</a:t>
            </a:r>
            <a:r>
              <a:rPr lang="en-US" sz="6000" i="1" dirty="0">
                <a:solidFill>
                  <a:schemeClr val="bg2">
                    <a:lumMod val="40000"/>
                    <a:lumOff val="60000"/>
                  </a:schemeClr>
                </a:solidFill>
                <a:cs typeface="Segoe UI" panose="020B0502040204020203" pitchFamily="34" charset="0"/>
              </a:rPr>
              <a:t> to form?</a:t>
            </a:r>
          </a:p>
        </p:txBody>
      </p:sp>
      <p:grpSp>
        <p:nvGrpSpPr>
          <p:cNvPr id="4" name="Group 3">
            <a:extLst>
              <a:ext uri="{FF2B5EF4-FFF2-40B4-BE49-F238E27FC236}">
                <a16:creationId xmlns:a16="http://schemas.microsoft.com/office/drawing/2014/main" id="{F6D6FCE0-BC64-72B2-E28B-698A83F781A5}"/>
              </a:ext>
            </a:extLst>
          </p:cNvPr>
          <p:cNvGrpSpPr/>
          <p:nvPr/>
        </p:nvGrpSpPr>
        <p:grpSpPr>
          <a:xfrm>
            <a:off x="35698667" y="1034046"/>
            <a:ext cx="7360920" cy="11572399"/>
            <a:chOff x="35698668" y="19867800"/>
            <a:chExt cx="7360920" cy="11572399"/>
          </a:xfrm>
        </p:grpSpPr>
        <p:sp>
          <p:nvSpPr>
            <p:cNvPr id="41" name="TextBox 40">
              <a:extLst>
                <a:ext uri="{FF2B5EF4-FFF2-40B4-BE49-F238E27FC236}">
                  <a16:creationId xmlns:a16="http://schemas.microsoft.com/office/drawing/2014/main" id="{B88BF6DC-9E80-3A41-AEF4-2891BC570915}"/>
                </a:ext>
              </a:extLst>
            </p:cNvPr>
            <p:cNvSpPr txBox="1"/>
            <p:nvPr/>
          </p:nvSpPr>
          <p:spPr>
            <a:xfrm>
              <a:off x="35781457" y="20883463"/>
              <a:ext cx="7278131" cy="10556736"/>
            </a:xfrm>
            <a:prstGeom prst="rect">
              <a:avLst/>
            </a:prstGeom>
            <a:noFill/>
          </p:spPr>
          <p:txBody>
            <a:bodyPr wrap="square" rtlCol="0">
              <a:spAutoFit/>
            </a:bodyPr>
            <a:lstStyle/>
            <a:p>
              <a:r>
                <a:rPr lang="en-US" sz="4000" dirty="0">
                  <a:solidFill>
                    <a:schemeClr val="tx1">
                      <a:lumMod val="95000"/>
                      <a:lumOff val="5000"/>
                    </a:schemeClr>
                  </a:solidFill>
                  <a:cs typeface="Times New Roman" panose="02020603050405020304" pitchFamily="18" charset="0"/>
                </a:rPr>
                <a:t>As we thought, stronger electric fields changed the particles.</a:t>
              </a:r>
            </a:p>
            <a:p>
              <a:pPr marL="571500" indent="-571500">
                <a:buClr>
                  <a:schemeClr val="accent1"/>
                </a:buClr>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In a controlled setting without any electric field, particles form denser, sparser groups of molecules.</a:t>
              </a:r>
            </a:p>
            <a:p>
              <a:pPr marL="571500" indent="-571500">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Particles’ molecules in highly charged fields (such as we see during foul or extreme weather) remain close to the nuclei and are more uniformly distributed.</a:t>
              </a:r>
            </a:p>
            <a:p>
              <a:r>
                <a:rPr lang="en-US" sz="4000" dirty="0">
                  <a:solidFill>
                    <a:schemeClr val="tx1">
                      <a:lumMod val="95000"/>
                      <a:lumOff val="5000"/>
                    </a:schemeClr>
                  </a:solidFill>
                  <a:cs typeface="Times New Roman" panose="02020603050405020304" pitchFamily="18" charset="0"/>
                </a:rPr>
                <a:t>Stronger electric fields as we see in bad weather cause molecules to arrange more densely and evenly, creating better conditions for ice crystal formation.</a:t>
              </a:r>
            </a:p>
          </p:txBody>
        </p:sp>
        <p:sp>
          <p:nvSpPr>
            <p:cNvPr id="70" name="TextBox 69">
              <a:extLst>
                <a:ext uri="{FF2B5EF4-FFF2-40B4-BE49-F238E27FC236}">
                  <a16:creationId xmlns:a16="http://schemas.microsoft.com/office/drawing/2014/main" id="{D4C5AC32-81B7-2D44-14D4-83FD38952870}"/>
                </a:ext>
              </a:extLst>
            </p:cNvPr>
            <p:cNvSpPr txBox="1"/>
            <p:nvPr/>
          </p:nvSpPr>
          <p:spPr>
            <a:xfrm>
              <a:off x="35698668" y="19867800"/>
              <a:ext cx="6349046" cy="1015663"/>
            </a:xfrm>
            <a:prstGeom prst="rect">
              <a:avLst/>
            </a:prstGeom>
            <a:noFill/>
          </p:spPr>
          <p:txBody>
            <a:bodyPr wrap="none" rtlCol="0">
              <a:spAutoFit/>
            </a:bodyPr>
            <a:lstStyle/>
            <a:p>
              <a:r>
                <a:rPr lang="en-US" sz="6000" b="1" dirty="0">
                  <a:solidFill>
                    <a:schemeClr val="accent2"/>
                  </a:solidFill>
                  <a:latin typeface="+mj-lt"/>
                  <a:cs typeface="Times New Roman" panose="02020603050405020304" pitchFamily="18" charset="0"/>
                </a:rPr>
                <a:t>Weather Variations</a:t>
              </a:r>
              <a:endParaRPr lang="en-US" sz="6600" b="1" dirty="0">
                <a:solidFill>
                  <a:schemeClr val="accent2"/>
                </a:solidFill>
                <a:latin typeface="+mj-lt"/>
                <a:cs typeface="Times New Roman" panose="02020603050405020304" pitchFamily="18" charset="0"/>
              </a:endParaRPr>
            </a:p>
          </p:txBody>
        </p:sp>
      </p:grpSp>
      <p:sp>
        <p:nvSpPr>
          <p:cNvPr id="2" name="TextBox 1">
            <a:extLst>
              <a:ext uri="{FF2B5EF4-FFF2-40B4-BE49-F238E27FC236}">
                <a16:creationId xmlns:a16="http://schemas.microsoft.com/office/drawing/2014/main" id="{B940E32D-6D4F-D427-C5B8-F4D730D36888}"/>
              </a:ext>
            </a:extLst>
          </p:cNvPr>
          <p:cNvSpPr txBox="1"/>
          <p:nvPr/>
        </p:nvSpPr>
        <p:spPr>
          <a:xfrm>
            <a:off x="10307660" y="1032453"/>
            <a:ext cx="23721481" cy="8171468"/>
          </a:xfrm>
          <a:prstGeom prst="rect">
            <a:avLst/>
          </a:prstGeom>
          <a:noFill/>
        </p:spPr>
        <p:txBody>
          <a:bodyPr wrap="square" lIns="91440" tIns="45720" rIns="91440" bIns="45720" rtlCol="0" anchor="t">
            <a:spAutoFit/>
          </a:bodyPr>
          <a:lstStyle/>
          <a:p>
            <a:r>
              <a:rPr lang="en-US" sz="17500" b="1" dirty="0">
                <a:solidFill>
                  <a:schemeClr val="accent3">
                    <a:lumMod val="40000"/>
                    <a:lumOff val="60000"/>
                  </a:schemeClr>
                </a:solidFill>
                <a:latin typeface="+mj-lt"/>
                <a:cs typeface="Segoe UI"/>
              </a:rPr>
              <a:t>Electric fields </a:t>
            </a:r>
            <a:r>
              <a:rPr lang="en-US" sz="17500" dirty="0">
                <a:solidFill>
                  <a:schemeClr val="bg1"/>
                </a:solidFill>
                <a:latin typeface="+mj-lt"/>
                <a:ea typeface="Segoe UI Black"/>
                <a:cs typeface="Segoe UI"/>
              </a:rPr>
              <a:t>in the atmosphere might help</a:t>
            </a:r>
            <a:r>
              <a:rPr lang="en-US" sz="17500" dirty="0">
                <a:solidFill>
                  <a:schemeClr val="accent3">
                    <a:lumMod val="40000"/>
                    <a:lumOff val="60000"/>
                  </a:schemeClr>
                </a:solidFill>
                <a:latin typeface="+mj-lt"/>
                <a:ea typeface="Segoe UI Black"/>
                <a:cs typeface="Segoe UI"/>
              </a:rPr>
              <a:t> </a:t>
            </a:r>
            <a:r>
              <a:rPr lang="en-US" sz="17500" b="1" dirty="0">
                <a:solidFill>
                  <a:schemeClr val="accent3">
                    <a:lumMod val="40000"/>
                    <a:lumOff val="60000"/>
                  </a:schemeClr>
                </a:solidFill>
                <a:latin typeface="+mj-lt"/>
                <a:ea typeface="Segoe UI Black"/>
                <a:cs typeface="Segoe UI"/>
              </a:rPr>
              <a:t>snow crystals </a:t>
            </a:r>
            <a:r>
              <a:rPr lang="en-US" sz="17500" dirty="0">
                <a:solidFill>
                  <a:schemeClr val="bg1"/>
                </a:solidFill>
                <a:latin typeface="+mj-lt"/>
                <a:ea typeface="Segoe UI Black"/>
                <a:cs typeface="Segoe UI"/>
              </a:rPr>
              <a:t>form.</a:t>
            </a:r>
            <a:endParaRPr lang="en-US" sz="17500" b="1" dirty="0">
              <a:solidFill>
                <a:schemeClr val="accent3">
                  <a:lumMod val="40000"/>
                  <a:lumOff val="60000"/>
                </a:schemeClr>
              </a:solidFill>
              <a:latin typeface="+mj-lt"/>
              <a:ea typeface="Segoe UI Black"/>
              <a:cs typeface="Segoe UI"/>
            </a:endParaRPr>
          </a:p>
        </p:txBody>
      </p:sp>
      <p:grpSp>
        <p:nvGrpSpPr>
          <p:cNvPr id="15" name="Group 14">
            <a:extLst>
              <a:ext uri="{FF2B5EF4-FFF2-40B4-BE49-F238E27FC236}">
                <a16:creationId xmlns:a16="http://schemas.microsoft.com/office/drawing/2014/main" id="{F6AF1214-D2B3-AB99-683A-F62C67F32A0E}"/>
              </a:ext>
            </a:extLst>
          </p:cNvPr>
          <p:cNvGrpSpPr/>
          <p:nvPr/>
        </p:nvGrpSpPr>
        <p:grpSpPr>
          <a:xfrm>
            <a:off x="1037041" y="10074090"/>
            <a:ext cx="7401599" cy="9293165"/>
            <a:chOff x="1102630" y="10074090"/>
            <a:chExt cx="7401599" cy="9293165"/>
          </a:xfrm>
        </p:grpSpPr>
        <p:sp>
          <p:nvSpPr>
            <p:cNvPr id="34" name="TextBox 33">
              <a:extLst>
                <a:ext uri="{FF2B5EF4-FFF2-40B4-BE49-F238E27FC236}">
                  <a16:creationId xmlns:a16="http://schemas.microsoft.com/office/drawing/2014/main" id="{B9058A12-FAB2-6841-97C7-7FE46414D46C}"/>
                </a:ext>
              </a:extLst>
            </p:cNvPr>
            <p:cNvSpPr txBox="1"/>
            <p:nvPr/>
          </p:nvSpPr>
          <p:spPr>
            <a:xfrm>
              <a:off x="1102630" y="11272731"/>
              <a:ext cx="7278130" cy="8094524"/>
            </a:xfrm>
            <a:prstGeom prst="rect">
              <a:avLst/>
            </a:prstGeom>
            <a:noFill/>
          </p:spPr>
          <p:txBody>
            <a:bodyPr wrap="square" lIns="91440" tIns="45720" rIns="91440" bIns="45720" rtlCol="0" anchor="t">
              <a:spAutoFit/>
            </a:bodyPr>
            <a:lstStyle/>
            <a:p>
              <a:r>
                <a:rPr lang="en-US" sz="4000" dirty="0">
                  <a:solidFill>
                    <a:schemeClr val="tx1">
                      <a:lumMod val="95000"/>
                      <a:lumOff val="5000"/>
                    </a:schemeClr>
                  </a:solidFill>
                  <a:cs typeface="Times New Roman"/>
                </a:rPr>
                <a:t>Orographic clouds generally form over mountains when valleys are sunny. The unstable atmosphere can trigger clouds over the mountains, which can be convective. When this happens, the cloud particles (water droplets and ice particles) become charged, ultimately creating ice crystals. I wanted to evaluate the impact of electricity on the formation of ice crystals and built a computer simulation to do so.</a:t>
              </a:r>
              <a:endParaRPr lang="en-US" sz="4000" dirty="0">
                <a:solidFill>
                  <a:schemeClr val="tx1">
                    <a:lumMod val="95000"/>
                    <a:lumOff val="5000"/>
                  </a:schemeClr>
                </a:solidFill>
                <a:cs typeface="Times New Roman" panose="02020603050405020304" pitchFamily="18" charset="0"/>
              </a:endParaRPr>
            </a:p>
          </p:txBody>
        </p:sp>
        <p:sp>
          <p:nvSpPr>
            <p:cNvPr id="9" name="TextBox 8">
              <a:extLst>
                <a:ext uri="{FF2B5EF4-FFF2-40B4-BE49-F238E27FC236}">
                  <a16:creationId xmlns:a16="http://schemas.microsoft.com/office/drawing/2014/main" id="{B41ED2DB-9D62-5BA6-3F59-C813AC844F8A}"/>
                </a:ext>
              </a:extLst>
            </p:cNvPr>
            <p:cNvSpPr txBox="1"/>
            <p:nvPr/>
          </p:nvSpPr>
          <p:spPr>
            <a:xfrm>
              <a:off x="1103622" y="10074090"/>
              <a:ext cx="7400607" cy="1015663"/>
            </a:xfrm>
            <a:prstGeom prst="rect">
              <a:avLst/>
            </a:prstGeom>
            <a:noFill/>
          </p:spPr>
          <p:txBody>
            <a:bodyPr wrap="square">
              <a:spAutoFit/>
            </a:bodyPr>
            <a:lstStyle/>
            <a:p>
              <a:r>
                <a:rPr lang="en-US" sz="6000" b="1" dirty="0">
                  <a:solidFill>
                    <a:schemeClr val="accent2"/>
                  </a:solidFill>
                  <a:latin typeface="+mj-lt"/>
                  <a:cs typeface="Times New Roman" panose="02020603050405020304" pitchFamily="18" charset="0"/>
                </a:rPr>
                <a:t>Why Electricity?</a:t>
              </a:r>
            </a:p>
          </p:txBody>
        </p:sp>
      </p:grpSp>
      <p:grpSp>
        <p:nvGrpSpPr>
          <p:cNvPr id="14" name="Group 13">
            <a:extLst>
              <a:ext uri="{FF2B5EF4-FFF2-40B4-BE49-F238E27FC236}">
                <a16:creationId xmlns:a16="http://schemas.microsoft.com/office/drawing/2014/main" id="{1246F22C-E353-DC38-A149-E5DA0DE1B700}"/>
              </a:ext>
            </a:extLst>
          </p:cNvPr>
          <p:cNvGrpSpPr/>
          <p:nvPr/>
        </p:nvGrpSpPr>
        <p:grpSpPr>
          <a:xfrm>
            <a:off x="803223" y="25395252"/>
            <a:ext cx="7525070" cy="7064945"/>
            <a:chOff x="914399" y="22061494"/>
            <a:chExt cx="7525070" cy="7064945"/>
          </a:xfrm>
        </p:grpSpPr>
        <p:sp>
          <p:nvSpPr>
            <p:cNvPr id="40" name="TextBox 39">
              <a:extLst>
                <a:ext uri="{FF2B5EF4-FFF2-40B4-BE49-F238E27FC236}">
                  <a16:creationId xmlns:a16="http://schemas.microsoft.com/office/drawing/2014/main" id="{B96A71B2-8B2A-8044-8996-1F4B3B79F824}"/>
                </a:ext>
              </a:extLst>
            </p:cNvPr>
            <p:cNvSpPr txBox="1"/>
            <p:nvPr/>
          </p:nvSpPr>
          <p:spPr>
            <a:xfrm>
              <a:off x="914401" y="22878575"/>
              <a:ext cx="7525068" cy="6247864"/>
            </a:xfrm>
            <a:prstGeom prst="rect">
              <a:avLst/>
            </a:prstGeom>
            <a:noFill/>
          </p:spPr>
          <p:txBody>
            <a:bodyPr wrap="square" lIns="91440" tIns="45720" rIns="91440" bIns="45720" rtlCol="0" anchor="t">
              <a:spAutoFit/>
            </a:bodyPr>
            <a:lstStyle/>
            <a:p>
              <a:endParaRPr lang="en-US" sz="4000" dirty="0">
                <a:solidFill>
                  <a:schemeClr val="tx1">
                    <a:lumMod val="95000"/>
                    <a:lumOff val="5000"/>
                  </a:schemeClr>
                </a:solidFill>
                <a:cs typeface="Times New Roman"/>
              </a:endParaRPr>
            </a:p>
            <a:p>
              <a:r>
                <a:rPr lang="en-US" sz="4000" dirty="0">
                  <a:solidFill>
                    <a:schemeClr val="tx1">
                      <a:lumMod val="95000"/>
                      <a:lumOff val="5000"/>
                    </a:schemeClr>
                  </a:solidFill>
                  <a:cs typeface="Times New Roman"/>
                </a:rPr>
                <a:t>We designed a computer program to run scenarios on ice crystal formation with different electrical charges in their nuclei (called ice nuclei). The range of charges represents the fluctuation of natural electric fields in the atmosphere during fair, foul, and extreme weather.</a:t>
              </a:r>
            </a:p>
          </p:txBody>
        </p:sp>
        <p:sp>
          <p:nvSpPr>
            <p:cNvPr id="13" name="TextBox 12">
              <a:extLst>
                <a:ext uri="{FF2B5EF4-FFF2-40B4-BE49-F238E27FC236}">
                  <a16:creationId xmlns:a16="http://schemas.microsoft.com/office/drawing/2014/main" id="{03D0BF32-9FAA-3EDA-DB18-18E83531B46F}"/>
                </a:ext>
              </a:extLst>
            </p:cNvPr>
            <p:cNvSpPr txBox="1"/>
            <p:nvPr/>
          </p:nvSpPr>
          <p:spPr>
            <a:xfrm>
              <a:off x="914399" y="22061494"/>
              <a:ext cx="7525067" cy="1015663"/>
            </a:xfrm>
            <a:prstGeom prst="rect">
              <a:avLst/>
            </a:prstGeom>
            <a:noFill/>
          </p:spPr>
          <p:txBody>
            <a:bodyPr wrap="square">
              <a:spAutoFit/>
            </a:bodyPr>
            <a:lstStyle/>
            <a:p>
              <a:r>
                <a:rPr lang="en-US" sz="6000" b="1" dirty="0">
                  <a:solidFill>
                    <a:schemeClr val="accent2"/>
                  </a:solidFill>
                  <a:latin typeface="+mj-lt"/>
                  <a:cs typeface="Times New Roman" panose="02020603050405020304" pitchFamily="18" charset="0"/>
                </a:rPr>
                <a:t>Simulating Snow</a:t>
              </a:r>
              <a:endParaRPr lang="en-US" sz="4800" b="1" dirty="0">
                <a:solidFill>
                  <a:schemeClr val="accent2"/>
                </a:solidFill>
                <a:latin typeface="+mj-lt"/>
                <a:cs typeface="Times New Roman" panose="02020603050405020304" pitchFamily="18" charset="0"/>
              </a:endParaRPr>
            </a:p>
          </p:txBody>
        </p:sp>
      </p:grpSp>
      <p:grpSp>
        <p:nvGrpSpPr>
          <p:cNvPr id="48" name="Group 47">
            <a:extLst>
              <a:ext uri="{FF2B5EF4-FFF2-40B4-BE49-F238E27FC236}">
                <a16:creationId xmlns:a16="http://schemas.microsoft.com/office/drawing/2014/main" id="{07C26763-090B-5CC1-9F2F-5E549072DC4E}"/>
              </a:ext>
            </a:extLst>
          </p:cNvPr>
          <p:cNvGrpSpPr/>
          <p:nvPr/>
        </p:nvGrpSpPr>
        <p:grpSpPr>
          <a:xfrm>
            <a:off x="1499887" y="19525168"/>
            <a:ext cx="5559791" cy="5445225"/>
            <a:chOff x="1520003" y="17017942"/>
            <a:chExt cx="5773501" cy="5802068"/>
          </a:xfrm>
        </p:grpSpPr>
        <p:pic>
          <p:nvPicPr>
            <p:cNvPr id="46" name="Picture 45">
              <a:extLst>
                <a:ext uri="{FF2B5EF4-FFF2-40B4-BE49-F238E27FC236}">
                  <a16:creationId xmlns:a16="http://schemas.microsoft.com/office/drawing/2014/main" id="{60646BF7-4AF9-66C4-7AF1-CB6720E591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39" b="95505" l="7520" r="92090">
                          <a14:foregroundMark x1="49316" y1="6422" x2="49316" y2="6422"/>
                          <a14:foregroundMark x1="89160" y1="28807" x2="89160" y2="28807"/>
                          <a14:foregroundMark x1="90625" y1="44587" x2="90625" y2="44587"/>
                          <a14:foregroundMark x1="90918" y1="54404" x2="90918" y2="54404"/>
                          <a14:foregroundMark x1="90234" y1="71468" x2="90234" y2="71468"/>
                          <a14:foregroundMark x1="50781" y1="93119" x2="50781" y2="93119"/>
                          <a14:foregroundMark x1="9863" y1="69541" x2="9863" y2="69541"/>
                          <a14:foregroundMark x1="10254" y1="52385" x2="10254" y2="52385"/>
                          <a14:foregroundMark x1="9180" y1="44862" x2="9180" y2="44862"/>
                          <a14:foregroundMark x1="8496" y1="27431" x2="8496" y2="27431"/>
                          <a14:foregroundMark x1="91309" y1="28807" x2="91309" y2="28807"/>
                          <a14:foregroundMark x1="92090" y1="69083" x2="92090" y2="69083"/>
                          <a14:foregroundMark x1="25391" y1="80367" x2="25391" y2="80367"/>
                          <a14:foregroundMark x1="48535" y1="94037" x2="48535" y2="94037"/>
                          <a14:foregroundMark x1="49805" y1="95046" x2="49805" y2="95046"/>
                          <a14:foregroundMark x1="46387" y1="92844" x2="52930" y2="93486"/>
                          <a14:foregroundMark x1="48047" y1="94128" x2="50098" y2="95596"/>
                          <a14:foregroundMark x1="34863" y1="86789" x2="32324" y2="85229"/>
                          <a14:foregroundMark x1="26074" y1="80734" x2="23438" y2="78991"/>
                          <a14:foregroundMark x1="11914" y1="73211" x2="8984" y2="72294"/>
                          <a14:foregroundMark x1="11523" y1="48807" x2="7520" y2="46147"/>
                          <a14:foregroundMark x1="8301" y1="47064" x2="8789" y2="46881"/>
                          <a14:foregroundMark x1="7910" y1="31193" x2="7617" y2="27431"/>
                          <a14:foregroundMark x1="67285" y1="85596" x2="62598" y2="85872"/>
                          <a14:foregroundMark x1="66016" y1="86239" x2="63672" y2="87156"/>
                          <a14:foregroundMark x1="62598" y1="86606" x2="58105" y2="83761"/>
                          <a14:foregroundMark x1="60840" y1="84954" x2="57422" y2="83578"/>
                          <a14:foregroundMark x1="16016" y1="72844" x2="14746" y2="73119"/>
                          <a14:foregroundMark x1="15723" y1="73394" x2="15625" y2="73394"/>
                          <a14:foregroundMark x1="11426" y1="73761" x2="11426" y2="73761"/>
                          <a14:foregroundMark x1="10254" y1="73211" x2="10254" y2="73211"/>
                          <a14:foregroundMark x1="10938" y1="73761" x2="8887" y2="72294"/>
                          <a14:foregroundMark x1="9863" y1="57982" x2="8789" y2="55780"/>
                          <a14:foregroundMark x1="10742" y1="58532" x2="8984" y2="55780"/>
                          <a14:foregroundMark x1="8594" y1="57248" x2="8496" y2="55505"/>
                        </a14:backgroundRemoval>
                      </a14:imgEffect>
                    </a14:imgLayer>
                  </a14:imgProps>
                </a:ext>
              </a:extLst>
            </a:blip>
            <a:stretch>
              <a:fillRect/>
            </a:stretch>
          </p:blipFill>
          <p:spPr>
            <a:xfrm>
              <a:off x="1520003" y="17017942"/>
              <a:ext cx="5450750" cy="5802068"/>
            </a:xfrm>
            <a:prstGeom prst="rect">
              <a:avLst/>
            </a:prstGeom>
          </p:spPr>
        </p:pic>
        <p:sp>
          <p:nvSpPr>
            <p:cNvPr id="47" name="TextBox 46">
              <a:extLst>
                <a:ext uri="{FF2B5EF4-FFF2-40B4-BE49-F238E27FC236}">
                  <a16:creationId xmlns:a16="http://schemas.microsoft.com/office/drawing/2014/main" id="{CF0E7C2C-34FA-F247-1545-AC6E944BB6B8}"/>
                </a:ext>
              </a:extLst>
            </p:cNvPr>
            <p:cNvSpPr txBox="1"/>
            <p:nvPr/>
          </p:nvSpPr>
          <p:spPr>
            <a:xfrm>
              <a:off x="4741695" y="22225000"/>
              <a:ext cx="2551809" cy="369332"/>
            </a:xfrm>
            <a:prstGeom prst="rect">
              <a:avLst/>
            </a:prstGeom>
            <a:noFill/>
          </p:spPr>
          <p:txBody>
            <a:bodyPr wrap="square" rtlCol="0">
              <a:spAutoFit/>
            </a:bodyPr>
            <a:lstStyle/>
            <a:p>
              <a:r>
                <a:rPr lang="en-US" b="1" dirty="0"/>
                <a:t>Credit: snowcrystals.com</a:t>
              </a:r>
            </a:p>
          </p:txBody>
        </p:sp>
      </p:grpSp>
      <p:grpSp>
        <p:nvGrpSpPr>
          <p:cNvPr id="21" name="Group 20">
            <a:extLst>
              <a:ext uri="{FF2B5EF4-FFF2-40B4-BE49-F238E27FC236}">
                <a16:creationId xmlns:a16="http://schemas.microsoft.com/office/drawing/2014/main" id="{0286FF96-9C18-8AF0-CFE1-2A9C5686F868}"/>
              </a:ext>
            </a:extLst>
          </p:cNvPr>
          <p:cNvGrpSpPr/>
          <p:nvPr/>
        </p:nvGrpSpPr>
        <p:grpSpPr>
          <a:xfrm>
            <a:off x="9651102" y="9203921"/>
            <a:ext cx="12978033" cy="12409417"/>
            <a:chOff x="20329171" y="16961595"/>
            <a:chExt cx="13250806" cy="12801600"/>
          </a:xfrm>
        </p:grpSpPr>
        <p:sp>
          <p:nvSpPr>
            <p:cNvPr id="22" name="Rectangle 21">
              <a:extLst>
                <a:ext uri="{FF2B5EF4-FFF2-40B4-BE49-F238E27FC236}">
                  <a16:creationId xmlns:a16="http://schemas.microsoft.com/office/drawing/2014/main" id="{7B5A1AD7-179E-5FA1-5D59-DB1CEEC650B7}"/>
                </a:ext>
              </a:extLst>
            </p:cNvPr>
            <p:cNvSpPr/>
            <p:nvPr/>
          </p:nvSpPr>
          <p:spPr>
            <a:xfrm>
              <a:off x="20329171" y="16961595"/>
              <a:ext cx="13250806" cy="12801600"/>
            </a:xfrm>
            <a:prstGeom prst="rect">
              <a:avLst/>
            </a:prstGeom>
            <a:solidFill>
              <a:schemeClr val="bg1"/>
            </a:solidFill>
            <a:ln>
              <a:noFill/>
            </a:ln>
            <a:effectLst>
              <a:glow rad="640654">
                <a:schemeClr val="bg2">
                  <a:lumMod val="75000"/>
                  <a:alpha val="30426"/>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17225D41-9DCA-5187-FF47-25B323768A53}"/>
                </a:ext>
              </a:extLst>
            </p:cNvPr>
            <p:cNvGrpSpPr/>
            <p:nvPr/>
          </p:nvGrpSpPr>
          <p:grpSpPr>
            <a:xfrm>
              <a:off x="20606162" y="17229196"/>
              <a:ext cx="12696822" cy="12266398"/>
              <a:chOff x="35492838" y="23862956"/>
              <a:chExt cx="7297736" cy="7520151"/>
            </a:xfrm>
          </p:grpSpPr>
          <p:pic>
            <p:nvPicPr>
              <p:cNvPr id="24" name="Picture 23">
                <a:extLst>
                  <a:ext uri="{FF2B5EF4-FFF2-40B4-BE49-F238E27FC236}">
                    <a16:creationId xmlns:a16="http://schemas.microsoft.com/office/drawing/2014/main" id="{57856FB5-FE81-85E6-8C34-FCD839686E8F}"/>
                  </a:ext>
                </a:extLst>
              </p:cNvPr>
              <p:cNvPicPr>
                <a:picLocks noChangeAspect="1"/>
              </p:cNvPicPr>
              <p:nvPr/>
            </p:nvPicPr>
            <p:blipFill>
              <a:blip r:embed="rId7"/>
              <a:srcRect t="1695" b="1695"/>
              <a:stretch/>
            </p:blipFill>
            <p:spPr>
              <a:xfrm>
                <a:off x="35492838" y="23862956"/>
                <a:ext cx="7297736" cy="7520151"/>
              </a:xfrm>
              <a:prstGeom prst="rect">
                <a:avLst/>
              </a:prstGeom>
            </p:spPr>
          </p:pic>
          <p:sp>
            <p:nvSpPr>
              <p:cNvPr id="25" name="TextBox 24">
                <a:extLst>
                  <a:ext uri="{FF2B5EF4-FFF2-40B4-BE49-F238E27FC236}">
                    <a16:creationId xmlns:a16="http://schemas.microsoft.com/office/drawing/2014/main" id="{0A091EB4-191C-5336-6998-3DC42BFB20E8}"/>
                  </a:ext>
                </a:extLst>
              </p:cNvPr>
              <p:cNvSpPr txBox="1"/>
              <p:nvPr/>
            </p:nvSpPr>
            <p:spPr>
              <a:xfrm>
                <a:off x="35754817" y="23997902"/>
                <a:ext cx="6743700" cy="471721"/>
              </a:xfrm>
              <a:prstGeom prst="rect">
                <a:avLst/>
              </a:prstGeom>
              <a:noFill/>
            </p:spPr>
            <p:txBody>
              <a:bodyPr wrap="square" rtlCol="0">
                <a:spAutoFit/>
              </a:bodyPr>
              <a:lstStyle/>
              <a:p>
                <a:pPr algn="ctr"/>
                <a:r>
                  <a:rPr lang="en-US" sz="4400" b="1" dirty="0"/>
                  <a:t>Distance From Nucleation Point</a:t>
                </a:r>
              </a:p>
            </p:txBody>
          </p:sp>
        </p:grpSp>
      </p:grpSp>
      <p:grpSp>
        <p:nvGrpSpPr>
          <p:cNvPr id="49" name="Group 48">
            <a:extLst>
              <a:ext uri="{FF2B5EF4-FFF2-40B4-BE49-F238E27FC236}">
                <a16:creationId xmlns:a16="http://schemas.microsoft.com/office/drawing/2014/main" id="{A0564456-65CE-01B5-3525-CA530F1B99A9}"/>
              </a:ext>
            </a:extLst>
          </p:cNvPr>
          <p:cNvGrpSpPr/>
          <p:nvPr/>
        </p:nvGrpSpPr>
        <p:grpSpPr>
          <a:xfrm>
            <a:off x="21291421" y="20010517"/>
            <a:ext cx="13022950" cy="12340199"/>
            <a:chOff x="25782548" y="18448658"/>
            <a:chExt cx="13632568" cy="12204363"/>
          </a:xfrm>
        </p:grpSpPr>
        <p:grpSp>
          <p:nvGrpSpPr>
            <p:cNvPr id="50" name="Group 49">
              <a:extLst>
                <a:ext uri="{FF2B5EF4-FFF2-40B4-BE49-F238E27FC236}">
                  <a16:creationId xmlns:a16="http://schemas.microsoft.com/office/drawing/2014/main" id="{7F3709D7-142C-6F3F-C294-F7809D8CD14A}"/>
                </a:ext>
              </a:extLst>
            </p:cNvPr>
            <p:cNvGrpSpPr/>
            <p:nvPr/>
          </p:nvGrpSpPr>
          <p:grpSpPr>
            <a:xfrm>
              <a:off x="25782549" y="18448658"/>
              <a:ext cx="13632567" cy="12204363"/>
              <a:chOff x="19895434" y="19126850"/>
              <a:chExt cx="13632567" cy="12204363"/>
            </a:xfrm>
          </p:grpSpPr>
          <p:sp>
            <p:nvSpPr>
              <p:cNvPr id="52" name="Rectangle 51">
                <a:extLst>
                  <a:ext uri="{FF2B5EF4-FFF2-40B4-BE49-F238E27FC236}">
                    <a16:creationId xmlns:a16="http://schemas.microsoft.com/office/drawing/2014/main" id="{9C4FC814-F4A5-9AD0-315B-F5122AE775D0}"/>
                  </a:ext>
                </a:extLst>
              </p:cNvPr>
              <p:cNvSpPr/>
              <p:nvPr/>
            </p:nvSpPr>
            <p:spPr>
              <a:xfrm>
                <a:off x="19895434" y="19126850"/>
                <a:ext cx="13632567" cy="12020379"/>
              </a:xfrm>
              <a:prstGeom prst="rect">
                <a:avLst/>
              </a:prstGeom>
              <a:solidFill>
                <a:schemeClr val="bg1"/>
              </a:solidFill>
              <a:ln>
                <a:noFill/>
              </a:ln>
              <a:effectLst>
                <a:glow rad="640654">
                  <a:schemeClr val="bg2">
                    <a:lumMod val="75000"/>
                    <a:alpha val="30426"/>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A51327A7-8CE3-A922-A102-BF0841E303FC}"/>
                  </a:ext>
                </a:extLst>
              </p:cNvPr>
              <p:cNvGrpSpPr/>
              <p:nvPr/>
            </p:nvGrpSpPr>
            <p:grpSpPr>
              <a:xfrm flipH="1">
                <a:off x="22265013" y="20033312"/>
                <a:ext cx="10709621" cy="5144425"/>
                <a:chOff x="21179221" y="20033312"/>
                <a:chExt cx="10709621" cy="5144425"/>
              </a:xfrm>
            </p:grpSpPr>
            <p:pic>
              <p:nvPicPr>
                <p:cNvPr id="60" name="Picture 4">
                  <a:extLst>
                    <a:ext uri="{FF2B5EF4-FFF2-40B4-BE49-F238E27FC236}">
                      <a16:creationId xmlns:a16="http://schemas.microsoft.com/office/drawing/2014/main" id="{9218BC85-8A38-F9BB-F66F-98A551CB85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475939">
                  <a:off x="21179221" y="20300835"/>
                  <a:ext cx="5144425" cy="432774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EA0CB598-8417-1501-AB1E-6E0F2008C3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7152755" y="20441651"/>
                  <a:ext cx="5144425" cy="4327748"/>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Arrow: Right 15">
                <a:extLst>
                  <a:ext uri="{FF2B5EF4-FFF2-40B4-BE49-F238E27FC236}">
                    <a16:creationId xmlns:a16="http://schemas.microsoft.com/office/drawing/2014/main" id="{99F43ADE-466E-1B64-2731-3A26CFCBBDA3}"/>
                  </a:ext>
                </a:extLst>
              </p:cNvPr>
              <p:cNvSpPr/>
              <p:nvPr/>
            </p:nvSpPr>
            <p:spPr>
              <a:xfrm>
                <a:off x="20465260" y="27927300"/>
                <a:ext cx="13062740" cy="1631442"/>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C5AE85D7-D203-2FD5-7B52-7607E12B5807}"/>
                  </a:ext>
                </a:extLst>
              </p:cNvPr>
              <p:cNvGrpSpPr/>
              <p:nvPr/>
            </p:nvGrpSpPr>
            <p:grpSpPr>
              <a:xfrm>
                <a:off x="22265013" y="26184878"/>
                <a:ext cx="9605377" cy="5146335"/>
                <a:chOff x="22265013" y="26184878"/>
                <a:chExt cx="9605377" cy="5146335"/>
              </a:xfrm>
            </p:grpSpPr>
            <p:pic>
              <p:nvPicPr>
                <p:cNvPr id="58" name="Picture 4">
                  <a:extLst>
                    <a:ext uri="{FF2B5EF4-FFF2-40B4-BE49-F238E27FC236}">
                      <a16:creationId xmlns:a16="http://schemas.microsoft.com/office/drawing/2014/main" id="{C61E7D04-104F-A0A6-B14E-13391E2C178C}"/>
                    </a:ext>
                  </a:extLst>
                </p:cNvPr>
                <p:cNvPicPr>
                  <a:picLocks noChangeAspect="1" noChangeArrowheads="1"/>
                </p:cNvPicPr>
                <p:nvPr/>
              </p:nvPicPr>
              <p:blipFill>
                <a:blip r:embed="rId8">
                  <a:alphaModFix amt="85000"/>
                  <a:extLst>
                    <a:ext uri="{28A0092B-C50C-407E-A947-70E740481C1C}">
                      <a14:useLocalDpi xmlns:a14="http://schemas.microsoft.com/office/drawing/2010/main" val="0"/>
                    </a:ext>
                  </a:extLst>
                </a:blip>
                <a:srcRect/>
                <a:stretch>
                  <a:fillRect/>
                </a:stretch>
              </p:blipFill>
              <p:spPr bwMode="auto">
                <a:xfrm rot="5400000" flipH="1">
                  <a:off x="27134303" y="26595127"/>
                  <a:ext cx="5144425" cy="432774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C87E218C-61BA-2E43-B201-D0D0F8EF0A00}"/>
                    </a:ext>
                  </a:extLst>
                </p:cNvPr>
                <p:cNvPicPr>
                  <a:picLocks noChangeAspect="1" noChangeArrowheads="1"/>
                </p:cNvPicPr>
                <p:nvPr/>
              </p:nvPicPr>
              <p:blipFill>
                <a:blip r:embed="rId8">
                  <a:alphaModFix amt="85000"/>
                  <a:extLst>
                    <a:ext uri="{28A0092B-C50C-407E-A947-70E740481C1C}">
                      <a14:useLocalDpi xmlns:a14="http://schemas.microsoft.com/office/drawing/2010/main" val="0"/>
                    </a:ext>
                  </a:extLst>
                </a:blip>
                <a:srcRect/>
                <a:stretch>
                  <a:fillRect/>
                </a:stretch>
              </p:blipFill>
              <p:spPr bwMode="auto">
                <a:xfrm rot="5400000" flipH="1">
                  <a:off x="21856674" y="26593217"/>
                  <a:ext cx="5144425" cy="4327748"/>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E74980EF-CCA7-0A72-E7AD-C3BAD4CA7593}"/>
                  </a:ext>
                </a:extLst>
              </p:cNvPr>
              <p:cNvSpPr txBox="1"/>
              <p:nvPr/>
            </p:nvSpPr>
            <p:spPr>
              <a:xfrm>
                <a:off x="20469814" y="19440153"/>
                <a:ext cx="3874446" cy="923330"/>
              </a:xfrm>
              <a:prstGeom prst="rect">
                <a:avLst/>
              </a:prstGeom>
              <a:noFill/>
            </p:spPr>
            <p:txBody>
              <a:bodyPr wrap="square" rtlCol="0">
                <a:spAutoFit/>
              </a:bodyPr>
              <a:lstStyle/>
              <a:p>
                <a:r>
                  <a:rPr lang="en-US" sz="5400" b="1" dirty="0">
                    <a:solidFill>
                      <a:schemeClr val="tx1">
                        <a:lumMod val="95000"/>
                        <a:lumOff val="5000"/>
                      </a:schemeClr>
                    </a:solidFill>
                    <a:cs typeface="Times New Roman" panose="02020603050405020304" pitchFamily="18" charset="0"/>
                  </a:rPr>
                  <a:t>No Field</a:t>
                </a:r>
              </a:p>
            </p:txBody>
          </p:sp>
          <p:sp>
            <p:nvSpPr>
              <p:cNvPr id="57" name="TextBox 56">
                <a:extLst>
                  <a:ext uri="{FF2B5EF4-FFF2-40B4-BE49-F238E27FC236}">
                    <a16:creationId xmlns:a16="http://schemas.microsoft.com/office/drawing/2014/main" id="{BB14DB3C-C400-DA20-BF32-1AA53D19A0DE}"/>
                  </a:ext>
                </a:extLst>
              </p:cNvPr>
              <p:cNvSpPr txBox="1"/>
              <p:nvPr/>
            </p:nvSpPr>
            <p:spPr>
              <a:xfrm>
                <a:off x="20327789" y="25597187"/>
                <a:ext cx="3874446" cy="923330"/>
              </a:xfrm>
              <a:prstGeom prst="rect">
                <a:avLst/>
              </a:prstGeom>
              <a:noFill/>
            </p:spPr>
            <p:txBody>
              <a:bodyPr wrap="square" rtlCol="0">
                <a:spAutoFit/>
              </a:bodyPr>
              <a:lstStyle/>
              <a:p>
                <a:r>
                  <a:rPr lang="en-US" sz="5400" b="1" dirty="0">
                    <a:solidFill>
                      <a:schemeClr val="tx1">
                        <a:lumMod val="95000"/>
                        <a:lumOff val="5000"/>
                      </a:schemeClr>
                    </a:solidFill>
                    <a:cs typeface="Times New Roman" panose="02020603050405020304" pitchFamily="18" charset="0"/>
                  </a:rPr>
                  <a:t>Strong Field</a:t>
                </a:r>
              </a:p>
            </p:txBody>
          </p:sp>
        </p:grpSp>
        <p:cxnSp>
          <p:nvCxnSpPr>
            <p:cNvPr id="51" name="Straight Connector 50">
              <a:extLst>
                <a:ext uri="{FF2B5EF4-FFF2-40B4-BE49-F238E27FC236}">
                  <a16:creationId xmlns:a16="http://schemas.microsoft.com/office/drawing/2014/main" id="{A6C32F2B-5E8E-3D2A-048A-6E9889CB69B9}"/>
                </a:ext>
              </a:extLst>
            </p:cNvPr>
            <p:cNvCxnSpPr>
              <a:cxnSpLocks/>
              <a:stCxn id="52" idx="1"/>
              <a:endCxn id="52" idx="3"/>
            </p:cNvCxnSpPr>
            <p:nvPr/>
          </p:nvCxnSpPr>
          <p:spPr>
            <a:xfrm>
              <a:off x="25782548" y="24458848"/>
              <a:ext cx="13632567"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3" name="Picture 2" descr="Snow blankets areas across Utah">
            <a:extLst>
              <a:ext uri="{FF2B5EF4-FFF2-40B4-BE49-F238E27FC236}">
                <a16:creationId xmlns:a16="http://schemas.microsoft.com/office/drawing/2014/main" id="{8F103656-1BBF-B18E-6AB6-4B55432F76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88055" y="14072197"/>
            <a:ext cx="7571532" cy="567864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07EDE9F-565A-BAF2-9726-CEC24F5A53C9}"/>
              </a:ext>
            </a:extLst>
          </p:cNvPr>
          <p:cNvGrpSpPr/>
          <p:nvPr/>
        </p:nvGrpSpPr>
        <p:grpSpPr>
          <a:xfrm>
            <a:off x="35634755" y="20686539"/>
            <a:ext cx="7571531" cy="10114253"/>
            <a:chOff x="914399" y="1211703"/>
            <a:chExt cx="7571531" cy="10114253"/>
          </a:xfrm>
        </p:grpSpPr>
        <p:sp>
          <p:nvSpPr>
            <p:cNvPr id="7" name="TextBox 6">
              <a:extLst>
                <a:ext uri="{FF2B5EF4-FFF2-40B4-BE49-F238E27FC236}">
                  <a16:creationId xmlns:a16="http://schemas.microsoft.com/office/drawing/2014/main" id="{CBB0DD68-FB31-AC19-22F2-FB7B1D185DEF}"/>
                </a:ext>
              </a:extLst>
            </p:cNvPr>
            <p:cNvSpPr txBox="1"/>
            <p:nvPr/>
          </p:nvSpPr>
          <p:spPr>
            <a:xfrm>
              <a:off x="914401" y="2615879"/>
              <a:ext cx="7525068" cy="8710077"/>
            </a:xfrm>
            <a:prstGeom prst="rect">
              <a:avLst/>
            </a:prstGeom>
            <a:noFill/>
          </p:spPr>
          <p:txBody>
            <a:bodyPr wrap="square" rtlCol="0">
              <a:spAutoFit/>
            </a:bodyPr>
            <a:lstStyle/>
            <a:p>
              <a:r>
                <a:rPr lang="en-US" sz="4000" dirty="0">
                  <a:solidFill>
                    <a:schemeClr val="tx1">
                      <a:lumMod val="95000"/>
                      <a:lumOff val="5000"/>
                    </a:schemeClr>
                  </a:solidFill>
                  <a:cs typeface="Times New Roman" panose="02020603050405020304" pitchFamily="18" charset="0"/>
                </a:rPr>
                <a:t>An ice nucleus is subjected to electrical fields that influence the macroscopic properties of the nucleus.</a:t>
              </a:r>
            </a:p>
            <a:p>
              <a:pPr marL="571500" indent="-571500">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Sparser nuclei may require more molecules to become stable enough to crystallize, making them less likely to result in snowfall in drier climates, where less atmospheric water is present.</a:t>
              </a:r>
            </a:p>
            <a:p>
              <a:pPr marL="571500" indent="-571500">
                <a:buFont typeface="Arial" panose="020B0604020202020204" pitchFamily="34" charset="0"/>
                <a:buChar char="•"/>
              </a:pPr>
              <a:r>
                <a:rPr lang="en-US" sz="4000" dirty="0">
                  <a:solidFill>
                    <a:schemeClr val="tx1">
                      <a:lumMod val="95000"/>
                      <a:lumOff val="5000"/>
                    </a:schemeClr>
                  </a:solidFill>
                  <a:cs typeface="Times New Roman" panose="02020603050405020304" pitchFamily="18" charset="0"/>
                </a:rPr>
                <a:t>Denser, more uniform nuclei may be more stable and likely to form crystals and fall as snow.</a:t>
              </a:r>
            </a:p>
          </p:txBody>
        </p:sp>
        <p:sp>
          <p:nvSpPr>
            <p:cNvPr id="8" name="TextBox 7">
              <a:extLst>
                <a:ext uri="{FF2B5EF4-FFF2-40B4-BE49-F238E27FC236}">
                  <a16:creationId xmlns:a16="http://schemas.microsoft.com/office/drawing/2014/main" id="{200AD10C-8398-FD8E-4B36-B549557A1ED6}"/>
                </a:ext>
              </a:extLst>
            </p:cNvPr>
            <p:cNvSpPr txBox="1"/>
            <p:nvPr/>
          </p:nvSpPr>
          <p:spPr>
            <a:xfrm>
              <a:off x="914399" y="1211703"/>
              <a:ext cx="7571531" cy="1015663"/>
            </a:xfrm>
            <a:prstGeom prst="rect">
              <a:avLst/>
            </a:prstGeom>
            <a:noFill/>
          </p:spPr>
          <p:txBody>
            <a:bodyPr wrap="square">
              <a:spAutoFit/>
            </a:bodyPr>
            <a:lstStyle/>
            <a:p>
              <a:r>
                <a:rPr lang="en-US" sz="6000" b="1" dirty="0">
                  <a:solidFill>
                    <a:schemeClr val="accent2"/>
                  </a:solidFill>
                  <a:latin typeface="+mj-lt"/>
                  <a:cs typeface="Times New Roman" panose="02020603050405020304" pitchFamily="18" charset="0"/>
                </a:rPr>
                <a:t>Molecular Level</a:t>
              </a:r>
              <a:endParaRPr lang="en-US" sz="4800" b="1" dirty="0">
                <a:solidFill>
                  <a:schemeClr val="accent2"/>
                </a:solidFill>
                <a:latin typeface="+mj-lt"/>
                <a:cs typeface="Times New Roman" panose="02020603050405020304" pitchFamily="18" charset="0"/>
              </a:endParaRPr>
            </a:p>
          </p:txBody>
        </p:sp>
      </p:grpSp>
      <p:pic>
        <p:nvPicPr>
          <p:cNvPr id="12" name="Picture 11" descr="A black background with white text&#10;&#10;Description automatically generated">
            <a:extLst>
              <a:ext uri="{FF2B5EF4-FFF2-40B4-BE49-F238E27FC236}">
                <a16:creationId xmlns:a16="http://schemas.microsoft.com/office/drawing/2014/main" id="{C614DF4F-5A34-A1DC-CEFA-58471068F049}"/>
              </a:ext>
            </a:extLst>
          </p:cNvPr>
          <p:cNvPicPr>
            <a:picLocks noChangeAspect="1"/>
          </p:cNvPicPr>
          <p:nvPr/>
        </p:nvPicPr>
        <p:blipFill>
          <a:blip r:embed="rId10"/>
          <a:stretch>
            <a:fillRect/>
          </a:stretch>
        </p:blipFill>
        <p:spPr>
          <a:xfrm>
            <a:off x="9553969" y="29992320"/>
            <a:ext cx="11077074" cy="2023163"/>
          </a:xfrm>
          <a:prstGeom prst="rect">
            <a:avLst/>
          </a:prstGeom>
          <a:solidFill>
            <a:srgbClr val="0F2439"/>
          </a:solidFill>
        </p:spPr>
      </p:pic>
    </p:spTree>
    <p:extLst>
      <p:ext uri="{BB962C8B-B14F-4D97-AF65-F5344CB8AC3E}">
        <p14:creationId xmlns:p14="http://schemas.microsoft.com/office/powerpoint/2010/main" val="341092991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USU 2021">
      <a:dk1>
        <a:srgbClr val="000000"/>
      </a:dk1>
      <a:lt1>
        <a:srgbClr val="FFFFFF"/>
      </a:lt1>
      <a:dk2>
        <a:srgbClr val="00263A"/>
      </a:dk2>
      <a:lt2>
        <a:srgbClr val="A2AAAD"/>
      </a:lt2>
      <a:accent1>
        <a:srgbClr val="16597D"/>
      </a:accent1>
      <a:accent2>
        <a:srgbClr val="01ADD8"/>
      </a:accent2>
      <a:accent3>
        <a:srgbClr val="00938F"/>
      </a:accent3>
      <a:accent4>
        <a:srgbClr val="F16178"/>
      </a:accent4>
      <a:accent5>
        <a:srgbClr val="FF8300"/>
      </a:accent5>
      <a:accent6>
        <a:srgbClr val="F6BD17"/>
      </a:accent6>
      <a:hlink>
        <a:srgbClr val="288DC2"/>
      </a:hlink>
      <a:folHlink>
        <a:srgbClr val="6EA9D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5512</TotalTime>
  <Words>380</Words>
  <Application>Microsoft Macintosh PowerPoint</Application>
  <PresentationFormat>Custom</PresentationFormat>
  <Paragraphs>36</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Grady Bing</dc:creator>
  <cp:lastModifiedBy>Athena Dupont</cp:lastModifiedBy>
  <cp:revision>48</cp:revision>
  <dcterms:created xsi:type="dcterms:W3CDTF">2021-11-02T19:10:03Z</dcterms:created>
  <dcterms:modified xsi:type="dcterms:W3CDTF">2024-01-11T01:58:29Z</dcterms:modified>
</cp:coreProperties>
</file>