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3_BE2A1E41.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9"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3536" userDrawn="1">
          <p15:clr>
            <a:srgbClr val="A4A3A4"/>
          </p15:clr>
        </p15:guide>
        <p15:guide id="2" pos="576" userDrawn="1">
          <p15:clr>
            <a:srgbClr val="A4A3A4"/>
          </p15:clr>
        </p15:guide>
        <p15:guide id="3" pos="27072" userDrawn="1">
          <p15:clr>
            <a:srgbClr val="A4A3A4"/>
          </p15:clr>
        </p15:guide>
        <p15:guide id="4" orient="horz" pos="576" userDrawn="1">
          <p15:clr>
            <a:srgbClr val="A4A3A4"/>
          </p15:clr>
        </p15:guide>
        <p15:guide id="5" orient="horz" pos="20160" userDrawn="1">
          <p15:clr>
            <a:srgbClr val="A4A3A4"/>
          </p15:clr>
        </p15:guide>
        <p15:guide id="6" pos="14136" userDrawn="1">
          <p15:clr>
            <a:srgbClr val="A4A3A4"/>
          </p15:clr>
        </p15:guide>
        <p15:guide id="7" pos="20304" userDrawn="1">
          <p15:clr>
            <a:srgbClr val="A4A3A4"/>
          </p15:clr>
        </p15:guide>
        <p15:guide id="8" pos="20880" userDrawn="1">
          <p15:clr>
            <a:srgbClr val="A4A3A4"/>
          </p15:clr>
        </p15:guide>
        <p15:guide id="9" pos="7344" userDrawn="1">
          <p15:clr>
            <a:srgbClr val="A4A3A4"/>
          </p15:clr>
        </p15:guide>
        <p15:guide id="10" pos="6768" userDrawn="1">
          <p15:clr>
            <a:srgbClr val="A4A3A4"/>
          </p15:clr>
        </p15:guide>
        <p15:guide id="11" orient="horz" pos="32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9173875-E7BF-3168-DC55-765EA8AC04C4}" name="Cassandra DuBose" initials="CD" userId="tlNPiWetyj0iiNq2ivoBANo4IAuC6vCS8MPLOkktC2A=" providerId="None"/>
  <p188:author id="{CCF6BE88-F526-0C43-D3E1-B2497A44F73F}" name="Athena Dupont" initials="AD" userId="S::a00908776@aggies.usu.edu::7c5f4e33-4348-4392-8258-581116dbd9ea" providerId="AD"/>
  <p188:author id="{58CA9C9B-DB82-BC0F-C967-0B9329882152}" name="Athena Dupont" initials="AD" userId="Athena Dupon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4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A1D78E-E3E0-4505-A58D-850AFAE59919}" v="2" dt="2024-01-12T14:54:49.9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56"/>
    <p:restoredTop sz="94852"/>
  </p:normalViewPr>
  <p:slideViewPr>
    <p:cSldViewPr snapToGrid="0" snapToObjects="1">
      <p:cViewPr>
        <p:scale>
          <a:sx n="26" d="100"/>
          <a:sy n="26" d="100"/>
        </p:scale>
        <p:origin x="480" y="144"/>
      </p:cViewPr>
      <p:guideLst>
        <p:guide pos="13536"/>
        <p:guide pos="576"/>
        <p:guide pos="27072"/>
        <p:guide orient="horz" pos="576"/>
        <p:guide orient="horz" pos="20160"/>
        <p:guide pos="14136"/>
        <p:guide pos="20304"/>
        <p:guide pos="20880"/>
        <p:guide pos="7344"/>
        <p:guide pos="6768"/>
        <p:guide orient="horz" pos="3240"/>
      </p:guideLst>
    </p:cSldViewPr>
  </p:slideViewPr>
  <p:notesTextViewPr>
    <p:cViewPr>
      <p:scale>
        <a:sx n="105" d="100"/>
        <a:sy n="105"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sandra DuBose" clId="Web-{D7A1D78E-E3E0-4505-A58D-850AFAE59919}"/>
    <pc:docChg chg="mod">
      <pc:chgData name="Cassandra DuBose" userId="" providerId="" clId="Web-{D7A1D78E-E3E0-4505-A58D-850AFAE59919}" dt="2024-01-12T14:54:49.947" v="1"/>
      <pc:docMkLst>
        <pc:docMk/>
      </pc:docMkLst>
      <pc:sldChg chg="modCm">
        <pc:chgData name="Cassandra DuBose" userId="" providerId="" clId="Web-{D7A1D78E-E3E0-4505-A58D-850AFAE59919}" dt="2024-01-12T14:54:49.947" v="1"/>
        <pc:sldMkLst>
          <pc:docMk/>
          <pc:sldMk cId="3190431297" sldId="259"/>
        </pc:sldMkLst>
        <pc:extLst>
          <p:ext xmlns:p="http://schemas.openxmlformats.org/presentationml/2006/main" uri="{D6D511B9-2390-475A-947B-AFAB55BFBCF1}">
            <pc226:cmChg xmlns:pc226="http://schemas.microsoft.com/office/powerpoint/2022/06/main/command" chg="">
              <pc226:chgData name="Cassandra DuBose" userId="" providerId="" clId="Web-{D7A1D78E-E3E0-4505-A58D-850AFAE59919}" dt="2024-01-12T14:54:49.947" v="1"/>
              <pc2:cmMkLst xmlns:pc2="http://schemas.microsoft.com/office/powerpoint/2019/9/main/command">
                <pc:docMk/>
                <pc:sldMk cId="3190431297" sldId="259"/>
                <pc2:cmMk id="{179DB6AB-8B48-2B44-BA54-966872868164}"/>
              </pc2:cmMkLst>
              <pc226:cmRplyChg chg="add">
                <pc226:chgData name="Cassandra DuBose" userId="" providerId="" clId="Web-{D7A1D78E-E3E0-4505-A58D-850AFAE59919}" dt="2024-01-12T14:54:49.947" v="1"/>
                <pc2:cmRplyMkLst xmlns:pc2="http://schemas.microsoft.com/office/powerpoint/2019/9/main/command">
                  <pc:docMk/>
                  <pc:sldMk cId="3190431297" sldId="259"/>
                  <pc2:cmMk id="{179DB6AB-8B48-2B44-BA54-966872868164}"/>
                  <pc2:cmRplyMk id="{39ED71A4-3BF8-4B34-A3A8-5056880F7B94}"/>
                </pc2:cmRplyMkLst>
              </pc226:cmRplyChg>
            </pc226:cmChg>
          </p:ext>
        </pc:extLst>
      </pc:sldChg>
    </pc:docChg>
  </pc:docChgLst>
</pc:chgInfo>
</file>

<file path=ppt/comments/modernComment_103_BE2A1E41.xml><?xml version="1.0" encoding="utf-8"?>
<p188:cmLst xmlns:a="http://schemas.openxmlformats.org/drawingml/2006/main" xmlns:r="http://schemas.openxmlformats.org/officeDocument/2006/relationships" xmlns:p188="http://schemas.microsoft.com/office/powerpoint/2018/8/main">
  <p188:cm id="{179DB6AB-8B48-2B44-BA54-966872868164}" authorId="{CCF6BE88-F526-0C43-D3E1-B2497A44F73F}" created="2024-01-11T03:02:05.463">
    <ac:deMkLst xmlns:ac="http://schemas.microsoft.com/office/drawing/2013/main/command">
      <pc:docMk xmlns:pc="http://schemas.microsoft.com/office/powerpoint/2013/main/command"/>
      <pc:sldMk xmlns:pc="http://schemas.microsoft.com/office/powerpoint/2013/main/command" cId="3190431297" sldId="259"/>
      <ac:spMk id="52" creationId="{46F60A21-D12A-0842-AE7E-B5B8560D7555}"/>
    </ac:deMkLst>
    <p188:replyLst>
      <p188:reply id="{39ED71A4-3BF8-4B34-A3A8-5056880F7B94}" authorId="{59173875-E7BF-3168-DC55-765EA8AC04C4}" created="2024-01-12T14:54:49.947">
        <p188:txBody>
          <a:bodyPr/>
          <a:lstStyle/>
          <a:p>
            <a:r>
              <a:rPr lang="en-US"/>
              <a:t>I think it looks great! Thanks for your help</a:t>
            </a:r>
          </a:p>
        </p188:txBody>
      </p188:reply>
    </p188:replyLst>
    <p188:txBody>
      <a:bodyPr/>
      <a:lstStyle/>
      <a:p>
        <a:r>
          <a:rPr lang="en-US"/>
          <a:t>I’m feeling pretty good about this! What do you think?</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284D0-50F2-D64B-8044-CA2CD9EAA405}" type="datetimeFigureOut">
              <a:rPr lang="en-US" smtClean="0"/>
              <a:t>1/12/2024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891E70-C4DC-A140-99E4-0C17B258FCE5}" type="slidenum">
              <a:rPr lang="en-US" smtClean="0"/>
              <a:t>‹#›</a:t>
            </a:fld>
            <a:endParaRPr lang="en-US"/>
          </a:p>
        </p:txBody>
      </p:sp>
    </p:spTree>
    <p:extLst>
      <p:ext uri="{BB962C8B-B14F-4D97-AF65-F5344CB8AC3E}">
        <p14:creationId xmlns:p14="http://schemas.microsoft.com/office/powerpoint/2010/main" val="921563623"/>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Better Poster format</a:t>
            </a:r>
          </a:p>
        </p:txBody>
      </p:sp>
      <p:sp>
        <p:nvSpPr>
          <p:cNvPr id="4" name="Slide Number Placeholder 3"/>
          <p:cNvSpPr>
            <a:spLocks noGrp="1"/>
          </p:cNvSpPr>
          <p:nvPr>
            <p:ph type="sldNum" sz="quarter" idx="5"/>
          </p:nvPr>
        </p:nvSpPr>
        <p:spPr/>
        <p:txBody>
          <a:bodyPr/>
          <a:lstStyle/>
          <a:p>
            <a:fld id="{A3891E70-C4DC-A140-99E4-0C17B258FCE5}" type="slidenum">
              <a:rPr lang="en-US" smtClean="0"/>
              <a:t>1</a:t>
            </a:fld>
            <a:endParaRPr lang="en-US"/>
          </a:p>
        </p:txBody>
      </p:sp>
    </p:spTree>
    <p:extLst>
      <p:ext uri="{BB962C8B-B14F-4D97-AF65-F5344CB8AC3E}">
        <p14:creationId xmlns:p14="http://schemas.microsoft.com/office/powerpoint/2010/main" val="17820151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G Better Post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FFF8EB3-2542-0A4C-AD08-A531CB96CE4E}"/>
              </a:ext>
            </a:extLst>
          </p:cNvPr>
          <p:cNvSpPr/>
          <p:nvPr userDrawn="1"/>
        </p:nvSpPr>
        <p:spPr>
          <a:xfrm>
            <a:off x="9053567" y="38163"/>
            <a:ext cx="25784066" cy="32918400"/>
          </a:xfrm>
          <a:prstGeom prst="rect">
            <a:avLst/>
          </a:prstGeom>
          <a:solidFill>
            <a:srgbClr val="0F243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109">
            <a:extLst>
              <a:ext uri="{FF2B5EF4-FFF2-40B4-BE49-F238E27FC236}">
                <a16:creationId xmlns:a16="http://schemas.microsoft.com/office/drawing/2014/main" id="{B6387B71-E814-D74C-A562-F4CADFB56628}"/>
              </a:ext>
            </a:extLst>
          </p:cNvPr>
          <p:cNvPicPr>
            <a:picLocks noChangeAspect="1"/>
          </p:cNvPicPr>
          <p:nvPr userDrawn="1"/>
        </p:nvPicPr>
        <p:blipFill>
          <a:blip r:embed="rId2"/>
          <a:srcRect/>
          <a:stretch>
            <a:fillRect/>
          </a:stretch>
        </p:blipFill>
        <p:spPr>
          <a:xfrm>
            <a:off x="16142839" y="30175199"/>
            <a:ext cx="11605521" cy="1842377"/>
          </a:xfrm>
          <a:prstGeom prst="rect">
            <a:avLst/>
          </a:prstGeom>
        </p:spPr>
      </p:pic>
    </p:spTree>
    <p:extLst>
      <p:ext uri="{BB962C8B-B14F-4D97-AF65-F5344CB8AC3E}">
        <p14:creationId xmlns:p14="http://schemas.microsoft.com/office/powerpoint/2010/main" val="786983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Presenter BP">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680043F-FC17-CB4F-95B7-7E1F3ACDA97F}"/>
              </a:ext>
            </a:extLst>
          </p:cNvPr>
          <p:cNvSpPr/>
          <p:nvPr userDrawn="1"/>
        </p:nvSpPr>
        <p:spPr>
          <a:xfrm>
            <a:off x="14996158" y="0"/>
            <a:ext cx="28895042" cy="32918400"/>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88BC2B6-F796-AD45-9099-CB7199DFA69D}"/>
              </a:ext>
            </a:extLst>
          </p:cNvPr>
          <p:cNvSpPr/>
          <p:nvPr userDrawn="1"/>
        </p:nvSpPr>
        <p:spPr>
          <a:xfrm>
            <a:off x="-1" y="0"/>
            <a:ext cx="14996161" cy="32918400"/>
          </a:xfrm>
          <a:prstGeom prst="rect">
            <a:avLst/>
          </a:prstGeom>
          <a:solidFill>
            <a:srgbClr val="0F243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109">
            <a:extLst>
              <a:ext uri="{FF2B5EF4-FFF2-40B4-BE49-F238E27FC236}">
                <a16:creationId xmlns:a16="http://schemas.microsoft.com/office/drawing/2014/main" id="{C16CA098-7688-4845-B436-36720CD4237A}"/>
              </a:ext>
            </a:extLst>
          </p:cNvPr>
          <p:cNvPicPr>
            <a:picLocks noChangeAspect="1"/>
          </p:cNvPicPr>
          <p:nvPr userDrawn="1"/>
        </p:nvPicPr>
        <p:blipFill>
          <a:blip r:embed="rId2"/>
          <a:srcRect/>
          <a:stretch>
            <a:fillRect/>
          </a:stretch>
        </p:blipFill>
        <p:spPr>
          <a:xfrm>
            <a:off x="1695318" y="30087479"/>
            <a:ext cx="11605521" cy="1842377"/>
          </a:xfrm>
          <a:prstGeom prst="rect">
            <a:avLst/>
          </a:prstGeom>
        </p:spPr>
      </p:pic>
    </p:spTree>
    <p:extLst>
      <p:ext uri="{BB962C8B-B14F-4D97-AF65-F5344CB8AC3E}">
        <p14:creationId xmlns:p14="http://schemas.microsoft.com/office/powerpoint/2010/main" val="118039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igure hero BP">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42953E31-1342-7E45-8E21-E3B6B930DC67}"/>
              </a:ext>
            </a:extLst>
          </p:cNvPr>
          <p:cNvSpPr/>
          <p:nvPr userDrawn="1"/>
        </p:nvSpPr>
        <p:spPr>
          <a:xfrm>
            <a:off x="11708345" y="-27478"/>
            <a:ext cx="32182855" cy="11720885"/>
          </a:xfrm>
          <a:custGeom>
            <a:avLst/>
            <a:gdLst>
              <a:gd name="connsiteX0" fmla="*/ 0 w 32111079"/>
              <a:gd name="connsiteY0" fmla="*/ 0 h 11720885"/>
              <a:gd name="connsiteX1" fmla="*/ 32111079 w 32111079"/>
              <a:gd name="connsiteY1" fmla="*/ 0 h 11720885"/>
              <a:gd name="connsiteX2" fmla="*/ 32111079 w 32111079"/>
              <a:gd name="connsiteY2" fmla="*/ 10587281 h 11720885"/>
              <a:gd name="connsiteX3" fmla="*/ 30977475 w 32111079"/>
              <a:gd name="connsiteY3" fmla="*/ 11720885 h 11720885"/>
              <a:gd name="connsiteX4" fmla="*/ 1061828 w 32111079"/>
              <a:gd name="connsiteY4" fmla="*/ 11720885 h 11720885"/>
              <a:gd name="connsiteX5" fmla="*/ 17308 w 32111079"/>
              <a:gd name="connsiteY5" fmla="*/ 11028531 h 11720885"/>
              <a:gd name="connsiteX6" fmla="*/ 0 w 32111079"/>
              <a:gd name="connsiteY6" fmla="*/ 10981241 h 11720885"/>
              <a:gd name="connsiteX7" fmla="*/ 0 w 32111079"/>
              <a:gd name="connsiteY7" fmla="*/ 0 h 11720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11079" h="11720885">
                <a:moveTo>
                  <a:pt x="0" y="0"/>
                </a:moveTo>
                <a:lnTo>
                  <a:pt x="32111079" y="0"/>
                </a:lnTo>
                <a:lnTo>
                  <a:pt x="32111079" y="10587281"/>
                </a:lnTo>
                <a:cubicBezTo>
                  <a:pt x="32111079" y="11213353"/>
                  <a:pt x="31603547" y="11720885"/>
                  <a:pt x="30977475" y="11720885"/>
                </a:cubicBezTo>
                <a:lnTo>
                  <a:pt x="1061828" y="11720885"/>
                </a:lnTo>
                <a:cubicBezTo>
                  <a:pt x="592274" y="11720885"/>
                  <a:pt x="189399" y="11435398"/>
                  <a:pt x="17308" y="11028531"/>
                </a:cubicBezTo>
                <a:lnTo>
                  <a:pt x="0" y="10981241"/>
                </a:lnTo>
                <a:lnTo>
                  <a:pt x="0" y="0"/>
                </a:lnTo>
                <a:close/>
              </a:path>
            </a:pathLst>
          </a:custGeom>
          <a:solidFill>
            <a:srgbClr val="0F2439"/>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Rectangle 7">
            <a:extLst>
              <a:ext uri="{FF2B5EF4-FFF2-40B4-BE49-F238E27FC236}">
                <a16:creationId xmlns:a16="http://schemas.microsoft.com/office/drawing/2014/main" id="{3EDDCBA0-D825-7343-AF62-E64FE01DDAFF}"/>
              </a:ext>
            </a:extLst>
          </p:cNvPr>
          <p:cNvSpPr/>
          <p:nvPr userDrawn="1"/>
        </p:nvSpPr>
        <p:spPr>
          <a:xfrm>
            <a:off x="0" y="0"/>
            <a:ext cx="11708345" cy="32918400"/>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Graphical user interface&#10;&#10;Description automatically generated">
            <a:extLst>
              <a:ext uri="{FF2B5EF4-FFF2-40B4-BE49-F238E27FC236}">
                <a16:creationId xmlns:a16="http://schemas.microsoft.com/office/drawing/2014/main" id="{D1F9ACEC-ECB5-364C-9C7C-BE5921AD0C94}"/>
              </a:ext>
            </a:extLst>
          </p:cNvPr>
          <p:cNvPicPr>
            <a:picLocks noChangeAspect="1"/>
          </p:cNvPicPr>
          <p:nvPr userDrawn="1"/>
        </p:nvPicPr>
        <p:blipFill>
          <a:blip r:embed="rId2"/>
          <a:stretch>
            <a:fillRect/>
          </a:stretch>
        </p:blipFill>
        <p:spPr>
          <a:xfrm>
            <a:off x="1017338" y="29141656"/>
            <a:ext cx="9673661" cy="2862344"/>
          </a:xfrm>
          <a:prstGeom prst="rect">
            <a:avLst/>
          </a:prstGeom>
        </p:spPr>
      </p:pic>
    </p:spTree>
    <p:extLst>
      <p:ext uri="{BB962C8B-B14F-4D97-AF65-F5344CB8AC3E}">
        <p14:creationId xmlns:p14="http://schemas.microsoft.com/office/powerpoint/2010/main" val="1984313489"/>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igure hero mo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6BD29EA-1972-C248-92C4-EAB619C6B72D}"/>
              </a:ext>
            </a:extLst>
          </p:cNvPr>
          <p:cNvSpPr/>
          <p:nvPr userDrawn="1"/>
        </p:nvSpPr>
        <p:spPr>
          <a:xfrm>
            <a:off x="0" y="0"/>
            <a:ext cx="28433486" cy="32918400"/>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Logo&#10;&#10;Description automatically generated">
            <a:extLst>
              <a:ext uri="{FF2B5EF4-FFF2-40B4-BE49-F238E27FC236}">
                <a16:creationId xmlns:a16="http://schemas.microsoft.com/office/drawing/2014/main" id="{C0403D38-D978-AB48-A22E-BC312669A4DE}"/>
              </a:ext>
            </a:extLst>
          </p:cNvPr>
          <p:cNvPicPr>
            <a:picLocks noChangeAspect="1"/>
          </p:cNvPicPr>
          <p:nvPr userDrawn="1"/>
        </p:nvPicPr>
        <p:blipFill>
          <a:blip r:embed="rId2"/>
          <a:stretch>
            <a:fillRect/>
          </a:stretch>
        </p:blipFill>
        <p:spPr>
          <a:xfrm>
            <a:off x="29486880" y="29559138"/>
            <a:ext cx="12478097" cy="1987662"/>
          </a:xfrm>
          <a:prstGeom prst="rect">
            <a:avLst/>
          </a:prstGeom>
        </p:spPr>
      </p:pic>
    </p:spTree>
    <p:extLst>
      <p:ext uri="{BB962C8B-B14F-4D97-AF65-F5344CB8AC3E}">
        <p14:creationId xmlns:p14="http://schemas.microsoft.com/office/powerpoint/2010/main" val="241434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ditional poster 1">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531A0E-8B40-D04E-9860-CC4D35EB642D}"/>
              </a:ext>
            </a:extLst>
          </p:cNvPr>
          <p:cNvSpPr/>
          <p:nvPr userDrawn="1"/>
        </p:nvSpPr>
        <p:spPr>
          <a:xfrm>
            <a:off x="-1" y="0"/>
            <a:ext cx="43891201" cy="63692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Text, logo&#10;&#10;Description automatically generated">
            <a:extLst>
              <a:ext uri="{FF2B5EF4-FFF2-40B4-BE49-F238E27FC236}">
                <a16:creationId xmlns:a16="http://schemas.microsoft.com/office/drawing/2014/main" id="{D50F2F4D-5376-F849-968E-893B292884B2}"/>
              </a:ext>
            </a:extLst>
          </p:cNvPr>
          <p:cNvPicPr>
            <a:picLocks noChangeAspect="1"/>
          </p:cNvPicPr>
          <p:nvPr userDrawn="1"/>
        </p:nvPicPr>
        <p:blipFill>
          <a:blip r:embed="rId2"/>
          <a:stretch>
            <a:fillRect/>
          </a:stretch>
        </p:blipFill>
        <p:spPr>
          <a:xfrm>
            <a:off x="39534352" y="860004"/>
            <a:ext cx="3442447" cy="4379557"/>
          </a:xfrm>
          <a:prstGeom prst="rect">
            <a:avLst/>
          </a:prstGeom>
        </p:spPr>
      </p:pic>
      <p:cxnSp>
        <p:nvCxnSpPr>
          <p:cNvPr id="10" name="Straight Connector 9">
            <a:extLst>
              <a:ext uri="{FF2B5EF4-FFF2-40B4-BE49-F238E27FC236}">
                <a16:creationId xmlns:a16="http://schemas.microsoft.com/office/drawing/2014/main" id="{ABD57342-1A8B-B14A-8ED4-AC4289B3BB78}"/>
              </a:ext>
            </a:extLst>
          </p:cNvPr>
          <p:cNvCxnSpPr>
            <a:cxnSpLocks/>
          </p:cNvCxnSpPr>
          <p:nvPr userDrawn="1"/>
        </p:nvCxnSpPr>
        <p:spPr>
          <a:xfrm flipV="1">
            <a:off x="161364" y="0"/>
            <a:ext cx="0" cy="6400800"/>
          </a:xfrm>
          <a:prstGeom prst="line">
            <a:avLst/>
          </a:prstGeom>
          <a:ln w="3810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7270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ditional post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D5B9FE-11A4-7346-B31F-F5D4F9043379}"/>
              </a:ext>
            </a:extLst>
          </p:cNvPr>
          <p:cNvSpPr/>
          <p:nvPr userDrawn="1"/>
        </p:nvSpPr>
        <p:spPr>
          <a:xfrm>
            <a:off x="0" y="0"/>
            <a:ext cx="43891200" cy="32945881"/>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2DDCAE2-24B1-6B43-90D2-B77D4F0D085B}"/>
              </a:ext>
            </a:extLst>
          </p:cNvPr>
          <p:cNvSpPr/>
          <p:nvPr userDrawn="1"/>
        </p:nvSpPr>
        <p:spPr>
          <a:xfrm rot="5400000">
            <a:off x="20103058" y="9157741"/>
            <a:ext cx="3685081" cy="438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09">
            <a:extLst>
              <a:ext uri="{FF2B5EF4-FFF2-40B4-BE49-F238E27FC236}">
                <a16:creationId xmlns:a16="http://schemas.microsoft.com/office/drawing/2014/main" id="{0B44EB41-9264-9540-86C4-9F32D61AD9EF}"/>
              </a:ext>
            </a:extLst>
          </p:cNvPr>
          <p:cNvPicPr>
            <a:picLocks noChangeAspect="1"/>
          </p:cNvPicPr>
          <p:nvPr userDrawn="1"/>
        </p:nvPicPr>
        <p:blipFill>
          <a:blip r:embed="rId2"/>
          <a:srcRect/>
          <a:stretch>
            <a:fillRect/>
          </a:stretch>
        </p:blipFill>
        <p:spPr>
          <a:xfrm>
            <a:off x="960120" y="30175199"/>
            <a:ext cx="11605521" cy="1842377"/>
          </a:xfrm>
          <a:prstGeom prst="rect">
            <a:avLst/>
          </a:prstGeom>
        </p:spPr>
      </p:pic>
    </p:spTree>
    <p:extLst>
      <p:ext uri="{BB962C8B-B14F-4D97-AF65-F5344CB8AC3E}">
        <p14:creationId xmlns:p14="http://schemas.microsoft.com/office/powerpoint/2010/main" val="1882090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aditional poster 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BE7A548-8FA4-5C4B-AD71-E0A031E22648}"/>
              </a:ext>
            </a:extLst>
          </p:cNvPr>
          <p:cNvSpPr/>
          <p:nvPr userDrawn="1"/>
        </p:nvSpPr>
        <p:spPr>
          <a:xfrm rot="5400000">
            <a:off x="17915240" y="-17915235"/>
            <a:ext cx="8060720" cy="438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99C2643E-5FC8-A444-9424-93DB0CBCE779}"/>
              </a:ext>
            </a:extLst>
          </p:cNvPr>
          <p:cNvGrpSpPr/>
          <p:nvPr userDrawn="1"/>
        </p:nvGrpSpPr>
        <p:grpSpPr>
          <a:xfrm>
            <a:off x="0" y="6655145"/>
            <a:ext cx="43891200" cy="2342397"/>
            <a:chOff x="0" y="6497913"/>
            <a:chExt cx="43891200" cy="2499630"/>
          </a:xfrm>
          <a:solidFill>
            <a:schemeClr val="bg2"/>
          </a:solidFill>
        </p:grpSpPr>
        <p:sp>
          <p:nvSpPr>
            <p:cNvPr id="10" name="Rounded Rectangle 9">
              <a:extLst>
                <a:ext uri="{FF2B5EF4-FFF2-40B4-BE49-F238E27FC236}">
                  <a16:creationId xmlns:a16="http://schemas.microsoft.com/office/drawing/2014/main" id="{11CB6447-2BCB-7547-AC74-241D0E4BC7E9}"/>
                </a:ext>
              </a:extLst>
            </p:cNvPr>
            <p:cNvSpPr/>
            <p:nvPr/>
          </p:nvSpPr>
          <p:spPr>
            <a:xfrm>
              <a:off x="0" y="6742587"/>
              <a:ext cx="43891200" cy="2254956"/>
            </a:xfrm>
            <a:prstGeom prst="roundRect">
              <a:avLst>
                <a:gd name="adj" fmla="val 378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 name="Rounded Rectangle 10">
              <a:extLst>
                <a:ext uri="{FF2B5EF4-FFF2-40B4-BE49-F238E27FC236}">
                  <a16:creationId xmlns:a16="http://schemas.microsoft.com/office/drawing/2014/main" id="{65B1CD86-A629-2A48-8FBA-5A99A978E5B0}"/>
                </a:ext>
              </a:extLst>
            </p:cNvPr>
            <p:cNvSpPr/>
            <p:nvPr/>
          </p:nvSpPr>
          <p:spPr>
            <a:xfrm>
              <a:off x="0" y="6497913"/>
              <a:ext cx="43891200" cy="1499926"/>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grpSp>
      <p:pic>
        <p:nvPicPr>
          <p:cNvPr id="12" name="Picture 11" descr="A picture containing text, clipart&#10;&#10;Description automatically generated">
            <a:extLst>
              <a:ext uri="{FF2B5EF4-FFF2-40B4-BE49-F238E27FC236}">
                <a16:creationId xmlns:a16="http://schemas.microsoft.com/office/drawing/2014/main" id="{22F6A838-21FD-5A44-AF76-857B0EC31BC5}"/>
              </a:ext>
            </a:extLst>
          </p:cNvPr>
          <p:cNvPicPr>
            <a:picLocks noChangeAspect="1"/>
          </p:cNvPicPr>
          <p:nvPr userDrawn="1"/>
        </p:nvPicPr>
        <p:blipFill>
          <a:blip r:embed="rId2"/>
          <a:stretch>
            <a:fillRect/>
          </a:stretch>
        </p:blipFill>
        <p:spPr>
          <a:xfrm>
            <a:off x="32004000" y="7366328"/>
            <a:ext cx="10972800" cy="1056206"/>
          </a:xfrm>
          <a:prstGeom prst="rect">
            <a:avLst/>
          </a:prstGeom>
        </p:spPr>
      </p:pic>
    </p:spTree>
    <p:extLst>
      <p:ext uri="{BB962C8B-B14F-4D97-AF65-F5344CB8AC3E}">
        <p14:creationId xmlns:p14="http://schemas.microsoft.com/office/powerpoint/2010/main" val="284614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3489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7337ECA4-2C3A-7546-B9B9-C9C5A89F4660}" type="datetimeFigureOut">
              <a:rPr lang="en-US" smtClean="0"/>
              <a:t>1/12/2024</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F68D029D-74ED-0041-825B-5872D363F0E6}" type="slidenum">
              <a:rPr lang="en-US" smtClean="0"/>
              <a:t>‹#›</a:t>
            </a:fld>
            <a:endParaRPr lang="en-US"/>
          </a:p>
        </p:txBody>
      </p:sp>
    </p:spTree>
    <p:extLst>
      <p:ext uri="{BB962C8B-B14F-4D97-AF65-F5344CB8AC3E}">
        <p14:creationId xmlns:p14="http://schemas.microsoft.com/office/powerpoint/2010/main" val="392665107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3" r:id="rId3"/>
    <p:sldLayoutId id="2147483665" r:id="rId4"/>
    <p:sldLayoutId id="2147483664" r:id="rId5"/>
    <p:sldLayoutId id="2147483661" r:id="rId6"/>
    <p:sldLayoutId id="2147483662" r:id="rId7"/>
    <p:sldLayoutId id="2147483668" r:id="rId8"/>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microsoft.com/office/2018/10/relationships/comments" Target="../comments/modernComment_103_BE2A1E41.xml"/><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9B4B582-2A55-7519-C9A3-864E316C8E59}"/>
              </a:ext>
            </a:extLst>
          </p:cNvPr>
          <p:cNvGrpSpPr/>
          <p:nvPr/>
        </p:nvGrpSpPr>
        <p:grpSpPr>
          <a:xfrm>
            <a:off x="34909552" y="12357218"/>
            <a:ext cx="8856353" cy="6418324"/>
            <a:chOff x="13430664" y="9852733"/>
            <a:chExt cx="16898538" cy="12717063"/>
          </a:xfrm>
        </p:grpSpPr>
        <p:pic>
          <p:nvPicPr>
            <p:cNvPr id="4" name="Picture 3">
              <a:extLst>
                <a:ext uri="{FF2B5EF4-FFF2-40B4-BE49-F238E27FC236}">
                  <a16:creationId xmlns:a16="http://schemas.microsoft.com/office/drawing/2014/main" id="{8F18420F-E21B-05AB-1D72-B3BEF7826581}"/>
                </a:ext>
              </a:extLst>
            </p:cNvPr>
            <p:cNvPicPr>
              <a:picLocks noChangeAspect="1"/>
            </p:cNvPicPr>
            <p:nvPr/>
          </p:nvPicPr>
          <p:blipFill>
            <a:blip r:embed="rId4"/>
            <a:srcRect/>
            <a:stretch/>
          </p:blipFill>
          <p:spPr>
            <a:xfrm>
              <a:off x="13430664" y="9852733"/>
              <a:ext cx="16898538" cy="12673903"/>
            </a:xfrm>
            <a:prstGeom prst="rect">
              <a:avLst/>
            </a:prstGeom>
          </p:spPr>
        </p:pic>
        <p:pic>
          <p:nvPicPr>
            <p:cNvPr id="7" name="Picture 6">
              <a:extLst>
                <a:ext uri="{FF2B5EF4-FFF2-40B4-BE49-F238E27FC236}">
                  <a16:creationId xmlns:a16="http://schemas.microsoft.com/office/drawing/2014/main" id="{2804587F-555F-EB56-6E3B-3A407BDED736}"/>
                </a:ext>
              </a:extLst>
            </p:cNvPr>
            <p:cNvPicPr>
              <a:picLocks noChangeAspect="1"/>
            </p:cNvPicPr>
            <p:nvPr/>
          </p:nvPicPr>
          <p:blipFill>
            <a:blip r:embed="rId5"/>
            <a:stretch>
              <a:fillRect/>
            </a:stretch>
          </p:blipFill>
          <p:spPr>
            <a:xfrm>
              <a:off x="15740866" y="11492665"/>
              <a:ext cx="4692457" cy="3128304"/>
            </a:xfrm>
            <a:prstGeom prst="rect">
              <a:avLst/>
            </a:prstGeom>
          </p:spPr>
        </p:pic>
        <p:pic>
          <p:nvPicPr>
            <p:cNvPr id="13" name="Picture 12">
              <a:extLst>
                <a:ext uri="{FF2B5EF4-FFF2-40B4-BE49-F238E27FC236}">
                  <a16:creationId xmlns:a16="http://schemas.microsoft.com/office/drawing/2014/main" id="{02A68B08-C09D-28F3-D8F9-97D3F36A9629}"/>
                </a:ext>
              </a:extLst>
            </p:cNvPr>
            <p:cNvPicPr>
              <a:picLocks noChangeAspect="1"/>
            </p:cNvPicPr>
            <p:nvPr/>
          </p:nvPicPr>
          <p:blipFill>
            <a:blip r:embed="rId6"/>
            <a:stretch>
              <a:fillRect/>
            </a:stretch>
          </p:blipFill>
          <p:spPr>
            <a:xfrm>
              <a:off x="19124453" y="21822798"/>
              <a:ext cx="6456812" cy="746998"/>
            </a:xfrm>
            <a:prstGeom prst="rect">
              <a:avLst/>
            </a:prstGeom>
          </p:spPr>
        </p:pic>
        <p:pic>
          <p:nvPicPr>
            <p:cNvPr id="14" name="Picture 13">
              <a:extLst>
                <a:ext uri="{FF2B5EF4-FFF2-40B4-BE49-F238E27FC236}">
                  <a16:creationId xmlns:a16="http://schemas.microsoft.com/office/drawing/2014/main" id="{E29AB3E4-C193-23DB-B865-3DDD343CAA99}"/>
                </a:ext>
              </a:extLst>
            </p:cNvPr>
            <p:cNvPicPr>
              <a:picLocks noChangeAspect="1"/>
            </p:cNvPicPr>
            <p:nvPr/>
          </p:nvPicPr>
          <p:blipFill>
            <a:blip r:embed="rId7"/>
            <a:stretch>
              <a:fillRect/>
            </a:stretch>
          </p:blipFill>
          <p:spPr>
            <a:xfrm>
              <a:off x="13601700" y="13383101"/>
              <a:ext cx="1092351" cy="5861397"/>
            </a:xfrm>
            <a:prstGeom prst="rect">
              <a:avLst/>
            </a:prstGeom>
          </p:spPr>
        </p:pic>
      </p:grpSp>
      <p:sp>
        <p:nvSpPr>
          <p:cNvPr id="26" name="TextBox 25">
            <a:extLst>
              <a:ext uri="{FF2B5EF4-FFF2-40B4-BE49-F238E27FC236}">
                <a16:creationId xmlns:a16="http://schemas.microsoft.com/office/drawing/2014/main" id="{CA6C940C-A3E7-8042-839C-F2D07687974B}"/>
              </a:ext>
            </a:extLst>
          </p:cNvPr>
          <p:cNvSpPr txBox="1"/>
          <p:nvPr/>
        </p:nvSpPr>
        <p:spPr>
          <a:xfrm>
            <a:off x="10913630" y="1511178"/>
            <a:ext cx="21776170" cy="10864513"/>
          </a:xfrm>
          <a:prstGeom prst="rect">
            <a:avLst/>
          </a:prstGeom>
          <a:noFill/>
        </p:spPr>
        <p:txBody>
          <a:bodyPr wrap="square" rtlCol="0">
            <a:spAutoFit/>
          </a:bodyPr>
          <a:lstStyle/>
          <a:p>
            <a:r>
              <a:rPr lang="en-US" sz="17500" b="1" dirty="0">
                <a:solidFill>
                  <a:schemeClr val="accent2"/>
                </a:solidFill>
                <a:latin typeface="+mj-lt"/>
                <a:ea typeface="Segoe UI Black" panose="020B0A02040204020203" pitchFamily="34" charset="0"/>
                <a:cs typeface="Segoe UI" panose="020B0502040204020203" pitchFamily="34" charset="0"/>
              </a:rPr>
              <a:t>Computer models </a:t>
            </a:r>
            <a:r>
              <a:rPr lang="en-US" sz="17500" dirty="0">
                <a:solidFill>
                  <a:schemeClr val="bg1"/>
                </a:solidFill>
                <a:latin typeface="+mj-lt"/>
                <a:ea typeface="Segoe UI Black" panose="020B0A02040204020203" pitchFamily="34" charset="0"/>
                <a:cs typeface="Segoe UI" panose="020B0502040204020203" pitchFamily="34" charset="0"/>
              </a:rPr>
              <a:t>can help us learn more about how</a:t>
            </a:r>
            <a:r>
              <a:rPr lang="en-US" sz="17500" dirty="0">
                <a:solidFill>
                  <a:schemeClr val="bg1"/>
                </a:solidFill>
                <a:latin typeface="+mj-lt"/>
                <a:ea typeface="Roboto" panose="02000000000000000000" pitchFamily="2" charset="0"/>
                <a:cs typeface="Segoe UI" panose="020B0502040204020203" pitchFamily="34" charset="0"/>
              </a:rPr>
              <a:t> </a:t>
            </a:r>
            <a:r>
              <a:rPr lang="en-US" sz="17500" b="1" dirty="0">
                <a:solidFill>
                  <a:schemeClr val="accent2"/>
                </a:solidFill>
                <a:latin typeface="+mj-lt"/>
                <a:ea typeface="Segoe UI Black" panose="020B0A02040204020203" pitchFamily="34" charset="0"/>
                <a:cs typeface="Segoe UI" panose="020B0502040204020203" pitchFamily="34" charset="0"/>
              </a:rPr>
              <a:t>eye diseases</a:t>
            </a:r>
            <a:r>
              <a:rPr lang="en-US" sz="17500" dirty="0">
                <a:solidFill>
                  <a:schemeClr val="bg1"/>
                </a:solidFill>
                <a:latin typeface="+mj-lt"/>
                <a:ea typeface="Roboto" panose="02000000000000000000" pitchFamily="2" charset="0"/>
                <a:cs typeface="Segoe UI" panose="020B0502040204020203" pitchFamily="34" charset="0"/>
              </a:rPr>
              <a:t> </a:t>
            </a:r>
            <a:r>
              <a:rPr lang="en-US" sz="17500" dirty="0">
                <a:solidFill>
                  <a:schemeClr val="bg1"/>
                </a:solidFill>
                <a:latin typeface="+mj-lt"/>
                <a:ea typeface="Segoe UI Black" panose="020B0A02040204020203" pitchFamily="34" charset="0"/>
                <a:cs typeface="Segoe UI" panose="020B0502040204020203" pitchFamily="34" charset="0"/>
              </a:rPr>
              <a:t>progress.</a:t>
            </a:r>
            <a:endParaRPr lang="en-US" sz="17500" dirty="0">
              <a:solidFill>
                <a:schemeClr val="bg1"/>
              </a:solidFill>
              <a:latin typeface="+mj-lt"/>
              <a:cs typeface="Calibri" panose="020F0502020204030204" pitchFamily="34" charset="0"/>
            </a:endParaRPr>
          </a:p>
        </p:txBody>
      </p:sp>
      <p:sp>
        <p:nvSpPr>
          <p:cNvPr id="30" name="TextBox 29">
            <a:extLst>
              <a:ext uri="{FF2B5EF4-FFF2-40B4-BE49-F238E27FC236}">
                <a16:creationId xmlns:a16="http://schemas.microsoft.com/office/drawing/2014/main" id="{7B851B66-6045-BB4A-A5E3-BBD772F3CEFD}"/>
              </a:ext>
            </a:extLst>
          </p:cNvPr>
          <p:cNvSpPr txBox="1"/>
          <p:nvPr/>
        </p:nvSpPr>
        <p:spPr>
          <a:xfrm>
            <a:off x="914400" y="914400"/>
            <a:ext cx="7278130" cy="5170646"/>
          </a:xfrm>
          <a:prstGeom prst="rect">
            <a:avLst/>
          </a:prstGeom>
          <a:noFill/>
        </p:spPr>
        <p:txBody>
          <a:bodyPr wrap="square" rtlCol="0">
            <a:spAutoFit/>
          </a:bodyPr>
          <a:lstStyle/>
          <a:p>
            <a:r>
              <a:rPr lang="en-US" sz="6600" dirty="0">
                <a:solidFill>
                  <a:schemeClr val="tx2"/>
                </a:solidFill>
                <a:latin typeface="+mj-lt"/>
                <a:ea typeface="Segoe UI Black" panose="020B0A02040204020203" pitchFamily="34" charset="0"/>
                <a:cs typeface="Segoe UI" panose="020B0502040204020203" pitchFamily="34" charset="0"/>
              </a:rPr>
              <a:t>Our simulations model  the factors</a:t>
            </a:r>
          </a:p>
          <a:p>
            <a:r>
              <a:rPr lang="en-US" sz="6600" dirty="0">
                <a:solidFill>
                  <a:schemeClr val="tx2"/>
                </a:solidFill>
                <a:latin typeface="+mj-lt"/>
                <a:ea typeface="Segoe UI Black" panose="020B0A02040204020203" pitchFamily="34" charset="0"/>
                <a:cs typeface="Segoe UI" panose="020B0502040204020203" pitchFamily="34" charset="0"/>
              </a:rPr>
              <a:t>found in</a:t>
            </a:r>
            <a:r>
              <a:rPr lang="en-US" sz="6600" dirty="0">
                <a:solidFill>
                  <a:schemeClr val="tx2"/>
                </a:solidFill>
                <a:latin typeface="+mj-lt"/>
                <a:cs typeface="Segoe UI" panose="020B0502040204020203" pitchFamily="34" charset="0"/>
              </a:rPr>
              <a:t> Wet Age-Related </a:t>
            </a:r>
            <a:r>
              <a:rPr lang="en-US" sz="6600" b="1" dirty="0">
                <a:solidFill>
                  <a:schemeClr val="accent2"/>
                </a:solidFill>
                <a:latin typeface="+mj-lt"/>
                <a:ea typeface="Segoe UI Black" panose="020B0A02040204020203" pitchFamily="34" charset="0"/>
                <a:cs typeface="Segoe UI" panose="020B0502040204020203" pitchFamily="34" charset="0"/>
              </a:rPr>
              <a:t>Macular Degeneration</a:t>
            </a:r>
            <a:r>
              <a:rPr lang="en-US" sz="6600" dirty="0">
                <a:solidFill>
                  <a:schemeClr val="tx2"/>
                </a:solidFill>
                <a:latin typeface="+mj-lt"/>
                <a:ea typeface="Segoe UI Black" panose="020B0A02040204020203" pitchFamily="34" charset="0"/>
                <a:cs typeface="Segoe UI" panose="020B0502040204020203" pitchFamily="34" charset="0"/>
              </a:rPr>
              <a:t>. </a:t>
            </a:r>
          </a:p>
        </p:txBody>
      </p:sp>
      <p:sp>
        <p:nvSpPr>
          <p:cNvPr id="29" name="TextBox 28">
            <a:extLst>
              <a:ext uri="{FF2B5EF4-FFF2-40B4-BE49-F238E27FC236}">
                <a16:creationId xmlns:a16="http://schemas.microsoft.com/office/drawing/2014/main" id="{A9701E05-66BD-C64D-B577-19DCAD15DE00}"/>
              </a:ext>
            </a:extLst>
          </p:cNvPr>
          <p:cNvSpPr txBox="1"/>
          <p:nvPr/>
        </p:nvSpPr>
        <p:spPr>
          <a:xfrm>
            <a:off x="3949483" y="6310370"/>
            <a:ext cx="4539304" cy="4247317"/>
          </a:xfrm>
          <a:prstGeom prst="rect">
            <a:avLst/>
          </a:prstGeom>
          <a:noFill/>
        </p:spPr>
        <p:txBody>
          <a:bodyPr wrap="square" rtlCol="0">
            <a:spAutoFit/>
          </a:bodyPr>
          <a:lstStyle/>
          <a:p>
            <a:r>
              <a:rPr lang="en-US" sz="3600" b="1" dirty="0">
                <a:cs typeface="Times New Roman" panose="02020603050405020304" pitchFamily="18" charset="0"/>
              </a:rPr>
              <a:t>Cassandra Corry</a:t>
            </a:r>
          </a:p>
          <a:p>
            <a:r>
              <a:rPr lang="en-US" sz="3600" i="1" dirty="0">
                <a:cs typeface="Times New Roman" panose="02020603050405020304" pitchFamily="18" charset="0"/>
              </a:rPr>
              <a:t>Utah State University</a:t>
            </a:r>
          </a:p>
          <a:p>
            <a:endParaRPr lang="en-US" sz="3600" b="1" i="1" dirty="0">
              <a:cs typeface="Times New Roman" panose="02020603050405020304" pitchFamily="18" charset="0"/>
            </a:endParaRPr>
          </a:p>
          <a:p>
            <a:r>
              <a:rPr lang="en-US" sz="3600" b="1" dirty="0">
                <a:cs typeface="Times New Roman" panose="02020603050405020304" pitchFamily="18" charset="0"/>
              </a:rPr>
              <a:t>Dr. Elizabeth Vargis</a:t>
            </a:r>
          </a:p>
          <a:p>
            <a:r>
              <a:rPr lang="en-US" sz="3600" b="1" dirty="0">
                <a:cs typeface="Times New Roman" panose="02020603050405020304" pitchFamily="18" charset="0"/>
              </a:rPr>
              <a:t>Dr. Zhen Zhang</a:t>
            </a:r>
          </a:p>
          <a:p>
            <a:r>
              <a:rPr lang="en-US" sz="3600" i="1" dirty="0">
                <a:cs typeface="Times New Roman" panose="02020603050405020304" pitchFamily="18" charset="0"/>
              </a:rPr>
              <a:t>Utah State University</a:t>
            </a:r>
          </a:p>
          <a:p>
            <a:endParaRPr lang="en-US" sz="3600" b="1" dirty="0">
              <a:cs typeface="Times New Roman" panose="02020603050405020304" pitchFamily="18" charset="0"/>
            </a:endParaRPr>
          </a:p>
          <a:p>
            <a:endParaRPr lang="en-US" dirty="0"/>
          </a:p>
        </p:txBody>
      </p:sp>
      <p:pic>
        <p:nvPicPr>
          <p:cNvPr id="31" name="Picture 30">
            <a:extLst>
              <a:ext uri="{FF2B5EF4-FFF2-40B4-BE49-F238E27FC236}">
                <a16:creationId xmlns:a16="http://schemas.microsoft.com/office/drawing/2014/main" id="{2F3B3DBF-2968-B242-927C-A9A0510DAA40}"/>
              </a:ext>
            </a:extLst>
          </p:cNvPr>
          <p:cNvPicPr>
            <a:picLocks noChangeAspect="1"/>
          </p:cNvPicPr>
          <p:nvPr/>
        </p:nvPicPr>
        <p:blipFill>
          <a:blip r:embed="rId8"/>
          <a:srcRect/>
          <a:stretch/>
        </p:blipFill>
        <p:spPr>
          <a:xfrm>
            <a:off x="1013165" y="6418138"/>
            <a:ext cx="2484870" cy="3716687"/>
          </a:xfrm>
          <a:prstGeom prst="rect">
            <a:avLst/>
          </a:prstGeom>
        </p:spPr>
      </p:pic>
      <p:sp>
        <p:nvSpPr>
          <p:cNvPr id="34" name="TextBox 33">
            <a:extLst>
              <a:ext uri="{FF2B5EF4-FFF2-40B4-BE49-F238E27FC236}">
                <a16:creationId xmlns:a16="http://schemas.microsoft.com/office/drawing/2014/main" id="{B9058A12-FAB2-6841-97C7-7FE46414D46C}"/>
              </a:ext>
            </a:extLst>
          </p:cNvPr>
          <p:cNvSpPr txBox="1"/>
          <p:nvPr/>
        </p:nvSpPr>
        <p:spPr>
          <a:xfrm>
            <a:off x="901651" y="11187421"/>
            <a:ext cx="7092072" cy="10710624"/>
          </a:xfrm>
          <a:prstGeom prst="rect">
            <a:avLst/>
          </a:prstGeom>
          <a:noFill/>
        </p:spPr>
        <p:txBody>
          <a:bodyPr wrap="square" rtlCol="0">
            <a:spAutoFit/>
          </a:bodyPr>
          <a:lstStyle/>
          <a:p>
            <a:r>
              <a:rPr lang="en-US" sz="6000" b="1" dirty="0">
                <a:solidFill>
                  <a:schemeClr val="accent2"/>
                </a:solidFill>
                <a:latin typeface="+mj-lt"/>
                <a:cs typeface="Times New Roman" panose="02020603050405020304" pitchFamily="18" charset="0"/>
              </a:rPr>
              <a:t>Need for Test Model</a:t>
            </a:r>
          </a:p>
          <a:p>
            <a:endParaRPr lang="en-US" b="1" dirty="0">
              <a:solidFill>
                <a:schemeClr val="accent2"/>
              </a:solidFill>
              <a:latin typeface="+mj-lt"/>
              <a:cs typeface="Times New Roman" panose="02020603050405020304" pitchFamily="18" charset="0"/>
            </a:endParaRPr>
          </a:p>
          <a:p>
            <a:r>
              <a:rPr lang="en-US" sz="3600" dirty="0"/>
              <a:t>Eye diseases are difficult to study because taking samples from living eyes can be challenging and uncomfortable. We need a model that mimics the human eye; running computer simulations seems like a promising way to conduct this research.</a:t>
            </a:r>
          </a:p>
          <a:p>
            <a:endParaRPr lang="en-US" sz="3600" dirty="0"/>
          </a:p>
          <a:p>
            <a:r>
              <a:rPr lang="en-US" sz="3600" dirty="0"/>
              <a:t>To see how viable our model is, we used it to look at Wet Age-Related Macular Degeneration (AMD).</a:t>
            </a:r>
          </a:p>
          <a:p>
            <a:endParaRPr lang="en-US" sz="3600" dirty="0"/>
          </a:p>
          <a:p>
            <a:r>
              <a:rPr lang="en-US" sz="3600" dirty="0">
                <a:effectLst/>
                <a:latin typeface="Segoe UI" panose="020B0502040204020203" pitchFamily="34" charset="0"/>
              </a:rPr>
              <a:t>Our model includes five substrates of the eye that can impact eye health and function. </a:t>
            </a:r>
            <a:endParaRPr lang="en-US" sz="3600" dirty="0"/>
          </a:p>
          <a:p>
            <a:endParaRPr lang="en-US" sz="3600" dirty="0"/>
          </a:p>
        </p:txBody>
      </p:sp>
      <p:sp>
        <p:nvSpPr>
          <p:cNvPr id="40" name="TextBox 39">
            <a:extLst>
              <a:ext uri="{FF2B5EF4-FFF2-40B4-BE49-F238E27FC236}">
                <a16:creationId xmlns:a16="http://schemas.microsoft.com/office/drawing/2014/main" id="{B96A71B2-8B2A-8044-8996-1F4B3B79F824}"/>
              </a:ext>
            </a:extLst>
          </p:cNvPr>
          <p:cNvSpPr txBox="1"/>
          <p:nvPr/>
        </p:nvSpPr>
        <p:spPr>
          <a:xfrm>
            <a:off x="860472" y="21611921"/>
            <a:ext cx="7290879" cy="11757065"/>
          </a:xfrm>
          <a:prstGeom prst="rect">
            <a:avLst/>
          </a:prstGeom>
          <a:noFill/>
        </p:spPr>
        <p:txBody>
          <a:bodyPr wrap="square" rtlCol="0">
            <a:spAutoFit/>
          </a:bodyPr>
          <a:lstStyle/>
          <a:p>
            <a:r>
              <a:rPr lang="en-US" sz="6000" b="1" dirty="0">
                <a:solidFill>
                  <a:schemeClr val="accent2"/>
                </a:solidFill>
                <a:latin typeface="+mj-lt"/>
                <a:cs typeface="Times New Roman" panose="02020603050405020304" pitchFamily="18" charset="0"/>
              </a:rPr>
              <a:t>Design of Simulation</a:t>
            </a:r>
          </a:p>
          <a:p>
            <a:endParaRPr lang="en-US" dirty="0"/>
          </a:p>
          <a:p>
            <a:r>
              <a:rPr lang="en-US" sz="4000" dirty="0"/>
              <a:t>Blood vessels have a layer of </a:t>
            </a:r>
            <a:r>
              <a:rPr lang="en-US" sz="4000" b="1" dirty="0"/>
              <a:t>endothelial cells</a:t>
            </a:r>
            <a:r>
              <a:rPr lang="en-US" sz="4000" dirty="0"/>
              <a:t> (ECs) that can perform a range of behaviors: move, stay, divide, or die.</a:t>
            </a:r>
          </a:p>
          <a:p>
            <a:endParaRPr lang="en-US" sz="4000" dirty="0"/>
          </a:p>
          <a:p>
            <a:r>
              <a:rPr lang="en-US" sz="4000" dirty="0"/>
              <a:t>The chance that an EC will do one of these actions is based on how high the levels are of each protein</a:t>
            </a:r>
          </a:p>
          <a:p>
            <a:endParaRPr lang="en-US" sz="4000" dirty="0"/>
          </a:p>
          <a:p>
            <a:r>
              <a:rPr lang="en-US" sz="4000" dirty="0"/>
              <a:t>The simulation generated random numbers and then determined how the ECs would act based on those numbers and the levels of protein surrounding it, like rolling a weighted dice</a:t>
            </a:r>
            <a:endParaRPr lang="en-US" sz="4000" dirty="0">
              <a:solidFill>
                <a:schemeClr val="tx1">
                  <a:lumMod val="95000"/>
                  <a:lumOff val="5000"/>
                </a:schemeClr>
              </a:solidFill>
              <a:cs typeface="Times New Roman" panose="02020603050405020304" pitchFamily="18" charset="0"/>
            </a:endParaRPr>
          </a:p>
          <a:p>
            <a:endParaRPr lang="en-US" sz="4000" dirty="0">
              <a:solidFill>
                <a:schemeClr val="tx1">
                  <a:lumMod val="95000"/>
                  <a:lumOff val="5000"/>
                </a:schemeClr>
              </a:solidFill>
              <a:cs typeface="Times New Roman" panose="02020603050405020304" pitchFamily="18" charset="0"/>
            </a:endParaRPr>
          </a:p>
          <a:p>
            <a:endParaRPr lang="en-US" sz="4000" dirty="0">
              <a:solidFill>
                <a:schemeClr val="tx1">
                  <a:lumMod val="95000"/>
                  <a:lumOff val="5000"/>
                </a:schemeClr>
              </a:solidFill>
              <a:cs typeface="Times New Roman" panose="02020603050405020304" pitchFamily="18" charset="0"/>
            </a:endParaRPr>
          </a:p>
        </p:txBody>
      </p:sp>
      <p:sp>
        <p:nvSpPr>
          <p:cNvPr id="41" name="TextBox 40">
            <a:extLst>
              <a:ext uri="{FF2B5EF4-FFF2-40B4-BE49-F238E27FC236}">
                <a16:creationId xmlns:a16="http://schemas.microsoft.com/office/drawing/2014/main" id="{B88BF6DC-9E80-3A41-AEF4-2891BC570915}"/>
              </a:ext>
            </a:extLst>
          </p:cNvPr>
          <p:cNvSpPr txBox="1"/>
          <p:nvPr/>
        </p:nvSpPr>
        <p:spPr>
          <a:xfrm>
            <a:off x="35715791" y="687152"/>
            <a:ext cx="7278131" cy="12711172"/>
          </a:xfrm>
          <a:prstGeom prst="rect">
            <a:avLst/>
          </a:prstGeom>
          <a:noFill/>
        </p:spPr>
        <p:txBody>
          <a:bodyPr wrap="square" rtlCol="0">
            <a:spAutoFit/>
          </a:bodyPr>
          <a:lstStyle/>
          <a:p>
            <a:r>
              <a:rPr lang="en-US" sz="6000" b="1" dirty="0">
                <a:solidFill>
                  <a:schemeClr val="accent2"/>
                </a:solidFill>
                <a:latin typeface="+mj-lt"/>
                <a:cs typeface="Times New Roman" panose="02020603050405020304" pitchFamily="18" charset="0"/>
              </a:rPr>
              <a:t>Mimicking Reality</a:t>
            </a:r>
          </a:p>
          <a:p>
            <a:pPr algn="ctr"/>
            <a:endParaRPr lang="en-US" sz="2800" dirty="0">
              <a:solidFill>
                <a:schemeClr val="tx1">
                  <a:lumMod val="95000"/>
                  <a:lumOff val="5000"/>
                </a:schemeClr>
              </a:solidFill>
              <a:cs typeface="Times New Roman" panose="02020603050405020304" pitchFamily="18" charset="0"/>
            </a:endParaRPr>
          </a:p>
          <a:p>
            <a:pPr marL="571500" indent="-571500">
              <a:buFont typeface="Arial" panose="020B0604020202020204" pitchFamily="34" charset="0"/>
              <a:buChar char="•"/>
            </a:pPr>
            <a:r>
              <a:rPr lang="en-US" sz="4000" dirty="0"/>
              <a:t>There are ideal amounts of VEGF and PEDF in the eye for healthy function (no blood vessel growth occurs)</a:t>
            </a:r>
            <a:endParaRPr lang="en-US" sz="4000" b="1" dirty="0"/>
          </a:p>
          <a:p>
            <a:pPr marL="571500" indent="-571500">
              <a:buFont typeface="Arial" panose="020B0604020202020204" pitchFamily="34" charset="0"/>
              <a:buChar char="•"/>
            </a:pPr>
            <a:r>
              <a:rPr lang="en-US" sz="4000" dirty="0"/>
              <a:t>In a healthy eye, our model accurately predicted no growth</a:t>
            </a:r>
            <a:endParaRPr lang="en-US" sz="4000" b="1" dirty="0"/>
          </a:p>
          <a:p>
            <a:pPr marL="571500" indent="-571500">
              <a:buFont typeface="Arial" panose="020B0604020202020204" pitchFamily="34" charset="0"/>
              <a:buChar char="•"/>
            </a:pPr>
            <a:r>
              <a:rPr lang="en-US" sz="4000" dirty="0"/>
              <a:t>In scenarios with more VEGF:</a:t>
            </a:r>
          </a:p>
          <a:p>
            <a:pPr marL="1028700" lvl="1" indent="-571500">
              <a:buFont typeface="Arial" panose="020B0604020202020204" pitchFamily="34" charset="0"/>
              <a:buChar char="•"/>
            </a:pPr>
            <a:r>
              <a:rPr lang="en-US" sz="4000" dirty="0"/>
              <a:t>Blood vessel coverage increased over the eye</a:t>
            </a:r>
          </a:p>
          <a:p>
            <a:pPr marL="1028700" lvl="1" indent="-571500">
              <a:buFont typeface="Arial" panose="020B0604020202020204" pitchFamily="34" charset="0"/>
              <a:buChar char="•"/>
            </a:pPr>
            <a:r>
              <a:rPr lang="en-US" sz="4000" dirty="0"/>
              <a:t>Cell divisions per blood vessel increased, which causes leaky blood vessels like those found in AMD patients </a:t>
            </a:r>
          </a:p>
          <a:p>
            <a:pPr marL="571500" indent="-571500">
              <a:buFont typeface="Arial" panose="020B0604020202020204" pitchFamily="34" charset="0"/>
              <a:buChar char="•"/>
            </a:pPr>
            <a:r>
              <a:rPr lang="en-US" sz="4000" dirty="0"/>
              <a:t>There is a level of VEGF that maximizes the overall growth of blood vessels</a:t>
            </a:r>
            <a:endParaRPr lang="en-US" sz="4000" b="1" dirty="0"/>
          </a:p>
          <a:p>
            <a:endParaRPr lang="en-US" sz="4000" dirty="0">
              <a:solidFill>
                <a:schemeClr val="tx1">
                  <a:lumMod val="95000"/>
                  <a:lumOff val="5000"/>
                </a:schemeClr>
              </a:solidFill>
              <a:cs typeface="Times New Roman" panose="02020603050405020304" pitchFamily="18" charset="0"/>
            </a:endParaRPr>
          </a:p>
        </p:txBody>
      </p:sp>
      <p:sp>
        <p:nvSpPr>
          <p:cNvPr id="50" name="TextBox 49">
            <a:extLst>
              <a:ext uri="{FF2B5EF4-FFF2-40B4-BE49-F238E27FC236}">
                <a16:creationId xmlns:a16="http://schemas.microsoft.com/office/drawing/2014/main" id="{043B67D0-C5EB-8441-9F27-5DB088C3049E}"/>
              </a:ext>
            </a:extLst>
          </p:cNvPr>
          <p:cNvSpPr txBox="1"/>
          <p:nvPr/>
        </p:nvSpPr>
        <p:spPr>
          <a:xfrm rot="10800000" flipV="1">
            <a:off x="35698663" y="19019476"/>
            <a:ext cx="7278133" cy="1569660"/>
          </a:xfrm>
          <a:prstGeom prst="rect">
            <a:avLst/>
          </a:prstGeom>
          <a:noFill/>
        </p:spPr>
        <p:txBody>
          <a:bodyPr wrap="square" rtlCol="0">
            <a:spAutoFit/>
          </a:bodyPr>
          <a:lstStyle/>
          <a:p>
            <a:r>
              <a:rPr lang="en-US" sz="3200" i="1" dirty="0">
                <a:solidFill>
                  <a:schemeClr val="tx1">
                    <a:lumMod val="50000"/>
                    <a:lumOff val="50000"/>
                  </a:schemeClr>
                </a:solidFill>
              </a:rPr>
              <a:t>Higher levels of VEGF change the structure of blood vessels, creating leaking blood vessels, like what is found in eye diseases</a:t>
            </a:r>
          </a:p>
        </p:txBody>
      </p:sp>
      <p:sp>
        <p:nvSpPr>
          <p:cNvPr id="51" name="TextBox 50">
            <a:extLst>
              <a:ext uri="{FF2B5EF4-FFF2-40B4-BE49-F238E27FC236}">
                <a16:creationId xmlns:a16="http://schemas.microsoft.com/office/drawing/2014/main" id="{0ED4ECA0-9BDF-5043-A11A-CACBF3631532}"/>
              </a:ext>
            </a:extLst>
          </p:cNvPr>
          <p:cNvSpPr txBox="1"/>
          <p:nvPr/>
        </p:nvSpPr>
        <p:spPr>
          <a:xfrm>
            <a:off x="35698665" y="20599282"/>
            <a:ext cx="7278131" cy="1107996"/>
          </a:xfrm>
          <a:prstGeom prst="rect">
            <a:avLst/>
          </a:prstGeom>
          <a:noFill/>
        </p:spPr>
        <p:txBody>
          <a:bodyPr wrap="square" rtlCol="0">
            <a:spAutoFit/>
          </a:bodyPr>
          <a:lstStyle/>
          <a:p>
            <a:r>
              <a:rPr lang="en-US" sz="6600" b="1" dirty="0">
                <a:solidFill>
                  <a:schemeClr val="accent2"/>
                </a:solidFill>
                <a:latin typeface="MillerBanner Black" panose="02000504090000020003" pitchFamily="50" charset="0"/>
              </a:rPr>
              <a:t>Extra results</a:t>
            </a:r>
          </a:p>
        </p:txBody>
      </p:sp>
      <p:sp>
        <p:nvSpPr>
          <p:cNvPr id="52" name="TextBox 51">
            <a:extLst>
              <a:ext uri="{FF2B5EF4-FFF2-40B4-BE49-F238E27FC236}">
                <a16:creationId xmlns:a16="http://schemas.microsoft.com/office/drawing/2014/main" id="{46F60A21-D12A-0842-AE7E-B5B8560D7555}"/>
              </a:ext>
            </a:extLst>
          </p:cNvPr>
          <p:cNvSpPr txBox="1"/>
          <p:nvPr/>
        </p:nvSpPr>
        <p:spPr>
          <a:xfrm>
            <a:off x="35698666" y="21917799"/>
            <a:ext cx="7278130" cy="10556736"/>
          </a:xfrm>
          <a:prstGeom prst="rect">
            <a:avLst/>
          </a:prstGeom>
          <a:noFill/>
        </p:spPr>
        <p:txBody>
          <a:bodyPr wrap="square" rtlCol="0">
            <a:spAutoFit/>
          </a:bodyPr>
          <a:lstStyle/>
          <a:p>
            <a:r>
              <a:rPr lang="en-US" sz="4000" dirty="0">
                <a:cs typeface="Times New Roman" panose="02020603050405020304" pitchFamily="18" charset="0"/>
              </a:rPr>
              <a:t>Computational modeling is a powerful tool that can be adapted as we learn more about how the human body functions. Running this computer eye simulation gave us new information about what might be causing exudative AMD, and we can continue adjusting the model as the medical community learns more about the eye. </a:t>
            </a:r>
          </a:p>
          <a:p>
            <a:endParaRPr lang="en-US" sz="4000" dirty="0"/>
          </a:p>
          <a:p>
            <a:r>
              <a:rPr lang="en-US" sz="4000" dirty="0">
                <a:cs typeface="Times New Roman" panose="02020603050405020304" pitchFamily="18" charset="0"/>
              </a:rPr>
              <a:t>Next, we will conduct physical experiments to confirm our results from the computer simulations. Our findings will be plugged back into the model to increase its accuracy!</a:t>
            </a:r>
          </a:p>
        </p:txBody>
      </p:sp>
      <p:sp>
        <p:nvSpPr>
          <p:cNvPr id="2" name="Rectangle 1">
            <a:extLst>
              <a:ext uri="{FF2B5EF4-FFF2-40B4-BE49-F238E27FC236}">
                <a16:creationId xmlns:a16="http://schemas.microsoft.com/office/drawing/2014/main" id="{1798A8F6-6ACB-8BFE-1BC6-BF3A7290FE66}"/>
              </a:ext>
            </a:extLst>
          </p:cNvPr>
          <p:cNvSpPr/>
          <p:nvPr/>
        </p:nvSpPr>
        <p:spPr>
          <a:xfrm>
            <a:off x="9502950" y="14389822"/>
            <a:ext cx="21029853" cy="934159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319C9720-7FFC-304E-B3B2-C1388B935450}"/>
              </a:ext>
            </a:extLst>
          </p:cNvPr>
          <p:cNvSpPr txBox="1"/>
          <p:nvPr/>
        </p:nvSpPr>
        <p:spPr>
          <a:xfrm rot="10800000" flipV="1">
            <a:off x="9719855" y="24361070"/>
            <a:ext cx="20975236" cy="3046988"/>
          </a:xfrm>
          <a:prstGeom prst="rect">
            <a:avLst/>
          </a:prstGeom>
          <a:noFill/>
        </p:spPr>
        <p:txBody>
          <a:bodyPr wrap="square" rtlCol="0">
            <a:spAutoFit/>
          </a:bodyPr>
          <a:lstStyle/>
          <a:p>
            <a:r>
              <a:rPr lang="en-US" sz="3200" i="1" dirty="0">
                <a:solidFill>
                  <a:schemeClr val="bg1"/>
                </a:solidFill>
              </a:rPr>
              <a:t>Exudative AMD is one of the leading cause of  blindness in the world, as it causes leaky blood vessels to move towards distressed retinal pigment epithelium (RPE) cells. (World Health Organization, 2010). Two proteins are critical for studying this disease. Vascular endothelial growth factor (VEGF) helps new blood vessel growth, and Pigment epithelial derived factor (PEDF) stops new blood vessel formation.</a:t>
            </a:r>
          </a:p>
          <a:p>
            <a:pPr algn="ctr"/>
            <a:endParaRPr lang="en-US" sz="3200" i="1" dirty="0">
              <a:solidFill>
                <a:schemeClr val="bg1"/>
              </a:solidFill>
            </a:endParaRPr>
          </a:p>
          <a:p>
            <a:pPr algn="ctr"/>
            <a:endParaRPr lang="en-US" sz="3200" i="1" dirty="0">
              <a:solidFill>
                <a:schemeClr val="bg1"/>
              </a:solidFill>
            </a:endParaRPr>
          </a:p>
        </p:txBody>
      </p:sp>
      <p:grpSp>
        <p:nvGrpSpPr>
          <p:cNvPr id="6" name="Group 5">
            <a:extLst>
              <a:ext uri="{FF2B5EF4-FFF2-40B4-BE49-F238E27FC236}">
                <a16:creationId xmlns:a16="http://schemas.microsoft.com/office/drawing/2014/main" id="{09186421-0BE4-0AB5-CD8D-C72A05354F58}"/>
              </a:ext>
            </a:extLst>
          </p:cNvPr>
          <p:cNvGrpSpPr/>
          <p:nvPr/>
        </p:nvGrpSpPr>
        <p:grpSpPr>
          <a:xfrm>
            <a:off x="9719855" y="14810637"/>
            <a:ext cx="28734739" cy="8579900"/>
            <a:chOff x="274320" y="21236330"/>
            <a:chExt cx="14267622" cy="3574822"/>
          </a:xfrm>
        </p:grpSpPr>
        <p:sp>
          <p:nvSpPr>
            <p:cNvPr id="8" name="TextBox 7">
              <a:extLst>
                <a:ext uri="{FF2B5EF4-FFF2-40B4-BE49-F238E27FC236}">
                  <a16:creationId xmlns:a16="http://schemas.microsoft.com/office/drawing/2014/main" id="{2BC08826-DAE2-6881-09B6-5CADE94C80B1}"/>
                </a:ext>
              </a:extLst>
            </p:cNvPr>
            <p:cNvSpPr txBox="1"/>
            <p:nvPr/>
          </p:nvSpPr>
          <p:spPr>
            <a:xfrm>
              <a:off x="10716245" y="22720599"/>
              <a:ext cx="3825697" cy="269294"/>
            </a:xfrm>
            <a:prstGeom prst="rect">
              <a:avLst/>
            </a:prstGeom>
            <a:noFill/>
          </p:spPr>
          <p:txBody>
            <a:bodyPr wrap="square" rtlCol="0">
              <a:spAutoFit/>
            </a:bodyPr>
            <a:lstStyle/>
            <a:p>
              <a:r>
                <a:rPr lang="en-US" sz="3600" dirty="0">
                  <a:solidFill>
                    <a:schemeClr val="bg1"/>
                  </a:solidFill>
                </a:rPr>
                <a:t>Bruch’s Membrane</a:t>
              </a:r>
            </a:p>
          </p:txBody>
        </p:sp>
        <p:sp>
          <p:nvSpPr>
            <p:cNvPr id="9" name="TextBox 8">
              <a:extLst>
                <a:ext uri="{FF2B5EF4-FFF2-40B4-BE49-F238E27FC236}">
                  <a16:creationId xmlns:a16="http://schemas.microsoft.com/office/drawing/2014/main" id="{BBD63AEF-9525-B271-5AFC-EBCEC5F6EF59}"/>
                </a:ext>
              </a:extLst>
            </p:cNvPr>
            <p:cNvSpPr txBox="1"/>
            <p:nvPr/>
          </p:nvSpPr>
          <p:spPr>
            <a:xfrm>
              <a:off x="10709546" y="23357534"/>
              <a:ext cx="3825697" cy="269294"/>
            </a:xfrm>
            <a:prstGeom prst="rect">
              <a:avLst/>
            </a:prstGeom>
            <a:noFill/>
          </p:spPr>
          <p:txBody>
            <a:bodyPr wrap="square" rtlCol="0">
              <a:spAutoFit/>
            </a:bodyPr>
            <a:lstStyle/>
            <a:p>
              <a:r>
                <a:rPr lang="en-US" sz="3600" dirty="0">
                  <a:solidFill>
                    <a:schemeClr val="bg1"/>
                  </a:solidFill>
                </a:rPr>
                <a:t>RPE Cell Layer</a:t>
              </a:r>
            </a:p>
          </p:txBody>
        </p:sp>
        <p:sp>
          <p:nvSpPr>
            <p:cNvPr id="10" name="TextBox 9">
              <a:extLst>
                <a:ext uri="{FF2B5EF4-FFF2-40B4-BE49-F238E27FC236}">
                  <a16:creationId xmlns:a16="http://schemas.microsoft.com/office/drawing/2014/main" id="{4662DA89-4DE2-6C35-F3EA-B48D69FF3B66}"/>
                </a:ext>
              </a:extLst>
            </p:cNvPr>
            <p:cNvSpPr txBox="1"/>
            <p:nvPr/>
          </p:nvSpPr>
          <p:spPr>
            <a:xfrm>
              <a:off x="10689126" y="22049102"/>
              <a:ext cx="3825697" cy="269294"/>
            </a:xfrm>
            <a:prstGeom prst="rect">
              <a:avLst/>
            </a:prstGeom>
            <a:noFill/>
          </p:spPr>
          <p:txBody>
            <a:bodyPr wrap="square" rtlCol="0">
              <a:spAutoFit/>
            </a:bodyPr>
            <a:lstStyle/>
            <a:p>
              <a:r>
                <a:rPr lang="en-US" sz="3600" dirty="0">
                  <a:solidFill>
                    <a:schemeClr val="bg1"/>
                  </a:solidFill>
                </a:rPr>
                <a:t>Choroid</a:t>
              </a:r>
            </a:p>
          </p:txBody>
        </p:sp>
        <p:pic>
          <p:nvPicPr>
            <p:cNvPr id="11" name="Picture 4">
              <a:extLst>
                <a:ext uri="{FF2B5EF4-FFF2-40B4-BE49-F238E27FC236}">
                  <a16:creationId xmlns:a16="http://schemas.microsoft.com/office/drawing/2014/main" id="{36132AB0-EA07-6F56-C74D-A2178CA7C596}"/>
                </a:ext>
              </a:extLst>
            </p:cNvPr>
            <p:cNvPicPr>
              <a:picLocks noChangeAspect="1" noChangeArrowheads="1"/>
            </p:cNvPicPr>
            <p:nvPr/>
          </p:nvPicPr>
          <p:blipFill>
            <a:blip r:embed="rId9"/>
            <a:srcRect l="114" r="114"/>
            <a:stretch/>
          </p:blipFill>
          <p:spPr bwMode="auto">
            <a:xfrm>
              <a:off x="5325284" y="21236330"/>
              <a:ext cx="5283262" cy="357482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2555AD1D-65A3-D904-B754-7C74BFED94E5}"/>
                </a:ext>
              </a:extLst>
            </p:cNvPr>
            <p:cNvPicPr>
              <a:picLocks noChangeAspect="1" noChangeArrowheads="1"/>
            </p:cNvPicPr>
            <p:nvPr/>
          </p:nvPicPr>
          <p:blipFill>
            <a:blip r:embed="rId10"/>
            <a:srcRect t="202" b="202"/>
            <a:stretch/>
          </p:blipFill>
          <p:spPr bwMode="auto">
            <a:xfrm>
              <a:off x="274320" y="21259927"/>
              <a:ext cx="5069568" cy="297351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90431297"/>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USU 2021">
      <a:dk1>
        <a:srgbClr val="000000"/>
      </a:dk1>
      <a:lt1>
        <a:srgbClr val="FFFFFF"/>
      </a:lt1>
      <a:dk2>
        <a:srgbClr val="00263A"/>
      </a:dk2>
      <a:lt2>
        <a:srgbClr val="A2AAAD"/>
      </a:lt2>
      <a:accent1>
        <a:srgbClr val="16597D"/>
      </a:accent1>
      <a:accent2>
        <a:srgbClr val="01ADD8"/>
      </a:accent2>
      <a:accent3>
        <a:srgbClr val="00938F"/>
      </a:accent3>
      <a:accent4>
        <a:srgbClr val="F16178"/>
      </a:accent4>
      <a:accent5>
        <a:srgbClr val="FF8300"/>
      </a:accent5>
      <a:accent6>
        <a:srgbClr val="F6BD17"/>
      </a:accent6>
      <a:hlink>
        <a:srgbClr val="288DC2"/>
      </a:hlink>
      <a:folHlink>
        <a:srgbClr val="6EA9DB"/>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4949</TotalTime>
  <Words>482</Words>
  <Application>Microsoft Office PowerPoint</Application>
  <PresentationFormat>Custom</PresentationFormat>
  <Paragraphs>42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Grady Bing</dc:creator>
  <cp:lastModifiedBy>Athena Dupont</cp:lastModifiedBy>
  <cp:revision>20</cp:revision>
  <dcterms:created xsi:type="dcterms:W3CDTF">2021-11-02T19:10:03Z</dcterms:created>
  <dcterms:modified xsi:type="dcterms:W3CDTF">2024-01-12T14:54:50Z</dcterms:modified>
</cp:coreProperties>
</file>