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6F7E78F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3536" userDrawn="1">
          <p15:clr>
            <a:srgbClr val="A4A3A4"/>
          </p15:clr>
        </p15:guide>
        <p15:guide id="2" pos="576" userDrawn="1">
          <p15:clr>
            <a:srgbClr val="A4A3A4"/>
          </p15:clr>
        </p15:guide>
        <p15:guide id="3" pos="27072" userDrawn="1">
          <p15:clr>
            <a:srgbClr val="A4A3A4"/>
          </p15:clr>
        </p15:guide>
        <p15:guide id="4" orient="horz" pos="576" userDrawn="1">
          <p15:clr>
            <a:srgbClr val="A4A3A4"/>
          </p15:clr>
        </p15:guide>
        <p15:guide id="5" orient="horz" pos="20160" userDrawn="1">
          <p15:clr>
            <a:srgbClr val="A4A3A4"/>
          </p15:clr>
        </p15:guide>
        <p15:guide id="6" pos="14136" userDrawn="1">
          <p15:clr>
            <a:srgbClr val="A4A3A4"/>
          </p15:clr>
        </p15:guide>
        <p15:guide id="7" pos="20304" userDrawn="1">
          <p15:clr>
            <a:srgbClr val="A4A3A4"/>
          </p15:clr>
        </p15:guide>
        <p15:guide id="8" pos="20880" userDrawn="1">
          <p15:clr>
            <a:srgbClr val="A4A3A4"/>
          </p15:clr>
        </p15:guide>
        <p15:guide id="9" pos="7344" userDrawn="1">
          <p15:clr>
            <a:srgbClr val="A4A3A4"/>
          </p15:clr>
        </p15:guide>
        <p15:guide id="10" pos="6768" userDrawn="1">
          <p15:clr>
            <a:srgbClr val="A4A3A4"/>
          </p15:clr>
        </p15:guide>
        <p15:guide id="11" orient="horz" pos="32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FA053-1175-DD55-4C50-74872E93592F}" name="Bryan Jeppesen" initials="" userId="S::a02298089@aggies.usu.edu::9175880d-85e3-445f-95a4-2c0548e8a829" providerId="AD"/>
  <p188:author id="{CCF6BE88-F526-0C43-D3E1-B2497A44F73F}" name="Athena Dupont" initials="AD" userId="S::a00908776@aggies.usu.edu::7c5f4e33-4348-4392-8258-581116dbd9ea" providerId="AD"/>
  <p188:author id="{58CA9C9B-DB82-BC0F-C967-0B9329882152}" name="Athena Dupont" initials="AD" userId="Athena Dupon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0FAE6F-E6F9-430A-B3FA-8B711899605B}" v="1" dt="2021-11-22T19:40:16.698"/>
    <p1510:client id="{CD77CC2F-370D-45C1-B1EB-01BBFFEACE60}" v="15" dt="2024-01-11T04:24:57.615"/>
    <p1510:client id="{FE816273-DFC1-4E46-A14E-9DD58F2DA1BC}" v="2" dt="2024-01-09T21:23:35.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4696"/>
  </p:normalViewPr>
  <p:slideViewPr>
    <p:cSldViewPr snapToGrid="0" snapToObjects="1">
      <p:cViewPr>
        <p:scale>
          <a:sx n="55" d="100"/>
          <a:sy n="55" d="100"/>
        </p:scale>
        <p:origin x="-5368" y="-6520"/>
      </p:cViewPr>
      <p:guideLst>
        <p:guide pos="13536"/>
        <p:guide pos="576"/>
        <p:guide pos="27072"/>
        <p:guide orient="horz" pos="576"/>
        <p:guide orient="horz" pos="20160"/>
        <p:guide pos="14136"/>
        <p:guide pos="20304"/>
        <p:guide pos="20880"/>
        <p:guide pos="7344"/>
        <p:guide pos="6768"/>
        <p:guide orient="horz" pos="3240"/>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microsoft.com/office/2018/10/relationships/authors" Target="author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orenson" userId="cKmDjimdqOVvrl6dZy/bMhBjzbxeENMoMKWJArFIQCA=" providerId="None" clId="Web-{680FAE6F-E6F9-430A-B3FA-8B711899605B}"/>
    <pc:docChg chg="modSld">
      <pc:chgData name="Thomas Sorenson" userId="cKmDjimdqOVvrl6dZy/bMhBjzbxeENMoMKWJArFIQCA=" providerId="None" clId="Web-{680FAE6F-E6F9-430A-B3FA-8B711899605B}" dt="2021-11-22T19:40:16.698" v="0"/>
      <pc:docMkLst>
        <pc:docMk/>
      </pc:docMkLst>
      <pc:sldChg chg="mod modShow">
        <pc:chgData name="Thomas Sorenson" userId="cKmDjimdqOVvrl6dZy/bMhBjzbxeENMoMKWJArFIQCA=" providerId="None" clId="Web-{680FAE6F-E6F9-430A-B3FA-8B711899605B}" dt="2021-11-22T19:40:16.698" v="0"/>
        <pc:sldMkLst>
          <pc:docMk/>
          <pc:sldMk cId="1779116413" sldId="263"/>
        </pc:sldMkLst>
      </pc:sldChg>
    </pc:docChg>
  </pc:docChgLst>
  <pc:docChgLst>
    <pc:chgData name="Bryan Jeppesen" clId="Web-{FE816273-DFC1-4E46-A14E-9DD58F2DA1BC}"/>
    <pc:docChg chg="modSld">
      <pc:chgData name="Bryan Jeppesen" userId="" providerId="" clId="Web-{FE816273-DFC1-4E46-A14E-9DD58F2DA1BC}" dt="2024-01-09T21:23:35.388" v="1" actId="20577"/>
      <pc:docMkLst>
        <pc:docMk/>
      </pc:docMkLst>
      <pc:sldChg chg="modSp">
        <pc:chgData name="Bryan Jeppesen" userId="" providerId="" clId="Web-{FE816273-DFC1-4E46-A14E-9DD58F2DA1BC}" dt="2024-01-09T21:23:35.388" v="1" actId="20577"/>
        <pc:sldMkLst>
          <pc:docMk/>
          <pc:sldMk cId="1870559484" sldId="256"/>
        </pc:sldMkLst>
        <pc:spChg chg="mod">
          <ac:chgData name="Bryan Jeppesen" userId="" providerId="" clId="Web-{FE816273-DFC1-4E46-A14E-9DD58F2DA1BC}" dt="2024-01-09T21:23:35.388" v="1" actId="20577"/>
          <ac:spMkLst>
            <pc:docMk/>
            <pc:sldMk cId="1870559484" sldId="256"/>
            <ac:spMk id="32" creationId="{9B65098B-307F-D243-9851-D863551765C3}"/>
          </ac:spMkLst>
        </pc:spChg>
      </pc:sldChg>
    </pc:docChg>
  </pc:docChgLst>
  <pc:docChgLst>
    <pc:chgData name="Hayden Dreis" clId="Web-{CD77CC2F-370D-45C1-B1EB-01BBFFEACE60}"/>
    <pc:docChg chg="modSld">
      <pc:chgData name="Hayden Dreis" userId="" providerId="" clId="Web-{CD77CC2F-370D-45C1-B1EB-01BBFFEACE60}" dt="2024-01-11T04:24:55.318" v="122" actId="20577"/>
      <pc:docMkLst>
        <pc:docMk/>
      </pc:docMkLst>
      <pc:sldChg chg="modSp modCm">
        <pc:chgData name="Hayden Dreis" userId="" providerId="" clId="Web-{CD77CC2F-370D-45C1-B1EB-01BBFFEACE60}" dt="2024-01-11T04:24:55.318" v="122" actId="20577"/>
        <pc:sldMkLst>
          <pc:docMk/>
          <pc:sldMk cId="1870559484" sldId="256"/>
        </pc:sldMkLst>
        <pc:spChg chg="mod">
          <ac:chgData name="Hayden Dreis" userId="" providerId="" clId="Web-{CD77CC2F-370D-45C1-B1EB-01BBFFEACE60}" dt="2024-01-11T04:24:55.318" v="122" actId="20577"/>
          <ac:spMkLst>
            <pc:docMk/>
            <pc:sldMk cId="1870559484" sldId="256"/>
            <ac:spMk id="32" creationId="{9B65098B-307F-D243-9851-D863551765C3}"/>
          </ac:spMkLst>
        </pc:spChg>
        <pc:extLst>
          <p:ext xmlns:p="http://schemas.openxmlformats.org/presentationml/2006/main" uri="{D6D511B9-2390-475A-947B-AFAB55BFBCF1}">
            <pc226:cmChg xmlns:pc226="http://schemas.microsoft.com/office/powerpoint/2022/06/main/command" chg="mod">
              <pc226:chgData name="Hayden Dreis" userId="" providerId="" clId="Web-{CD77CC2F-370D-45C1-B1EB-01BBFFEACE60}" dt="2024-01-11T04:24:51.224" v="121" actId="20577"/>
              <pc2:cmMkLst xmlns:pc2="http://schemas.microsoft.com/office/powerpoint/2019/9/main/command">
                <pc:docMk/>
                <pc:sldMk cId="1870559484" sldId="256"/>
                <pc2:cmMk id="{A24DBDF2-4111-A64F-9661-96CC5758A16F}"/>
              </pc2:cmMkLst>
            </pc226:cmChg>
            <pc226:cmChg xmlns:pc226="http://schemas.microsoft.com/office/powerpoint/2022/06/main/command" chg="mod">
              <pc226:chgData name="Hayden Dreis" userId="" providerId="" clId="Web-{CD77CC2F-370D-45C1-B1EB-01BBFFEACE60}" dt="2024-01-11T04:23:50.269" v="107"/>
              <pc2:cmMkLst xmlns:pc2="http://schemas.microsoft.com/office/powerpoint/2019/9/main/command">
                <pc:docMk/>
                <pc:sldMk cId="1870559484" sldId="256"/>
                <pc2:cmMk id="{CA31F0F7-0A80-2242-A009-3485D57B8E1B}"/>
              </pc2:cmMkLst>
            </pc226:cmChg>
          </p:ext>
        </pc:extLst>
      </pc:sldChg>
    </pc:docChg>
  </pc:docChgLst>
</pc:chgInfo>
</file>

<file path=ppt/comments/modernComment_100_6F7E78FC.xml><?xml version="1.0" encoding="utf-8"?>
<p188:cmLst xmlns:a="http://schemas.openxmlformats.org/drawingml/2006/main" xmlns:r="http://schemas.openxmlformats.org/officeDocument/2006/relationships" xmlns:p188="http://schemas.microsoft.com/office/powerpoint/2018/8/main">
  <p188:cm id="{3455E58A-E7C5-DA48-A123-4D0D414B8BEE}" authorId="{58CA9C9B-DB82-BC0F-C967-0B9329882152}" status="resolved" created="2023-12-15T17:56:33.437" complete="100000">
    <ac:txMkLst xmlns:ac="http://schemas.microsoft.com/office/drawing/2013/main/command">
      <pc:docMk xmlns:pc="http://schemas.microsoft.com/office/powerpoint/2013/main/command"/>
      <pc:sldMk xmlns:pc="http://schemas.microsoft.com/office/powerpoint/2013/main/command" cId="1870559484" sldId="256"/>
      <ac:spMk id="19" creationId="{10B13A51-6B35-4B4F-BF8A-531E0C9C1EC5}"/>
      <ac:txMk cp="9" len="2">
        <ac:context len="106" hash="1645982707"/>
      </ac:txMk>
    </ac:txMkLst>
    <p188:pos x="16634588" y="1142660"/>
    <p188:txBody>
      <a:bodyPr/>
      <a:lstStyle/>
      <a:p>
        <a:r>
          <a:rPr lang="en-US"/>
          <a:t>It’s not as technically accurate but it’s the hook to get people in. If you think this is not quite true enough based on your results, you can modify it, but think about this kind of one-liner.</a:t>
        </a:r>
      </a:p>
    </p188:txBody>
  </p188:cm>
  <p188:cm id="{18533FDE-BFEA-1A41-8D65-122F78AB67F9}" authorId="{58CA9C9B-DB82-BC0F-C967-0B9329882152}" status="resolved" created="2023-12-15T18:16:53.181" complete="100000">
    <ac:txMkLst xmlns:ac="http://schemas.microsoft.com/office/drawing/2013/main/command">
      <pc:docMk xmlns:pc="http://schemas.microsoft.com/office/powerpoint/2013/main/command"/>
      <pc:sldMk xmlns:pc="http://schemas.microsoft.com/office/powerpoint/2013/main/command" cId="1870559484" sldId="256"/>
      <ac:spMk id="14" creationId="{D2487A64-A572-F64B-966C-56021B442B22}"/>
      <ac:txMk cp="363">
        <ac:context len="534" hash="339381686"/>
      </ac:txMk>
    </ac:txMkLst>
    <p188:pos x="3749040" y="6209344"/>
    <p188:txBody>
      <a:bodyPr/>
      <a:lstStyle/>
      <a:p>
        <a:r>
          <a:rPr lang="en-US"/>
          <a:t>I want to see some numbers here. Since you’re repeating your list of possible areas this will help address in your conclusion section, what about doing a ‘impulsivity is estimated to cost taxpayers in the US about $123343134957945845979348 a year (in criminal, legal, and medical expenses)’ sort of bullet here? Build the problem so that the solution is more impressive! Plus legislators love talking about tax dollars. </a:t>
        </a:r>
      </a:p>
    </p188:txBody>
  </p188:cm>
  <p188:cm id="{7CC18285-978D-7344-BB39-CD872AFF6B78}" authorId="{58CA9C9B-DB82-BC0F-C967-0B9329882152}" status="resolved" created="2023-12-15T18:27:11.789" complete="100000">
    <ac:txMkLst xmlns:ac="http://schemas.microsoft.com/office/drawing/2013/main/command">
      <pc:docMk xmlns:pc="http://schemas.microsoft.com/office/powerpoint/2013/main/command"/>
      <pc:sldMk xmlns:pc="http://schemas.microsoft.com/office/powerpoint/2013/main/command" cId="1870559484" sldId="256"/>
      <ac:spMk id="45" creationId="{CC3158EE-300F-FA4A-9325-61753EF15BEF}"/>
      <ac:txMk cp="193" len="2">
        <ac:context len="683" hash="2581260524"/>
      </ac:txMk>
    </ac:txMkLst>
    <p188:pos x="6256020" y="6814157"/>
    <p188:txBody>
      <a:bodyPr/>
      <a:lstStyle/>
      <a:p>
        <a:r>
          <a:rPr lang="en-US"/>
          <a:t>I think you need to sort of end on a ‘so what’. If I oversimplified, by all means correct, but this is the tone I think would do the most good here. </a:t>
        </a:r>
      </a:p>
    </p188:txBody>
  </p188:cm>
  <p188:cm id="{A24DBDF2-4111-A64F-9661-96CC5758A16F}" authorId="{186FA053-1175-DD55-4C50-74872E93592F}" status="resolved" created="2024-01-09T21:54:44.212" complete="100000">
    <ac:txMkLst xmlns:ac="http://schemas.microsoft.com/office/drawing/2013/main/command">
      <pc:docMk xmlns:pc="http://schemas.microsoft.com/office/powerpoint/2013/main/command"/>
      <pc:sldMk xmlns:pc="http://schemas.microsoft.com/office/powerpoint/2013/main/command" cId="1870559484" sldId="256"/>
      <ac:spMk id="32" creationId="{9B65098B-307F-D243-9851-D863551765C3}"/>
      <ac:txMk cp="29" len="95">
        <ac:context len="347" hash="415786877"/>
      </ac:txMk>
    </ac:txMkLst>
    <p188:pos x="9423400" y="3837589"/>
    <p188:txBody>
      <a:bodyPr/>
      <a:lstStyle/>
      <a:p>
        <a:r>
          <a:rPr lang="en-US"/>
          <a:t>I initially didn’t catch the group initials, so I bolded them. No other edits made.</a:t>
        </a:r>
      </a:p>
    </p188:txBody>
  </p188:cm>
  <p188:cm id="{CA31F0F7-0A80-2242-A009-3485D57B8E1B}" authorId="{CCF6BE88-F526-0C43-D3E1-B2497A44F73F}" status="resolved" created="2024-01-11T03:11:12.909" complete="100000">
    <ac:deMkLst xmlns:ac="http://schemas.microsoft.com/office/drawing/2013/main/command">
      <pc:docMk xmlns:pc="http://schemas.microsoft.com/office/powerpoint/2013/main/command"/>
      <pc:sldMk xmlns:pc="http://schemas.microsoft.com/office/powerpoint/2013/main/command" cId="1870559484" sldId="256"/>
      <ac:spMk id="32" creationId="{9B65098B-307F-D243-9851-D863551765C3}"/>
    </ac:deMkLst>
    <p188:replyLst>
      <p188:reply id="{1AC63419-291D-CA46-A6E5-694C59574E1B}" authorId="{CCF6BE88-F526-0C43-D3E1-B2497A44F73F}" created="2024-01-11T03:11:53.611">
        <p188:txBody>
          <a:bodyPr/>
          <a:lstStyle/>
          <a:p>
            <a:r>
              <a:rPr lang="en-US"/>
              <a:t>All in all I think this is really impressive and it’s visually very appealing and approachable. </a:t>
            </a:r>
          </a:p>
        </p188:txBody>
      </p188:reply>
    </p188:replyLst>
    <p188:txBody>
      <a:bodyPr/>
      <a:lstStyle/>
      <a:p>
        <a:r>
          <a:rPr lang="en-US"/>
          <a:t>Do you mean delayed here?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284D0-50F2-D64B-8044-CA2CD9EAA405}" type="datetimeFigureOut">
              <a:rPr lang="en-US" smtClean="0"/>
              <a:t>1/10/2024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91E70-C4DC-A140-99E4-0C17B258FCE5}" type="slidenum">
              <a:rPr lang="en-US" smtClean="0"/>
              <a:t>‹#›</a:t>
            </a:fld>
            <a:endParaRPr lang="en-US"/>
          </a:p>
        </p:txBody>
      </p:sp>
    </p:spTree>
    <p:extLst>
      <p:ext uri="{BB962C8B-B14F-4D97-AF65-F5344CB8AC3E}">
        <p14:creationId xmlns:p14="http://schemas.microsoft.com/office/powerpoint/2010/main" val="921563623"/>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poster 1</a:t>
            </a:r>
          </a:p>
        </p:txBody>
      </p:sp>
      <p:sp>
        <p:nvSpPr>
          <p:cNvPr id="4" name="Slide Number Placeholder 3"/>
          <p:cNvSpPr>
            <a:spLocks noGrp="1"/>
          </p:cNvSpPr>
          <p:nvPr>
            <p:ph type="sldNum" sz="quarter" idx="5"/>
          </p:nvPr>
        </p:nvSpPr>
        <p:spPr/>
        <p:txBody>
          <a:bodyPr/>
          <a:lstStyle/>
          <a:p>
            <a:fld id="{A3891E70-C4DC-A140-99E4-0C17B258FCE5}" type="slidenum">
              <a:rPr lang="en-US" smtClean="0"/>
              <a:t>1</a:t>
            </a:fld>
            <a:endParaRPr lang="en-US"/>
          </a:p>
        </p:txBody>
      </p:sp>
    </p:spTree>
    <p:extLst>
      <p:ext uri="{BB962C8B-B14F-4D97-AF65-F5344CB8AC3E}">
        <p14:creationId xmlns:p14="http://schemas.microsoft.com/office/powerpoint/2010/main" val="100226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G Better Pos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FF8EB3-2542-0A4C-AD08-A531CB96CE4E}"/>
              </a:ext>
            </a:extLst>
          </p:cNvPr>
          <p:cNvSpPr/>
          <p:nvPr userDrawn="1"/>
        </p:nvSpPr>
        <p:spPr>
          <a:xfrm>
            <a:off x="9053567" y="38163"/>
            <a:ext cx="25784066" cy="32918400"/>
          </a:xfrm>
          <a:prstGeom prst="rect">
            <a:avLst/>
          </a:prstGeom>
          <a:solidFill>
            <a:srgbClr val="0F243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9">
            <a:extLst>
              <a:ext uri="{FF2B5EF4-FFF2-40B4-BE49-F238E27FC236}">
                <a16:creationId xmlns:a16="http://schemas.microsoft.com/office/drawing/2014/main" id="{B6387B71-E814-D74C-A562-F4CADFB56628}"/>
              </a:ext>
            </a:extLst>
          </p:cNvPr>
          <p:cNvPicPr>
            <a:picLocks noChangeAspect="1"/>
          </p:cNvPicPr>
          <p:nvPr userDrawn="1"/>
        </p:nvPicPr>
        <p:blipFill>
          <a:blip r:embed="rId2"/>
          <a:srcRect/>
          <a:stretch>
            <a:fillRect/>
          </a:stretch>
        </p:blipFill>
        <p:spPr>
          <a:xfrm>
            <a:off x="16142839" y="30175199"/>
            <a:ext cx="11605521" cy="1842377"/>
          </a:xfrm>
          <a:prstGeom prst="rect">
            <a:avLst/>
          </a:prstGeom>
        </p:spPr>
      </p:pic>
    </p:spTree>
    <p:extLst>
      <p:ext uri="{BB962C8B-B14F-4D97-AF65-F5344CB8AC3E}">
        <p14:creationId xmlns:p14="http://schemas.microsoft.com/office/powerpoint/2010/main" val="78698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resenter B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0043F-FC17-CB4F-95B7-7E1F3ACDA97F}"/>
              </a:ext>
            </a:extLst>
          </p:cNvPr>
          <p:cNvSpPr/>
          <p:nvPr userDrawn="1"/>
        </p:nvSpPr>
        <p:spPr>
          <a:xfrm>
            <a:off x="14996158" y="0"/>
            <a:ext cx="28895042" cy="329184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8BC2B6-F796-AD45-9099-CB7199DFA69D}"/>
              </a:ext>
            </a:extLst>
          </p:cNvPr>
          <p:cNvSpPr/>
          <p:nvPr userDrawn="1"/>
        </p:nvSpPr>
        <p:spPr>
          <a:xfrm>
            <a:off x="-1" y="0"/>
            <a:ext cx="14996161" cy="32918400"/>
          </a:xfrm>
          <a:prstGeom prst="rect">
            <a:avLst/>
          </a:prstGeom>
          <a:solidFill>
            <a:srgbClr val="0F243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9">
            <a:extLst>
              <a:ext uri="{FF2B5EF4-FFF2-40B4-BE49-F238E27FC236}">
                <a16:creationId xmlns:a16="http://schemas.microsoft.com/office/drawing/2014/main" id="{C16CA098-7688-4845-B436-36720CD4237A}"/>
              </a:ext>
            </a:extLst>
          </p:cNvPr>
          <p:cNvPicPr>
            <a:picLocks noChangeAspect="1"/>
          </p:cNvPicPr>
          <p:nvPr userDrawn="1"/>
        </p:nvPicPr>
        <p:blipFill>
          <a:blip r:embed="rId2"/>
          <a:srcRect/>
          <a:stretch>
            <a:fillRect/>
          </a:stretch>
        </p:blipFill>
        <p:spPr>
          <a:xfrm>
            <a:off x="1695318" y="30087479"/>
            <a:ext cx="11605521" cy="1842377"/>
          </a:xfrm>
          <a:prstGeom prst="rect">
            <a:avLst/>
          </a:prstGeom>
        </p:spPr>
      </p:pic>
    </p:spTree>
    <p:extLst>
      <p:ext uri="{BB962C8B-B14F-4D97-AF65-F5344CB8AC3E}">
        <p14:creationId xmlns:p14="http://schemas.microsoft.com/office/powerpoint/2010/main" val="11803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gure hero BP">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2953E31-1342-7E45-8E21-E3B6B930DC67}"/>
              </a:ext>
            </a:extLst>
          </p:cNvPr>
          <p:cNvSpPr/>
          <p:nvPr userDrawn="1"/>
        </p:nvSpPr>
        <p:spPr>
          <a:xfrm>
            <a:off x="11708345" y="-27478"/>
            <a:ext cx="32182855" cy="11720885"/>
          </a:xfrm>
          <a:custGeom>
            <a:avLst/>
            <a:gdLst>
              <a:gd name="connsiteX0" fmla="*/ 0 w 32111079"/>
              <a:gd name="connsiteY0" fmla="*/ 0 h 11720885"/>
              <a:gd name="connsiteX1" fmla="*/ 32111079 w 32111079"/>
              <a:gd name="connsiteY1" fmla="*/ 0 h 11720885"/>
              <a:gd name="connsiteX2" fmla="*/ 32111079 w 32111079"/>
              <a:gd name="connsiteY2" fmla="*/ 10587281 h 11720885"/>
              <a:gd name="connsiteX3" fmla="*/ 30977475 w 32111079"/>
              <a:gd name="connsiteY3" fmla="*/ 11720885 h 11720885"/>
              <a:gd name="connsiteX4" fmla="*/ 1061828 w 32111079"/>
              <a:gd name="connsiteY4" fmla="*/ 11720885 h 11720885"/>
              <a:gd name="connsiteX5" fmla="*/ 17308 w 32111079"/>
              <a:gd name="connsiteY5" fmla="*/ 11028531 h 11720885"/>
              <a:gd name="connsiteX6" fmla="*/ 0 w 32111079"/>
              <a:gd name="connsiteY6" fmla="*/ 10981241 h 11720885"/>
              <a:gd name="connsiteX7" fmla="*/ 0 w 32111079"/>
              <a:gd name="connsiteY7" fmla="*/ 0 h 117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11079" h="11720885">
                <a:moveTo>
                  <a:pt x="0" y="0"/>
                </a:moveTo>
                <a:lnTo>
                  <a:pt x="32111079" y="0"/>
                </a:lnTo>
                <a:lnTo>
                  <a:pt x="32111079" y="10587281"/>
                </a:lnTo>
                <a:cubicBezTo>
                  <a:pt x="32111079" y="11213353"/>
                  <a:pt x="31603547" y="11720885"/>
                  <a:pt x="30977475" y="11720885"/>
                </a:cubicBezTo>
                <a:lnTo>
                  <a:pt x="1061828" y="11720885"/>
                </a:lnTo>
                <a:cubicBezTo>
                  <a:pt x="592274" y="11720885"/>
                  <a:pt x="189399" y="11435398"/>
                  <a:pt x="17308" y="11028531"/>
                </a:cubicBezTo>
                <a:lnTo>
                  <a:pt x="0" y="10981241"/>
                </a:lnTo>
                <a:lnTo>
                  <a:pt x="0" y="0"/>
                </a:lnTo>
                <a:close/>
              </a:path>
            </a:pathLst>
          </a:custGeom>
          <a:solidFill>
            <a:srgbClr val="0F2439"/>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ctangle 7">
            <a:extLst>
              <a:ext uri="{FF2B5EF4-FFF2-40B4-BE49-F238E27FC236}">
                <a16:creationId xmlns:a16="http://schemas.microsoft.com/office/drawing/2014/main" id="{3EDDCBA0-D825-7343-AF62-E64FE01DDAFF}"/>
              </a:ext>
            </a:extLst>
          </p:cNvPr>
          <p:cNvSpPr/>
          <p:nvPr userDrawn="1"/>
        </p:nvSpPr>
        <p:spPr>
          <a:xfrm>
            <a:off x="0" y="0"/>
            <a:ext cx="11708345" cy="329184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10;&#10;Description automatically generated">
            <a:extLst>
              <a:ext uri="{FF2B5EF4-FFF2-40B4-BE49-F238E27FC236}">
                <a16:creationId xmlns:a16="http://schemas.microsoft.com/office/drawing/2014/main" id="{D1F9ACEC-ECB5-364C-9C7C-BE5921AD0C94}"/>
              </a:ext>
            </a:extLst>
          </p:cNvPr>
          <p:cNvPicPr>
            <a:picLocks noChangeAspect="1"/>
          </p:cNvPicPr>
          <p:nvPr userDrawn="1"/>
        </p:nvPicPr>
        <p:blipFill>
          <a:blip r:embed="rId2"/>
          <a:stretch>
            <a:fillRect/>
          </a:stretch>
        </p:blipFill>
        <p:spPr>
          <a:xfrm>
            <a:off x="1017338" y="29141656"/>
            <a:ext cx="9673661" cy="2862344"/>
          </a:xfrm>
          <a:prstGeom prst="rect">
            <a:avLst/>
          </a:prstGeom>
        </p:spPr>
      </p:pic>
    </p:spTree>
    <p:extLst>
      <p:ext uri="{BB962C8B-B14F-4D97-AF65-F5344CB8AC3E}">
        <p14:creationId xmlns:p14="http://schemas.microsoft.com/office/powerpoint/2010/main" val="1984313489"/>
      </p:ext>
    </p:extLst>
  </p:cSld>
  <p:clrMapOvr>
    <a:masterClrMapping/>
  </p:clrMapOvr>
  <p:extLst>
    <p:ext uri="{DCECCB84-F9BA-43D5-87BE-67443E8EF086}">
      <p15:sldGuideLst xmlns:p15="http://schemas.microsoft.com/office/powerpoint/2012/main">
        <p15:guide id="1" orient="horz" pos="10368" userDrawn="1">
          <p15:clr>
            <a:srgbClr val="FBAE40"/>
          </p15:clr>
        </p15:guide>
        <p15:guide id="2" pos="138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gure hero mo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BD29EA-1972-C248-92C4-EAB619C6B72D}"/>
              </a:ext>
            </a:extLst>
          </p:cNvPr>
          <p:cNvSpPr/>
          <p:nvPr userDrawn="1"/>
        </p:nvSpPr>
        <p:spPr>
          <a:xfrm>
            <a:off x="0" y="0"/>
            <a:ext cx="28433486" cy="329184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0403D38-D978-AB48-A22E-BC312669A4DE}"/>
              </a:ext>
            </a:extLst>
          </p:cNvPr>
          <p:cNvPicPr>
            <a:picLocks noChangeAspect="1"/>
          </p:cNvPicPr>
          <p:nvPr userDrawn="1"/>
        </p:nvPicPr>
        <p:blipFill>
          <a:blip r:embed="rId2"/>
          <a:stretch>
            <a:fillRect/>
          </a:stretch>
        </p:blipFill>
        <p:spPr>
          <a:xfrm>
            <a:off x="29486880" y="29559138"/>
            <a:ext cx="12478097" cy="1987662"/>
          </a:xfrm>
          <a:prstGeom prst="rect">
            <a:avLst/>
          </a:prstGeom>
        </p:spPr>
      </p:pic>
    </p:spTree>
    <p:extLst>
      <p:ext uri="{BB962C8B-B14F-4D97-AF65-F5344CB8AC3E}">
        <p14:creationId xmlns:p14="http://schemas.microsoft.com/office/powerpoint/2010/main" val="241434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ditional poster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31A0E-8B40-D04E-9860-CC4D35EB642D}"/>
              </a:ext>
            </a:extLst>
          </p:cNvPr>
          <p:cNvSpPr/>
          <p:nvPr userDrawn="1"/>
        </p:nvSpPr>
        <p:spPr>
          <a:xfrm>
            <a:off x="-1" y="0"/>
            <a:ext cx="43891201" cy="6369267"/>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 logo&#10;&#10;Description automatically generated">
            <a:extLst>
              <a:ext uri="{FF2B5EF4-FFF2-40B4-BE49-F238E27FC236}">
                <a16:creationId xmlns:a16="http://schemas.microsoft.com/office/drawing/2014/main" id="{D50F2F4D-5376-F849-968E-893B292884B2}"/>
              </a:ext>
            </a:extLst>
          </p:cNvPr>
          <p:cNvPicPr>
            <a:picLocks noChangeAspect="1"/>
          </p:cNvPicPr>
          <p:nvPr userDrawn="1"/>
        </p:nvPicPr>
        <p:blipFill>
          <a:blip r:embed="rId2"/>
          <a:stretch>
            <a:fillRect/>
          </a:stretch>
        </p:blipFill>
        <p:spPr>
          <a:xfrm>
            <a:off x="39534352" y="860004"/>
            <a:ext cx="3442447" cy="4379557"/>
          </a:xfrm>
          <a:prstGeom prst="rect">
            <a:avLst/>
          </a:prstGeom>
        </p:spPr>
      </p:pic>
      <p:cxnSp>
        <p:nvCxnSpPr>
          <p:cNvPr id="10" name="Straight Connector 9">
            <a:extLst>
              <a:ext uri="{FF2B5EF4-FFF2-40B4-BE49-F238E27FC236}">
                <a16:creationId xmlns:a16="http://schemas.microsoft.com/office/drawing/2014/main" id="{ABD57342-1A8B-B14A-8ED4-AC4289B3BB78}"/>
              </a:ext>
            </a:extLst>
          </p:cNvPr>
          <p:cNvCxnSpPr>
            <a:cxnSpLocks/>
          </p:cNvCxnSpPr>
          <p:nvPr userDrawn="1"/>
        </p:nvCxnSpPr>
        <p:spPr>
          <a:xfrm flipV="1">
            <a:off x="161364" y="0"/>
            <a:ext cx="0" cy="6400800"/>
          </a:xfrm>
          <a:prstGeom prst="line">
            <a:avLst/>
          </a:prstGeom>
          <a:ln w="3810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27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ditional post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D5B9FE-11A4-7346-B31F-F5D4F9043379}"/>
              </a:ext>
            </a:extLst>
          </p:cNvPr>
          <p:cNvSpPr/>
          <p:nvPr userDrawn="1"/>
        </p:nvSpPr>
        <p:spPr>
          <a:xfrm>
            <a:off x="0" y="0"/>
            <a:ext cx="43891200" cy="32945881"/>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DDCAE2-24B1-6B43-90D2-B77D4F0D085B}"/>
              </a:ext>
            </a:extLst>
          </p:cNvPr>
          <p:cNvSpPr/>
          <p:nvPr userDrawn="1"/>
        </p:nvSpPr>
        <p:spPr>
          <a:xfrm rot="5400000">
            <a:off x="20103058" y="9157741"/>
            <a:ext cx="3685081" cy="4389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9">
            <a:extLst>
              <a:ext uri="{FF2B5EF4-FFF2-40B4-BE49-F238E27FC236}">
                <a16:creationId xmlns:a16="http://schemas.microsoft.com/office/drawing/2014/main" id="{0B44EB41-9264-9540-86C4-9F32D61AD9EF}"/>
              </a:ext>
            </a:extLst>
          </p:cNvPr>
          <p:cNvPicPr>
            <a:picLocks noChangeAspect="1"/>
          </p:cNvPicPr>
          <p:nvPr userDrawn="1"/>
        </p:nvPicPr>
        <p:blipFill>
          <a:blip r:embed="rId2"/>
          <a:srcRect/>
          <a:stretch>
            <a:fillRect/>
          </a:stretch>
        </p:blipFill>
        <p:spPr>
          <a:xfrm>
            <a:off x="960120" y="30175199"/>
            <a:ext cx="11605521" cy="1842377"/>
          </a:xfrm>
          <a:prstGeom prst="rect">
            <a:avLst/>
          </a:prstGeom>
        </p:spPr>
      </p:pic>
    </p:spTree>
    <p:extLst>
      <p:ext uri="{BB962C8B-B14F-4D97-AF65-F5344CB8AC3E}">
        <p14:creationId xmlns:p14="http://schemas.microsoft.com/office/powerpoint/2010/main" val="188209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ditional post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E7A548-8FA4-5C4B-AD71-E0A031E22648}"/>
              </a:ext>
            </a:extLst>
          </p:cNvPr>
          <p:cNvSpPr/>
          <p:nvPr userDrawn="1"/>
        </p:nvSpPr>
        <p:spPr>
          <a:xfrm rot="5400000">
            <a:off x="17915240" y="-17915235"/>
            <a:ext cx="8060720" cy="4389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9C2643E-5FC8-A444-9424-93DB0CBCE779}"/>
              </a:ext>
            </a:extLst>
          </p:cNvPr>
          <p:cNvGrpSpPr/>
          <p:nvPr userDrawn="1"/>
        </p:nvGrpSpPr>
        <p:grpSpPr>
          <a:xfrm>
            <a:off x="0" y="6655145"/>
            <a:ext cx="43891200" cy="2342397"/>
            <a:chOff x="0" y="6497913"/>
            <a:chExt cx="43891200" cy="2499630"/>
          </a:xfrm>
          <a:solidFill>
            <a:schemeClr val="bg2"/>
          </a:solidFill>
        </p:grpSpPr>
        <p:sp>
          <p:nvSpPr>
            <p:cNvPr id="10" name="Rounded Rectangle 9">
              <a:extLst>
                <a:ext uri="{FF2B5EF4-FFF2-40B4-BE49-F238E27FC236}">
                  <a16:creationId xmlns:a16="http://schemas.microsoft.com/office/drawing/2014/main" id="{11CB6447-2BCB-7547-AC74-241D0E4BC7E9}"/>
                </a:ext>
              </a:extLst>
            </p:cNvPr>
            <p:cNvSpPr/>
            <p:nvPr/>
          </p:nvSpPr>
          <p:spPr>
            <a:xfrm>
              <a:off x="0" y="6742587"/>
              <a:ext cx="43891200" cy="2254956"/>
            </a:xfrm>
            <a:prstGeom prst="roundRect">
              <a:avLst>
                <a:gd name="adj" fmla="val 378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1" name="Rounded Rectangle 10">
              <a:extLst>
                <a:ext uri="{FF2B5EF4-FFF2-40B4-BE49-F238E27FC236}">
                  <a16:creationId xmlns:a16="http://schemas.microsoft.com/office/drawing/2014/main" id="{65B1CD86-A629-2A48-8FBA-5A99A978E5B0}"/>
                </a:ext>
              </a:extLst>
            </p:cNvPr>
            <p:cNvSpPr/>
            <p:nvPr/>
          </p:nvSpPr>
          <p:spPr>
            <a:xfrm>
              <a:off x="0" y="6497913"/>
              <a:ext cx="43891200" cy="1499926"/>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grpSp>
      <p:pic>
        <p:nvPicPr>
          <p:cNvPr id="12" name="Picture 11" descr="A picture containing text, clipart&#10;&#10;Description automatically generated">
            <a:extLst>
              <a:ext uri="{FF2B5EF4-FFF2-40B4-BE49-F238E27FC236}">
                <a16:creationId xmlns:a16="http://schemas.microsoft.com/office/drawing/2014/main" id="{22F6A838-21FD-5A44-AF76-857B0EC31BC5}"/>
              </a:ext>
            </a:extLst>
          </p:cNvPr>
          <p:cNvPicPr>
            <a:picLocks noChangeAspect="1"/>
          </p:cNvPicPr>
          <p:nvPr userDrawn="1"/>
        </p:nvPicPr>
        <p:blipFill>
          <a:blip r:embed="rId2"/>
          <a:stretch>
            <a:fillRect/>
          </a:stretch>
        </p:blipFill>
        <p:spPr>
          <a:xfrm>
            <a:off x="32004000" y="7366328"/>
            <a:ext cx="10972800" cy="1056206"/>
          </a:xfrm>
          <a:prstGeom prst="rect">
            <a:avLst/>
          </a:prstGeom>
        </p:spPr>
      </p:pic>
    </p:spTree>
    <p:extLst>
      <p:ext uri="{BB962C8B-B14F-4D97-AF65-F5344CB8AC3E}">
        <p14:creationId xmlns:p14="http://schemas.microsoft.com/office/powerpoint/2010/main" val="284614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48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337ECA4-2C3A-7546-B9B9-C9C5A89F4660}" type="datetimeFigureOut">
              <a:rPr lang="en-US" smtClean="0"/>
              <a:t>1/10/2024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F68D029D-74ED-0041-825B-5872D363F0E6}" type="slidenum">
              <a:rPr lang="en-US" smtClean="0"/>
              <a:t>‹#›</a:t>
            </a:fld>
            <a:endParaRPr lang="en-US"/>
          </a:p>
        </p:txBody>
      </p:sp>
    </p:spTree>
    <p:extLst>
      <p:ext uri="{BB962C8B-B14F-4D97-AF65-F5344CB8AC3E}">
        <p14:creationId xmlns:p14="http://schemas.microsoft.com/office/powerpoint/2010/main" val="392665107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3" r:id="rId3"/>
    <p:sldLayoutId id="2147483665" r:id="rId4"/>
    <p:sldLayoutId id="2147483664" r:id="rId5"/>
    <p:sldLayoutId id="2147483661" r:id="rId6"/>
    <p:sldLayoutId id="2147483662" r:id="rId7"/>
    <p:sldLayoutId id="2147483668" r:id="rId8"/>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18/10/relationships/comments" Target="../comments/modernComment_100_6F7E78FC.xm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delay effect&#10;&#10;Description automatically generated with medium confidence">
            <a:extLst>
              <a:ext uri="{FF2B5EF4-FFF2-40B4-BE49-F238E27FC236}">
                <a16:creationId xmlns:a16="http://schemas.microsoft.com/office/drawing/2014/main" id="{5C512AC7-C50E-28AF-0901-4882BDF58E02}"/>
              </a:ext>
            </a:extLst>
          </p:cNvPr>
          <p:cNvPicPr>
            <a:picLocks noChangeAspect="1"/>
          </p:cNvPicPr>
          <p:nvPr/>
        </p:nvPicPr>
        <p:blipFill>
          <a:blip r:embed="rId4"/>
          <a:stretch>
            <a:fillRect/>
          </a:stretch>
        </p:blipFill>
        <p:spPr>
          <a:xfrm>
            <a:off x="11442668" y="15145734"/>
            <a:ext cx="11373358" cy="7607349"/>
          </a:xfrm>
          <a:prstGeom prst="rect">
            <a:avLst/>
          </a:prstGeom>
        </p:spPr>
      </p:pic>
      <p:sp>
        <p:nvSpPr>
          <p:cNvPr id="19" name="TextBox 18">
            <a:extLst>
              <a:ext uri="{FF2B5EF4-FFF2-40B4-BE49-F238E27FC236}">
                <a16:creationId xmlns:a16="http://schemas.microsoft.com/office/drawing/2014/main" id="{10B13A51-6B35-4B4F-BF8A-531E0C9C1EC5}"/>
              </a:ext>
            </a:extLst>
          </p:cNvPr>
          <p:cNvSpPr txBox="1"/>
          <p:nvPr/>
        </p:nvSpPr>
        <p:spPr>
          <a:xfrm>
            <a:off x="1074292" y="838540"/>
            <a:ext cx="38275388" cy="4555093"/>
          </a:xfrm>
          <a:prstGeom prst="rect">
            <a:avLst/>
          </a:prstGeom>
          <a:noFill/>
        </p:spPr>
        <p:txBody>
          <a:bodyPr wrap="square" rtlCol="0">
            <a:spAutoFit/>
          </a:bodyPr>
          <a:lstStyle/>
          <a:p>
            <a:r>
              <a:rPr lang="en-US" sz="19000" b="1" dirty="0">
                <a:solidFill>
                  <a:schemeClr val="tx2"/>
                </a:solidFill>
                <a:latin typeface="+mj-lt"/>
                <a:cs typeface="Times New Roman" panose="02020603050405020304" pitchFamily="18" charset="0"/>
              </a:rPr>
              <a:t>Delaying Rewards Lowers Impulsivity</a:t>
            </a:r>
          </a:p>
          <a:p>
            <a:r>
              <a:rPr lang="en-US" sz="10000" i="1" dirty="0">
                <a:cs typeface="Times New Roman" panose="02020603050405020304" pitchFamily="18" charset="0"/>
              </a:rPr>
              <a:t>Rats choose to </a:t>
            </a:r>
            <a:r>
              <a:rPr lang="en-US" sz="10000" b="1" i="1" dirty="0">
                <a:cs typeface="Times New Roman" panose="02020603050405020304" pitchFamily="18" charset="0"/>
              </a:rPr>
              <a:t>wait</a:t>
            </a:r>
            <a:r>
              <a:rPr lang="en-US" sz="10000" i="1" dirty="0">
                <a:cs typeface="Times New Roman" panose="02020603050405020304" pitchFamily="18" charset="0"/>
              </a:rPr>
              <a:t> for a </a:t>
            </a:r>
            <a:r>
              <a:rPr lang="en-US" sz="10000" b="1" i="1" dirty="0">
                <a:cs typeface="Times New Roman" panose="02020603050405020304" pitchFamily="18" charset="0"/>
              </a:rPr>
              <a:t>larger reward </a:t>
            </a:r>
            <a:r>
              <a:rPr lang="en-US" sz="10000" i="1" dirty="0">
                <a:cs typeface="Times New Roman" panose="02020603050405020304" pitchFamily="18" charset="0"/>
              </a:rPr>
              <a:t>over a smaller immediate one.</a:t>
            </a:r>
            <a:endParaRPr lang="en-US" sz="10000" b="1" i="1" dirty="0">
              <a:cs typeface="Times New Roman" panose="02020603050405020304" pitchFamily="18" charset="0"/>
            </a:endParaRPr>
          </a:p>
        </p:txBody>
      </p:sp>
      <p:grpSp>
        <p:nvGrpSpPr>
          <p:cNvPr id="4" name="Group 3">
            <a:extLst>
              <a:ext uri="{FF2B5EF4-FFF2-40B4-BE49-F238E27FC236}">
                <a16:creationId xmlns:a16="http://schemas.microsoft.com/office/drawing/2014/main" id="{27B264F9-E7C5-044E-8C60-B5FEF16D3296}"/>
              </a:ext>
            </a:extLst>
          </p:cNvPr>
          <p:cNvGrpSpPr/>
          <p:nvPr/>
        </p:nvGrpSpPr>
        <p:grpSpPr>
          <a:xfrm>
            <a:off x="914400" y="12292015"/>
            <a:ext cx="9829800" cy="12673260"/>
            <a:chOff x="914400" y="7186009"/>
            <a:chExt cx="9829800" cy="10124208"/>
          </a:xfrm>
        </p:grpSpPr>
        <p:sp>
          <p:nvSpPr>
            <p:cNvPr id="14" name="Rectangle 13">
              <a:extLst>
                <a:ext uri="{FF2B5EF4-FFF2-40B4-BE49-F238E27FC236}">
                  <a16:creationId xmlns:a16="http://schemas.microsoft.com/office/drawing/2014/main" id="{D2487A64-A572-F64B-966C-56021B442B22}"/>
                </a:ext>
              </a:extLst>
            </p:cNvPr>
            <p:cNvSpPr/>
            <p:nvPr/>
          </p:nvSpPr>
          <p:spPr>
            <a:xfrm>
              <a:off x="914400" y="7186009"/>
              <a:ext cx="9829800" cy="10124208"/>
            </a:xfrm>
            <a:prstGeom prst="rect">
              <a:avLst/>
            </a:prstGeom>
            <a:solidFill>
              <a:schemeClr val="bg1">
                <a:lumMod val="9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tIns="548640" rIns="457200" bIns="457200" rtlCol="0" anchor="t" anchorCtr="0"/>
            <a:lstStyle/>
            <a:p>
              <a:r>
                <a:rPr lang="en-US" sz="6000" b="1" dirty="0">
                  <a:solidFill>
                    <a:schemeClr val="tx2"/>
                  </a:solidFill>
                  <a:cs typeface="Times New Roman" panose="02020603050405020304" pitchFamily="18" charset="0"/>
                </a:rPr>
                <a:t>Impulse Control is Key </a:t>
              </a:r>
            </a:p>
            <a:p>
              <a:pPr algn="ctr"/>
              <a:endParaRPr lang="en-US" sz="4000" b="1" dirty="0">
                <a:solidFill>
                  <a:schemeClr val="tx1">
                    <a:lumMod val="95000"/>
                    <a:lumOff val="5000"/>
                  </a:schemeClr>
                </a:solidFill>
                <a:cs typeface="Times New Roman" panose="02020603050405020304" pitchFamily="18" charset="0"/>
              </a:endParaRPr>
            </a:p>
            <a:p>
              <a:pPr fontAlgn="base"/>
              <a:r>
                <a:rPr lang="en-US" sz="4000" dirty="0">
                  <a:solidFill>
                    <a:schemeClr val="tx1"/>
                  </a:solidFill>
                </a:rPr>
                <a:t>Impulsive choices produce small benefits now but often come at the cost of better outcomes later. </a:t>
              </a:r>
            </a:p>
            <a:p>
              <a:pPr fontAlgn="base"/>
              <a:r>
                <a:rPr lang="en-US" sz="4000" dirty="0">
                  <a:solidFill>
                    <a:schemeClr val="tx1"/>
                  </a:solidFill>
                </a:rPr>
                <a:t>​</a:t>
              </a:r>
            </a:p>
            <a:p>
              <a:pPr marL="571500" indent="-571500" fontAlgn="base">
                <a:buFont typeface="Arial" panose="020B0604020202020204" pitchFamily="34" charset="0"/>
                <a:buChar char="•"/>
              </a:pPr>
              <a:r>
                <a:rPr lang="en-US" sz="4000" dirty="0">
                  <a:solidFill>
                    <a:schemeClr val="tx1"/>
                  </a:solidFill>
                </a:rPr>
                <a:t>By reducing impulsivity, many maladaptive behaviors such as substance-use disorder, binge-eating disorder, and pathological gambling could be reduced.​</a:t>
              </a:r>
            </a:p>
            <a:p>
              <a:pPr marL="571500" indent="-571500" fontAlgn="base">
                <a:buFont typeface="Arial" panose="020B0604020202020204" pitchFamily="34" charset="0"/>
                <a:buChar char="•"/>
              </a:pPr>
              <a:r>
                <a:rPr lang="en-US" sz="4000" dirty="0">
                  <a:solidFill>
                    <a:schemeClr val="tx1"/>
                  </a:solidFill>
                </a:rPr>
                <a:t>The country spends around </a:t>
              </a:r>
              <a:r>
                <a:rPr lang="en-US" sz="4000" b="1" dirty="0">
                  <a:solidFill>
                    <a:schemeClr val="tx1"/>
                  </a:solidFill>
                </a:rPr>
                <a:t>$442 Billion </a:t>
              </a:r>
              <a:r>
                <a:rPr lang="en-US" sz="4000" dirty="0">
                  <a:solidFill>
                    <a:schemeClr val="tx1"/>
                  </a:solidFill>
                </a:rPr>
                <a:t>dollars annually on substance use disorders. </a:t>
              </a:r>
            </a:p>
            <a:p>
              <a:pPr marL="571500" indent="-571500" fontAlgn="base">
                <a:buFont typeface="Arial" panose="020B0604020202020204" pitchFamily="34" charset="0"/>
                <a:buChar char="•"/>
              </a:pPr>
              <a:r>
                <a:rPr lang="en-US" sz="4000" dirty="0">
                  <a:solidFill>
                    <a:schemeClr val="tx1"/>
                  </a:solidFill>
                </a:rPr>
                <a:t>The goal of our research is to determine if forcing subjects to wait before getting a reward will help them better control their impulses when faced with delayed rewards.</a:t>
              </a:r>
            </a:p>
          </p:txBody>
        </p:sp>
        <p:cxnSp>
          <p:nvCxnSpPr>
            <p:cNvPr id="3" name="Straight Connector 2">
              <a:extLst>
                <a:ext uri="{FF2B5EF4-FFF2-40B4-BE49-F238E27FC236}">
                  <a16:creationId xmlns:a16="http://schemas.microsoft.com/office/drawing/2014/main" id="{1D8A785E-539D-454A-ADD4-60484C4440AB}"/>
                </a:ext>
              </a:extLst>
            </p:cNvPr>
            <p:cNvCxnSpPr/>
            <p:nvPr/>
          </p:nvCxnSpPr>
          <p:spPr>
            <a:xfrm>
              <a:off x="914400" y="7186010"/>
              <a:ext cx="9829800" cy="0"/>
            </a:xfrm>
            <a:prstGeom prst="line">
              <a:avLst/>
            </a:prstGeom>
            <a:ln w="3810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76FE300-33F9-7847-BC1F-259BF12D9097}"/>
              </a:ext>
            </a:extLst>
          </p:cNvPr>
          <p:cNvGrpSpPr/>
          <p:nvPr/>
        </p:nvGrpSpPr>
        <p:grpSpPr>
          <a:xfrm>
            <a:off x="11658600" y="7186011"/>
            <a:ext cx="9829800" cy="7607351"/>
            <a:chOff x="914400" y="7186010"/>
            <a:chExt cx="9829800" cy="9030856"/>
          </a:xfrm>
        </p:grpSpPr>
        <p:sp>
          <p:nvSpPr>
            <p:cNvPr id="32" name="Rectangle 31">
              <a:extLst>
                <a:ext uri="{FF2B5EF4-FFF2-40B4-BE49-F238E27FC236}">
                  <a16:creationId xmlns:a16="http://schemas.microsoft.com/office/drawing/2014/main" id="{9B65098B-307F-D243-9851-D863551765C3}"/>
                </a:ext>
              </a:extLst>
            </p:cNvPr>
            <p:cNvSpPr/>
            <p:nvPr/>
          </p:nvSpPr>
          <p:spPr>
            <a:xfrm>
              <a:off x="914400" y="7186010"/>
              <a:ext cx="9829800" cy="9030856"/>
            </a:xfrm>
            <a:prstGeom prst="rect">
              <a:avLst/>
            </a:prstGeom>
            <a:solidFill>
              <a:schemeClr val="bg1">
                <a:lumMod val="9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tIns="548640" rIns="457200" bIns="457200" rtlCol="0" anchor="t" anchorCtr="0"/>
            <a:lstStyle/>
            <a:p>
              <a:r>
                <a:rPr lang="en-US" sz="6000" b="1" dirty="0">
                  <a:solidFill>
                    <a:schemeClr val="tx2"/>
                  </a:solidFill>
                  <a:cs typeface="Times New Roman" panose="02020603050405020304" pitchFamily="18" charset="0"/>
                </a:rPr>
                <a:t>Testing Rat Decision-Making</a:t>
              </a:r>
            </a:p>
            <a:p>
              <a:pPr marL="571500" indent="-571500">
                <a:buFont typeface="Arial" panose="020B0604020202020204" pitchFamily="34" charset="0"/>
                <a:buChar char="•"/>
              </a:pPr>
              <a:endParaRPr lang="en-US" sz="4000" dirty="0">
                <a:solidFill>
                  <a:schemeClr val="tx1">
                    <a:lumMod val="95000"/>
                    <a:lumOff val="5000"/>
                  </a:schemeClr>
                </a:solidFill>
                <a:cs typeface="Times New Roman" panose="02020603050405020304" pitchFamily="18" charset="0"/>
              </a:endParaRPr>
            </a:p>
            <a:p>
              <a:r>
                <a:rPr lang="en-US" sz="4000" dirty="0">
                  <a:solidFill>
                    <a:schemeClr val="tx1">
                      <a:lumMod val="95000"/>
                      <a:lumOff val="5000"/>
                    </a:schemeClr>
                  </a:solidFill>
                  <a:cs typeface="Times New Roman"/>
                </a:rPr>
                <a:t>Female rats were divided into </a:t>
              </a:r>
              <a:r>
                <a:rPr lang="en-US" sz="4000" b="1" dirty="0">
                  <a:solidFill>
                    <a:schemeClr val="tx1">
                      <a:lumMod val="95000"/>
                      <a:lumOff val="5000"/>
                    </a:schemeClr>
                  </a:solidFill>
                  <a:cs typeface="Times New Roman"/>
                </a:rPr>
                <a:t>immediate (IE)</a:t>
              </a:r>
              <a:r>
                <a:rPr lang="en-US" sz="4000" dirty="0">
                  <a:solidFill>
                    <a:schemeClr val="tx1">
                      <a:lumMod val="95000"/>
                      <a:lumOff val="5000"/>
                    </a:schemeClr>
                  </a:solidFill>
                  <a:cs typeface="Times New Roman"/>
                </a:rPr>
                <a:t> and </a:t>
              </a:r>
              <a:r>
                <a:rPr lang="en-US" sz="4000" b="1" dirty="0">
                  <a:solidFill>
                    <a:schemeClr val="tx1">
                      <a:lumMod val="95000"/>
                      <a:lumOff val="5000"/>
                    </a:schemeClr>
                  </a:solidFill>
                  <a:cs typeface="Times New Roman"/>
                </a:rPr>
                <a:t>delayed (DE)</a:t>
              </a:r>
              <a:r>
                <a:rPr lang="en-US" sz="4000" dirty="0">
                  <a:solidFill>
                    <a:schemeClr val="tx1">
                      <a:lumMod val="95000"/>
                      <a:lumOff val="5000"/>
                    </a:schemeClr>
                  </a:solidFill>
                  <a:cs typeface="Times New Roman"/>
                </a:rPr>
                <a:t> and went through multiple phases:</a:t>
              </a:r>
              <a:endParaRPr lang="en-US" sz="4000">
                <a:solidFill>
                  <a:schemeClr val="tx1">
                    <a:lumMod val="95000"/>
                    <a:lumOff val="5000"/>
                  </a:schemeClr>
                </a:solidFill>
                <a:cs typeface="Times New Roman"/>
              </a:endParaRPr>
            </a:p>
            <a:p>
              <a:pPr marL="571500" indent="-571500">
                <a:buFont typeface="Arial" panose="020B0604020202020204" pitchFamily="34" charset="0"/>
                <a:buChar char="•"/>
              </a:pPr>
              <a:r>
                <a:rPr lang="en-US" sz="4000" b="1" dirty="0">
                  <a:solidFill>
                    <a:schemeClr val="tx1">
                      <a:lumMod val="95000"/>
                      <a:lumOff val="5000"/>
                    </a:schemeClr>
                  </a:solidFill>
                  <a:cs typeface="Times New Roman"/>
                </a:rPr>
                <a:t>Training:</a:t>
              </a:r>
              <a:r>
                <a:rPr lang="en-US" sz="4000" dirty="0">
                  <a:solidFill>
                    <a:schemeClr val="tx1">
                      <a:lumMod val="95000"/>
                      <a:lumOff val="5000"/>
                    </a:schemeClr>
                  </a:solidFill>
                  <a:cs typeface="Times New Roman"/>
                </a:rPr>
                <a:t> On lever press, DE rats received 2 food pellets after 17.5s. IE rats received 2 food pellets after 0s.</a:t>
              </a:r>
            </a:p>
            <a:p>
              <a:pPr marL="571500" indent="-571500">
                <a:buFont typeface="Arial" panose="020B0604020202020204" pitchFamily="34" charset="0"/>
                <a:buChar char="•"/>
              </a:pPr>
              <a:r>
                <a:rPr lang="en-US" sz="4000" b="1" dirty="0">
                  <a:solidFill>
                    <a:schemeClr val="tx1">
                      <a:lumMod val="95000"/>
                      <a:lumOff val="5000"/>
                    </a:schemeClr>
                  </a:solidFill>
                  <a:cs typeface="Times New Roman"/>
                </a:rPr>
                <a:t>Discrimination:</a:t>
              </a:r>
              <a:r>
                <a:rPr lang="en-US" sz="4000" dirty="0">
                  <a:solidFill>
                    <a:schemeClr val="tx1">
                      <a:lumMod val="95000"/>
                      <a:lumOff val="5000"/>
                    </a:schemeClr>
                  </a:solidFill>
                  <a:cs typeface="Times New Roman"/>
                </a:rPr>
                <a:t> Choice between one lever that gave 3 pellets after 15s, the other gave 1 pellet immediately.</a:t>
              </a:r>
            </a:p>
          </p:txBody>
        </p:sp>
        <p:cxnSp>
          <p:nvCxnSpPr>
            <p:cNvPr id="33" name="Straight Connector 32">
              <a:extLst>
                <a:ext uri="{FF2B5EF4-FFF2-40B4-BE49-F238E27FC236}">
                  <a16:creationId xmlns:a16="http://schemas.microsoft.com/office/drawing/2014/main" id="{FF6F4FC2-EFBC-674E-A2DA-0533A90B2679}"/>
                </a:ext>
              </a:extLst>
            </p:cNvPr>
            <p:cNvCxnSpPr/>
            <p:nvPr/>
          </p:nvCxnSpPr>
          <p:spPr>
            <a:xfrm>
              <a:off x="914400" y="7186010"/>
              <a:ext cx="9829800" cy="0"/>
            </a:xfrm>
            <a:prstGeom prst="line">
              <a:avLst/>
            </a:prstGeom>
            <a:ln w="3810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AC10719-643A-1D4E-BBC9-84AB1E12F7FD}"/>
              </a:ext>
            </a:extLst>
          </p:cNvPr>
          <p:cNvGrpSpPr/>
          <p:nvPr/>
        </p:nvGrpSpPr>
        <p:grpSpPr>
          <a:xfrm>
            <a:off x="22440900" y="7186011"/>
            <a:ext cx="9829800" cy="7607349"/>
            <a:chOff x="914400" y="7186010"/>
            <a:chExt cx="9829800" cy="9030853"/>
          </a:xfrm>
        </p:grpSpPr>
        <p:sp>
          <p:nvSpPr>
            <p:cNvPr id="36" name="Rectangle 35">
              <a:extLst>
                <a:ext uri="{FF2B5EF4-FFF2-40B4-BE49-F238E27FC236}">
                  <a16:creationId xmlns:a16="http://schemas.microsoft.com/office/drawing/2014/main" id="{3E1D4445-A4E2-924E-ADDA-EA1C4BB216BE}"/>
                </a:ext>
              </a:extLst>
            </p:cNvPr>
            <p:cNvSpPr/>
            <p:nvPr/>
          </p:nvSpPr>
          <p:spPr>
            <a:xfrm>
              <a:off x="914400" y="7186010"/>
              <a:ext cx="9829800" cy="9030853"/>
            </a:xfrm>
            <a:prstGeom prst="rect">
              <a:avLst/>
            </a:prstGeom>
            <a:solidFill>
              <a:schemeClr val="bg1">
                <a:lumMod val="9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tIns="548640" rIns="457200" bIns="457200" rtlCol="0" anchor="t" anchorCtr="0"/>
            <a:lstStyle/>
            <a:p>
              <a:r>
                <a:rPr lang="en-US" sz="6000" b="1" dirty="0">
                  <a:solidFill>
                    <a:schemeClr val="tx2"/>
                  </a:solidFill>
                  <a:cs typeface="Times New Roman" panose="02020603050405020304" pitchFamily="18" charset="0"/>
                </a:rPr>
                <a:t>Patience for More Payout</a:t>
              </a:r>
            </a:p>
            <a:p>
              <a:pPr algn="ctr"/>
              <a:endParaRPr lang="en-US" sz="4000" dirty="0">
                <a:solidFill>
                  <a:schemeClr val="tx1">
                    <a:lumMod val="95000"/>
                    <a:lumOff val="5000"/>
                  </a:schemeClr>
                </a:solidFill>
                <a:cs typeface="Times New Roman" panose="02020603050405020304" pitchFamily="18" charset="0"/>
              </a:endParaRPr>
            </a:p>
            <a:p>
              <a:pPr marL="571500" indent="-571500">
                <a:buFont typeface="Arial" panose="020B0604020202020204" pitchFamily="34" charset="0"/>
                <a:buChar char="•"/>
              </a:pPr>
              <a:r>
                <a:rPr lang="en-US" sz="4000" dirty="0">
                  <a:solidFill>
                    <a:schemeClr val="tx1">
                      <a:lumMod val="95000"/>
                      <a:lumOff val="5000"/>
                    </a:schemeClr>
                  </a:solidFill>
                  <a:cs typeface="Times New Roman" panose="02020603050405020304" pitchFamily="18" charset="0"/>
                </a:rPr>
                <a:t>About half of the rats are done with the experiment and we are in the final stages of the second group of rats.</a:t>
              </a:r>
            </a:p>
            <a:p>
              <a:pPr marL="571500" indent="-571500">
                <a:buFont typeface="Arial" panose="020B0604020202020204" pitchFamily="34" charset="0"/>
                <a:buChar char="•"/>
              </a:pPr>
              <a:r>
                <a:rPr lang="en-US" sz="4000" dirty="0">
                  <a:solidFill>
                    <a:schemeClr val="tx1">
                      <a:lumMod val="95000"/>
                      <a:lumOff val="5000"/>
                    </a:schemeClr>
                  </a:solidFill>
                  <a:cs typeface="Times New Roman" panose="02020603050405020304" pitchFamily="18" charset="0"/>
                </a:rPr>
                <a:t>Current results indicate that DE rats were more likely than IE rats to choose to wait for a larger reward (15-s delay to Larger Later Reward).</a:t>
              </a:r>
            </a:p>
          </p:txBody>
        </p:sp>
        <p:cxnSp>
          <p:nvCxnSpPr>
            <p:cNvPr id="37" name="Straight Connector 36">
              <a:extLst>
                <a:ext uri="{FF2B5EF4-FFF2-40B4-BE49-F238E27FC236}">
                  <a16:creationId xmlns:a16="http://schemas.microsoft.com/office/drawing/2014/main" id="{66A01EFC-C038-C84A-876D-4A2D156AB662}"/>
                </a:ext>
              </a:extLst>
            </p:cNvPr>
            <p:cNvCxnSpPr/>
            <p:nvPr/>
          </p:nvCxnSpPr>
          <p:spPr>
            <a:xfrm>
              <a:off x="914400" y="7186010"/>
              <a:ext cx="9829800" cy="0"/>
            </a:xfrm>
            <a:prstGeom prst="line">
              <a:avLst/>
            </a:prstGeom>
            <a:ln w="3810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BFA8B81-D0BC-C24C-A7A8-351C31CBB184}"/>
              </a:ext>
            </a:extLst>
          </p:cNvPr>
          <p:cNvGrpSpPr/>
          <p:nvPr/>
        </p:nvGrpSpPr>
        <p:grpSpPr>
          <a:xfrm>
            <a:off x="11696700" y="23665843"/>
            <a:ext cx="20574000" cy="8872480"/>
            <a:chOff x="914400" y="7186010"/>
            <a:chExt cx="9829800" cy="12032398"/>
          </a:xfrm>
        </p:grpSpPr>
        <p:sp>
          <p:nvSpPr>
            <p:cNvPr id="45" name="Rectangle 44">
              <a:extLst>
                <a:ext uri="{FF2B5EF4-FFF2-40B4-BE49-F238E27FC236}">
                  <a16:creationId xmlns:a16="http://schemas.microsoft.com/office/drawing/2014/main" id="{CC3158EE-300F-FA4A-9325-61753EF15BEF}"/>
                </a:ext>
              </a:extLst>
            </p:cNvPr>
            <p:cNvSpPr/>
            <p:nvPr/>
          </p:nvSpPr>
          <p:spPr>
            <a:xfrm>
              <a:off x="914400" y="7186010"/>
              <a:ext cx="9829800" cy="12032398"/>
            </a:xfrm>
            <a:prstGeom prst="rect">
              <a:avLst/>
            </a:prstGeom>
            <a:solidFill>
              <a:schemeClr val="bg1">
                <a:lumMod val="9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0" tIns="548640" rIns="457200" bIns="457200" numCol="2" spcCol="914400" rtlCol="0" anchor="t" anchorCtr="0"/>
            <a:lstStyle/>
            <a:p>
              <a:r>
                <a:rPr lang="en-US" sz="6000" b="1" dirty="0">
                  <a:solidFill>
                    <a:schemeClr val="tx2"/>
                  </a:solidFill>
                  <a:cs typeface="Times New Roman" panose="02020603050405020304" pitchFamily="18" charset="0"/>
                </a:rPr>
                <a:t>Application for Humans</a:t>
              </a:r>
            </a:p>
            <a:p>
              <a:pPr algn="ctr"/>
              <a:endParaRPr lang="en-US" sz="4000" b="1" dirty="0">
                <a:solidFill>
                  <a:schemeClr val="tx1">
                    <a:lumMod val="95000"/>
                    <a:lumOff val="5000"/>
                  </a:schemeClr>
                </a:solidFill>
                <a:cs typeface="Times New Roman" panose="02020603050405020304" pitchFamily="18" charset="0"/>
              </a:endParaRPr>
            </a:p>
            <a:p>
              <a:pPr fontAlgn="base"/>
              <a:r>
                <a:rPr lang="en-US" sz="4000" dirty="0">
                  <a:solidFill>
                    <a:schemeClr val="tx1"/>
                  </a:solidFill>
                </a:rPr>
                <a:t>Impulsivity is linked to many behaviors, and some of them are especially problematic:</a:t>
              </a:r>
            </a:p>
            <a:p>
              <a:pPr marL="571500" indent="-571500" fontAlgn="base">
                <a:buFont typeface="Arial" panose="020B0604020202020204" pitchFamily="34" charset="0"/>
                <a:buChar char="•"/>
              </a:pPr>
              <a:r>
                <a:rPr lang="en-US" sz="4000" dirty="0">
                  <a:solidFill>
                    <a:schemeClr val="tx1"/>
                  </a:solidFill>
                </a:rPr>
                <a:t>Substance-Use Disorder</a:t>
              </a:r>
            </a:p>
            <a:p>
              <a:pPr marL="571500" indent="-571500" fontAlgn="base">
                <a:buFont typeface="Arial" panose="020B0604020202020204" pitchFamily="34" charset="0"/>
                <a:buChar char="•"/>
              </a:pPr>
              <a:r>
                <a:rPr lang="en-US" sz="4000" dirty="0">
                  <a:solidFill>
                    <a:schemeClr val="tx1"/>
                  </a:solidFill>
                </a:rPr>
                <a:t>Binge-Eating Disorder</a:t>
              </a:r>
            </a:p>
            <a:p>
              <a:pPr marL="571500" indent="-571500" fontAlgn="base">
                <a:buFont typeface="Arial" panose="020B0604020202020204" pitchFamily="34" charset="0"/>
                <a:buChar char="•"/>
              </a:pPr>
              <a:r>
                <a:rPr lang="en-US" sz="4000" dirty="0">
                  <a:solidFill>
                    <a:schemeClr val="tx1"/>
                  </a:solidFill>
                </a:rPr>
                <a:t>Gambling​</a:t>
              </a:r>
            </a:p>
            <a:p>
              <a:pPr fontAlgn="base"/>
              <a:r>
                <a:rPr lang="en-US" sz="4000" dirty="0">
                  <a:solidFill>
                    <a:schemeClr val="tx1"/>
                  </a:solidFill>
                </a:rPr>
                <a:t>​</a:t>
              </a:r>
            </a:p>
            <a:p>
              <a:pPr fontAlgn="base"/>
              <a:r>
                <a:rPr lang="en-US" sz="4000" dirty="0">
                  <a:solidFill>
                    <a:schemeClr val="tx1"/>
                  </a:solidFill>
                </a:rPr>
                <a:t>Rats are used as subjects in experiments like this one because their decision-making processes are similar to humans.</a:t>
              </a:r>
            </a:p>
            <a:p>
              <a:pPr fontAlgn="base"/>
              <a:endParaRPr lang="en-US" sz="4000" dirty="0">
                <a:solidFill>
                  <a:schemeClr val="tx1"/>
                </a:solidFill>
              </a:endParaRPr>
            </a:p>
            <a:p>
              <a:pPr fontAlgn="base"/>
              <a:endParaRPr lang="en-US" sz="4000" dirty="0">
                <a:solidFill>
                  <a:schemeClr val="tx1"/>
                </a:solidFill>
              </a:endParaRPr>
            </a:p>
            <a:p>
              <a:pPr marL="571500" indent="-571500" fontAlgn="base">
                <a:buFont typeface="Arial" panose="020B0604020202020204" pitchFamily="34" charset="0"/>
                <a:buChar char="•"/>
              </a:pPr>
              <a:r>
                <a:rPr lang="en-US" sz="4000" dirty="0">
                  <a:solidFill>
                    <a:schemeClr val="tx1"/>
                  </a:solidFill>
                </a:rPr>
                <a:t>So far, rats in our study that have become used to having to wait for their reward are more likely to wait for a bigger reward over a smaller immediate one.</a:t>
              </a:r>
            </a:p>
            <a:p>
              <a:pPr marL="571500" indent="-571500" fontAlgn="base">
                <a:buFont typeface="Arial" panose="020B0604020202020204" pitchFamily="34" charset="0"/>
                <a:buChar char="•"/>
              </a:pPr>
              <a:endParaRPr lang="en-US" sz="4000" dirty="0">
                <a:solidFill>
                  <a:schemeClr val="tx1"/>
                </a:solidFill>
              </a:endParaRPr>
            </a:p>
            <a:p>
              <a:pPr marL="571500" indent="-571500" fontAlgn="base">
                <a:buFont typeface="Arial" panose="020B0604020202020204" pitchFamily="34" charset="0"/>
                <a:buChar char="•"/>
              </a:pPr>
              <a:r>
                <a:rPr lang="en-US" sz="4000" dirty="0">
                  <a:solidFill>
                    <a:schemeClr val="tx1"/>
                  </a:solidFill>
                </a:rPr>
                <a:t>If the results are replicated among the second half of rats, it implies that delays work to help lower impulsivity.</a:t>
              </a:r>
            </a:p>
            <a:p>
              <a:pPr marL="571500" indent="-571500" fontAlgn="base">
                <a:buFont typeface="Arial" panose="020B0604020202020204" pitchFamily="34" charset="0"/>
                <a:buChar char="•"/>
              </a:pPr>
              <a:endParaRPr lang="en-US" sz="4000" dirty="0">
                <a:solidFill>
                  <a:schemeClr val="tx1"/>
                </a:solidFill>
              </a:endParaRPr>
            </a:p>
            <a:p>
              <a:pPr marL="571500" indent="-571500" fontAlgn="base">
                <a:buFont typeface="Arial" panose="020B0604020202020204" pitchFamily="34" charset="0"/>
                <a:buChar char="•"/>
              </a:pPr>
              <a:r>
                <a:rPr lang="en-US" sz="4000" dirty="0">
                  <a:solidFill>
                    <a:schemeClr val="tx1"/>
                  </a:solidFill>
                </a:rPr>
                <a:t>Experiments like this help show what interventions could work on humans, allowing development of programs and policies.</a:t>
              </a:r>
            </a:p>
            <a:p>
              <a:pPr marL="571500" indent="-571500" fontAlgn="base">
                <a:buFont typeface="Arial" panose="020B0604020202020204" pitchFamily="34" charset="0"/>
                <a:buChar char="•"/>
              </a:pPr>
              <a:endParaRPr lang="en-US" sz="4000" dirty="0">
                <a:solidFill>
                  <a:schemeClr val="tx1"/>
                </a:solidFill>
              </a:endParaRPr>
            </a:p>
          </p:txBody>
        </p:sp>
        <p:cxnSp>
          <p:nvCxnSpPr>
            <p:cNvPr id="46" name="Straight Connector 45">
              <a:extLst>
                <a:ext uri="{FF2B5EF4-FFF2-40B4-BE49-F238E27FC236}">
                  <a16:creationId xmlns:a16="http://schemas.microsoft.com/office/drawing/2014/main" id="{BC6D1C0D-4B66-4B4D-A5F8-ACA836ABC3DC}"/>
                </a:ext>
              </a:extLst>
            </p:cNvPr>
            <p:cNvCxnSpPr/>
            <p:nvPr/>
          </p:nvCxnSpPr>
          <p:spPr>
            <a:xfrm>
              <a:off x="914400" y="7186010"/>
              <a:ext cx="9829800" cy="0"/>
            </a:xfrm>
            <a:prstGeom prst="line">
              <a:avLst/>
            </a:prstGeom>
            <a:ln w="3810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3A9D303D-45FB-B345-AAC3-633C3B6F3CE4}"/>
              </a:ext>
            </a:extLst>
          </p:cNvPr>
          <p:cNvSpPr txBox="1"/>
          <p:nvPr/>
        </p:nvSpPr>
        <p:spPr>
          <a:xfrm>
            <a:off x="4768362" y="6922072"/>
            <a:ext cx="5975838" cy="4801314"/>
          </a:xfrm>
          <a:prstGeom prst="rect">
            <a:avLst/>
          </a:prstGeom>
          <a:noFill/>
        </p:spPr>
        <p:txBody>
          <a:bodyPr wrap="square" rtlCol="0">
            <a:spAutoFit/>
          </a:bodyPr>
          <a:lstStyle/>
          <a:p>
            <a:r>
              <a:rPr lang="en-US" sz="3600" b="1" dirty="0">
                <a:cs typeface="Times New Roman" panose="02020603050405020304" pitchFamily="18" charset="0"/>
              </a:rPr>
              <a:t>Hayden Dreis</a:t>
            </a:r>
          </a:p>
          <a:p>
            <a:r>
              <a:rPr lang="en-US" sz="3600" i="1" dirty="0">
                <a:cs typeface="Times New Roman" panose="02020603050405020304" pitchFamily="18" charset="0"/>
              </a:rPr>
              <a:t>Utah State University </a:t>
            </a:r>
          </a:p>
          <a:p>
            <a:endParaRPr lang="en-US" sz="3600" dirty="0">
              <a:cs typeface="Times New Roman" panose="02020603050405020304" pitchFamily="18" charset="0"/>
            </a:endParaRPr>
          </a:p>
          <a:p>
            <a:r>
              <a:rPr lang="en-US" sz="3600" b="1" dirty="0">
                <a:cs typeface="Times New Roman" panose="02020603050405020304" pitchFamily="18" charset="0"/>
              </a:rPr>
              <a:t>Joshua Jones</a:t>
            </a:r>
          </a:p>
          <a:p>
            <a:r>
              <a:rPr lang="en-US" sz="3600" i="1" dirty="0">
                <a:cs typeface="Times New Roman" panose="02020603050405020304" pitchFamily="18" charset="0"/>
              </a:rPr>
              <a:t>Utah State University </a:t>
            </a:r>
          </a:p>
          <a:p>
            <a:endParaRPr lang="en-US" sz="3600" i="1" dirty="0">
              <a:cs typeface="Times New Roman" panose="02020603050405020304" pitchFamily="18" charset="0"/>
            </a:endParaRPr>
          </a:p>
          <a:p>
            <a:r>
              <a:rPr lang="en-US" sz="3600" b="1" dirty="0">
                <a:cs typeface="Times New Roman" panose="02020603050405020304" pitchFamily="18" charset="0"/>
              </a:rPr>
              <a:t>Dr. Gregory Madden</a:t>
            </a:r>
          </a:p>
          <a:p>
            <a:r>
              <a:rPr lang="en-US" sz="3600" i="1" dirty="0">
                <a:cs typeface="Times New Roman" panose="02020603050405020304" pitchFamily="18" charset="0"/>
              </a:rPr>
              <a:t>Utah State University</a:t>
            </a:r>
          </a:p>
          <a:p>
            <a:endParaRPr lang="en-US" dirty="0"/>
          </a:p>
        </p:txBody>
      </p:sp>
      <p:sp>
        <p:nvSpPr>
          <p:cNvPr id="74" name="TextBox 73">
            <a:extLst>
              <a:ext uri="{FF2B5EF4-FFF2-40B4-BE49-F238E27FC236}">
                <a16:creationId xmlns:a16="http://schemas.microsoft.com/office/drawing/2014/main" id="{ACCB4CCE-D78B-8B4A-A981-5F38E78A3C65}"/>
              </a:ext>
            </a:extLst>
          </p:cNvPr>
          <p:cNvSpPr txBox="1"/>
          <p:nvPr/>
        </p:nvSpPr>
        <p:spPr>
          <a:xfrm>
            <a:off x="7582826" y="24965276"/>
            <a:ext cx="3161374" cy="2554545"/>
          </a:xfrm>
          <a:prstGeom prst="rect">
            <a:avLst/>
          </a:prstGeom>
          <a:noFill/>
        </p:spPr>
        <p:txBody>
          <a:bodyPr wrap="square" rtlCol="0">
            <a:spAutoFit/>
          </a:bodyPr>
          <a:lstStyle/>
          <a:p>
            <a:r>
              <a:rPr lang="en-US" sz="3200" i="1" dirty="0">
                <a:solidFill>
                  <a:schemeClr val="tx1">
                    <a:lumMod val="50000"/>
                    <a:lumOff val="50000"/>
                  </a:schemeClr>
                </a:solidFill>
              </a:rPr>
              <a:t>Use simple, relevant images that are easy to explain</a:t>
            </a:r>
          </a:p>
          <a:p>
            <a:endParaRPr lang="en-US" sz="3200" i="1" dirty="0">
              <a:solidFill>
                <a:schemeClr val="tx1">
                  <a:lumMod val="50000"/>
                  <a:lumOff val="50000"/>
                </a:schemeClr>
              </a:solidFill>
            </a:endParaRPr>
          </a:p>
        </p:txBody>
      </p:sp>
      <p:sp>
        <p:nvSpPr>
          <p:cNvPr id="75" name="TextBox 74">
            <a:extLst>
              <a:ext uri="{FF2B5EF4-FFF2-40B4-BE49-F238E27FC236}">
                <a16:creationId xmlns:a16="http://schemas.microsoft.com/office/drawing/2014/main" id="{95DE7F91-9F26-8546-B593-A609E213F197}"/>
              </a:ext>
            </a:extLst>
          </p:cNvPr>
          <p:cNvSpPr txBox="1"/>
          <p:nvPr/>
        </p:nvSpPr>
        <p:spPr>
          <a:xfrm>
            <a:off x="33860753" y="7813449"/>
            <a:ext cx="3161374" cy="4031873"/>
          </a:xfrm>
          <a:prstGeom prst="rect">
            <a:avLst/>
          </a:prstGeom>
          <a:noFill/>
        </p:spPr>
        <p:txBody>
          <a:bodyPr wrap="square" rtlCol="0">
            <a:spAutoFit/>
          </a:bodyPr>
          <a:lstStyle/>
          <a:p>
            <a:r>
              <a:rPr lang="en-US" sz="3200" i="1" dirty="0">
                <a:solidFill>
                  <a:schemeClr val="bg1"/>
                </a:solidFill>
              </a:rPr>
              <a:t>You may be tempted to think an image this big is a waste of space when you could fill it with more words. Resist that urge!</a:t>
            </a:r>
          </a:p>
        </p:txBody>
      </p:sp>
      <p:sp>
        <p:nvSpPr>
          <p:cNvPr id="20" name="TextBox 19">
            <a:extLst>
              <a:ext uri="{FF2B5EF4-FFF2-40B4-BE49-F238E27FC236}">
                <a16:creationId xmlns:a16="http://schemas.microsoft.com/office/drawing/2014/main" id="{525EEF9C-DD08-FB4B-A26B-D301E54A4E1A}"/>
              </a:ext>
            </a:extLst>
          </p:cNvPr>
          <p:cNvSpPr txBox="1"/>
          <p:nvPr/>
        </p:nvSpPr>
        <p:spPr>
          <a:xfrm>
            <a:off x="22440900" y="21759657"/>
            <a:ext cx="9829800" cy="1077218"/>
          </a:xfrm>
          <a:prstGeom prst="rect">
            <a:avLst/>
          </a:prstGeom>
          <a:noFill/>
        </p:spPr>
        <p:txBody>
          <a:bodyPr wrap="square" rtlCol="0">
            <a:spAutoFit/>
          </a:bodyPr>
          <a:lstStyle/>
          <a:p>
            <a:r>
              <a:rPr lang="en-US" sz="3200" dirty="0">
                <a:solidFill>
                  <a:schemeClr val="tx1">
                    <a:lumMod val="50000"/>
                    <a:lumOff val="50000"/>
                  </a:schemeClr>
                </a:solidFill>
              </a:rPr>
              <a:t>Rats exposed to delays (DE) chose the larger delayed choice more often than rats who had no exposure (IE).</a:t>
            </a:r>
          </a:p>
        </p:txBody>
      </p:sp>
      <p:pic>
        <p:nvPicPr>
          <p:cNvPr id="5" name="Picture 4">
            <a:extLst>
              <a:ext uri="{FF2B5EF4-FFF2-40B4-BE49-F238E27FC236}">
                <a16:creationId xmlns:a16="http://schemas.microsoft.com/office/drawing/2014/main" id="{2D95AA6E-2E68-0EDF-ECF1-3D66EF4A9641}"/>
              </a:ext>
            </a:extLst>
          </p:cNvPr>
          <p:cNvPicPr>
            <a:picLocks noChangeAspect="1"/>
          </p:cNvPicPr>
          <p:nvPr/>
        </p:nvPicPr>
        <p:blipFill>
          <a:blip r:embed="rId5"/>
          <a:stretch>
            <a:fillRect/>
          </a:stretch>
        </p:blipFill>
        <p:spPr>
          <a:xfrm>
            <a:off x="22947165" y="15662835"/>
            <a:ext cx="4266778" cy="5788597"/>
          </a:xfrm>
          <a:prstGeom prst="rect">
            <a:avLst/>
          </a:prstGeom>
        </p:spPr>
      </p:pic>
      <p:pic>
        <p:nvPicPr>
          <p:cNvPr id="7" name="Picture 6">
            <a:extLst>
              <a:ext uri="{FF2B5EF4-FFF2-40B4-BE49-F238E27FC236}">
                <a16:creationId xmlns:a16="http://schemas.microsoft.com/office/drawing/2014/main" id="{B22B2AF4-AD98-B48E-9B1D-9965F09C3CDC}"/>
              </a:ext>
            </a:extLst>
          </p:cNvPr>
          <p:cNvPicPr>
            <a:picLocks noChangeAspect="1"/>
          </p:cNvPicPr>
          <p:nvPr/>
        </p:nvPicPr>
        <p:blipFill>
          <a:blip r:embed="rId6"/>
          <a:stretch>
            <a:fillRect/>
          </a:stretch>
        </p:blipFill>
        <p:spPr>
          <a:xfrm rot="1026408">
            <a:off x="23918795" y="15886425"/>
            <a:ext cx="7424206" cy="7424206"/>
          </a:xfrm>
          <a:prstGeom prst="rect">
            <a:avLst/>
          </a:prstGeom>
        </p:spPr>
      </p:pic>
      <p:sp>
        <p:nvSpPr>
          <p:cNvPr id="8" name="Cloud Callout 42">
            <a:extLst>
              <a:ext uri="{FF2B5EF4-FFF2-40B4-BE49-F238E27FC236}">
                <a16:creationId xmlns:a16="http://schemas.microsoft.com/office/drawing/2014/main" id="{B47FA05A-E756-788C-F959-B72C5F186A2B}"/>
              </a:ext>
            </a:extLst>
          </p:cNvPr>
          <p:cNvSpPr/>
          <p:nvPr/>
        </p:nvSpPr>
        <p:spPr>
          <a:xfrm>
            <a:off x="27784802" y="15278143"/>
            <a:ext cx="4571155" cy="2466826"/>
          </a:xfrm>
          <a:prstGeom prst="cloudCallout">
            <a:avLst>
              <a:gd name="adj1" fmla="val -51653"/>
              <a:gd name="adj2" fmla="val 61819"/>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a:solidFill>
                  <a:schemeClr val="tx1"/>
                </a:solidFill>
              </a:rPr>
              <a:t>I have to wait.</a:t>
            </a:r>
          </a:p>
        </p:txBody>
      </p:sp>
      <p:pic>
        <p:nvPicPr>
          <p:cNvPr id="22" name="Picture 21">
            <a:extLst>
              <a:ext uri="{FF2B5EF4-FFF2-40B4-BE49-F238E27FC236}">
                <a16:creationId xmlns:a16="http://schemas.microsoft.com/office/drawing/2014/main" id="{7EA44CA2-0076-C474-F046-E597444A01AD}"/>
              </a:ext>
            </a:extLst>
          </p:cNvPr>
          <p:cNvPicPr>
            <a:picLocks noChangeAspect="1"/>
          </p:cNvPicPr>
          <p:nvPr/>
        </p:nvPicPr>
        <p:blipFill>
          <a:blip r:embed="rId7"/>
          <a:stretch>
            <a:fillRect/>
          </a:stretch>
        </p:blipFill>
        <p:spPr>
          <a:xfrm>
            <a:off x="1074292" y="6765204"/>
            <a:ext cx="3447650" cy="4958182"/>
          </a:xfrm>
          <a:prstGeom prst="rect">
            <a:avLst/>
          </a:prstGeom>
        </p:spPr>
      </p:pic>
      <p:pic>
        <p:nvPicPr>
          <p:cNvPr id="26" name="Picture 25">
            <a:extLst>
              <a:ext uri="{FF2B5EF4-FFF2-40B4-BE49-F238E27FC236}">
                <a16:creationId xmlns:a16="http://schemas.microsoft.com/office/drawing/2014/main" id="{85A55DF1-B3CF-BEE6-9F2C-2CE13AA7BD91}"/>
              </a:ext>
            </a:extLst>
          </p:cNvPr>
          <p:cNvPicPr>
            <a:picLocks noChangeAspect="1"/>
          </p:cNvPicPr>
          <p:nvPr/>
        </p:nvPicPr>
        <p:blipFill>
          <a:blip r:embed="rId8"/>
          <a:stretch>
            <a:fillRect/>
          </a:stretch>
        </p:blipFill>
        <p:spPr>
          <a:xfrm>
            <a:off x="596343" y="25066305"/>
            <a:ext cx="10507333" cy="6194195"/>
          </a:xfrm>
          <a:prstGeom prst="rect">
            <a:avLst/>
          </a:prstGeom>
        </p:spPr>
      </p:pic>
      <p:pic>
        <p:nvPicPr>
          <p:cNvPr id="31" name="Picture 30">
            <a:extLst>
              <a:ext uri="{FF2B5EF4-FFF2-40B4-BE49-F238E27FC236}">
                <a16:creationId xmlns:a16="http://schemas.microsoft.com/office/drawing/2014/main" id="{D6B5A3CC-7654-914F-D798-15D84B65A7FD}"/>
              </a:ext>
            </a:extLst>
          </p:cNvPr>
          <p:cNvPicPr>
            <a:picLocks noChangeAspect="1"/>
          </p:cNvPicPr>
          <p:nvPr/>
        </p:nvPicPr>
        <p:blipFill>
          <a:blip r:embed="rId9"/>
          <a:stretch>
            <a:fillRect/>
          </a:stretch>
        </p:blipFill>
        <p:spPr>
          <a:xfrm>
            <a:off x="32806715" y="6961829"/>
            <a:ext cx="11063556" cy="25956577"/>
          </a:xfrm>
          <a:prstGeom prst="rect">
            <a:avLst/>
          </a:prstGeom>
        </p:spPr>
      </p:pic>
    </p:spTree>
    <p:extLst>
      <p:ext uri="{BB962C8B-B14F-4D97-AF65-F5344CB8AC3E}">
        <p14:creationId xmlns:p14="http://schemas.microsoft.com/office/powerpoint/2010/main" val="187055948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USU 2021">
      <a:dk1>
        <a:srgbClr val="000000"/>
      </a:dk1>
      <a:lt1>
        <a:srgbClr val="FFFFFF"/>
      </a:lt1>
      <a:dk2>
        <a:srgbClr val="00263A"/>
      </a:dk2>
      <a:lt2>
        <a:srgbClr val="A2AAAD"/>
      </a:lt2>
      <a:accent1>
        <a:srgbClr val="16597D"/>
      </a:accent1>
      <a:accent2>
        <a:srgbClr val="01ADD8"/>
      </a:accent2>
      <a:accent3>
        <a:srgbClr val="00938F"/>
      </a:accent3>
      <a:accent4>
        <a:srgbClr val="F16178"/>
      </a:accent4>
      <a:accent5>
        <a:srgbClr val="FF8300"/>
      </a:accent5>
      <a:accent6>
        <a:srgbClr val="F6BD17"/>
      </a:accent6>
      <a:hlink>
        <a:srgbClr val="288DC2"/>
      </a:hlink>
      <a:folHlink>
        <a:srgbClr val="6EA9D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5107</TotalTime>
  <Words>428</Words>
  <Application>Microsoft Office PowerPoint</Application>
  <PresentationFormat>Custom</PresentationFormat>
  <Paragraphs>47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Grady Bing</dc:creator>
  <cp:lastModifiedBy>Athena Dupont</cp:lastModifiedBy>
  <cp:revision>53</cp:revision>
  <dcterms:created xsi:type="dcterms:W3CDTF">2021-11-02T19:10:03Z</dcterms:created>
  <dcterms:modified xsi:type="dcterms:W3CDTF">2024-01-11T04:24:58Z</dcterms:modified>
</cp:coreProperties>
</file>