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9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3536" userDrawn="1">
          <p15:clr>
            <a:srgbClr val="A4A3A4"/>
          </p15:clr>
        </p15:guide>
        <p15:guide id="2" pos="576" userDrawn="1">
          <p15:clr>
            <a:srgbClr val="A4A3A4"/>
          </p15:clr>
        </p15:guide>
        <p15:guide id="3" pos="27072" userDrawn="1">
          <p15:clr>
            <a:srgbClr val="A4A3A4"/>
          </p15:clr>
        </p15:guide>
        <p15:guide id="4" orient="horz" pos="576" userDrawn="1">
          <p15:clr>
            <a:srgbClr val="A4A3A4"/>
          </p15:clr>
        </p15:guide>
        <p15:guide id="5" orient="horz" pos="20160" userDrawn="1">
          <p15:clr>
            <a:srgbClr val="A4A3A4"/>
          </p15:clr>
        </p15:guide>
        <p15:guide id="6" pos="14136" userDrawn="1">
          <p15:clr>
            <a:srgbClr val="A4A3A4"/>
          </p15:clr>
        </p15:guide>
        <p15:guide id="7" pos="20304" userDrawn="1">
          <p15:clr>
            <a:srgbClr val="A4A3A4"/>
          </p15:clr>
        </p15:guide>
        <p15:guide id="8" pos="20880" userDrawn="1">
          <p15:clr>
            <a:srgbClr val="A4A3A4"/>
          </p15:clr>
        </p15:guide>
        <p15:guide id="9" pos="7344" userDrawn="1">
          <p15:clr>
            <a:srgbClr val="A4A3A4"/>
          </p15:clr>
        </p15:guide>
        <p15:guide id="10" pos="6768" userDrawn="1">
          <p15:clr>
            <a:srgbClr val="A4A3A4"/>
          </p15:clr>
        </p15:guide>
        <p15:guide id="11" orient="horz" pos="3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24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0FAE6F-E6F9-430A-B3FA-8B711899605B}" v="1" dt="2021-11-22T19:40:16.6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696"/>
  </p:normalViewPr>
  <p:slideViewPr>
    <p:cSldViewPr snapToGrid="0" snapToObjects="1">
      <p:cViewPr varScale="1">
        <p:scale>
          <a:sx n="21" d="100"/>
          <a:sy n="21" d="100"/>
        </p:scale>
        <p:origin x="2520" y="264"/>
      </p:cViewPr>
      <p:guideLst>
        <p:guide pos="13536"/>
        <p:guide pos="576"/>
        <p:guide pos="27072"/>
        <p:guide orient="horz" pos="576"/>
        <p:guide orient="horz" pos="20160"/>
        <p:guide pos="14136"/>
        <p:guide pos="20304"/>
        <p:guide pos="20880"/>
        <p:guide pos="7344"/>
        <p:guide pos="6768"/>
        <p:guide orient="horz" pos="3240"/>
      </p:guideLst>
    </p:cSldViewPr>
  </p:slideViewPr>
  <p:notesTextViewPr>
    <p:cViewPr>
      <p:scale>
        <a:sx n="105" d="100"/>
        <a:sy n="10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284D0-50F2-D64B-8044-CA2CD9EAA405}" type="datetimeFigureOut">
              <a:rPr lang="en-US" smtClean="0"/>
              <a:t>1/10/24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91E70-C4DC-A140-99E4-0C17B258F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63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original Better Poster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91E70-C4DC-A140-99E4-0C17B258FC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15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G Better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FFF8EB3-2542-0A4C-AD08-A531CB96CE4E}"/>
              </a:ext>
            </a:extLst>
          </p:cNvPr>
          <p:cNvSpPr/>
          <p:nvPr userDrawn="1"/>
        </p:nvSpPr>
        <p:spPr>
          <a:xfrm>
            <a:off x="9053567" y="38163"/>
            <a:ext cx="25784066" cy="32918400"/>
          </a:xfrm>
          <a:prstGeom prst="rect">
            <a:avLst/>
          </a:prstGeom>
          <a:solidFill>
            <a:srgbClr val="0F2439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109">
            <a:extLst>
              <a:ext uri="{FF2B5EF4-FFF2-40B4-BE49-F238E27FC236}">
                <a16:creationId xmlns:a16="http://schemas.microsoft.com/office/drawing/2014/main" id="{B6387B71-E814-D74C-A562-F4CADFB566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16142839" y="30175199"/>
            <a:ext cx="11605521" cy="184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98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esenter B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680043F-FC17-CB4F-95B7-7E1F3ACDA97F}"/>
              </a:ext>
            </a:extLst>
          </p:cNvPr>
          <p:cNvSpPr/>
          <p:nvPr userDrawn="1"/>
        </p:nvSpPr>
        <p:spPr>
          <a:xfrm>
            <a:off x="14996158" y="0"/>
            <a:ext cx="28895042" cy="329184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8BC2B6-F796-AD45-9099-CB7199DFA69D}"/>
              </a:ext>
            </a:extLst>
          </p:cNvPr>
          <p:cNvSpPr/>
          <p:nvPr userDrawn="1"/>
        </p:nvSpPr>
        <p:spPr>
          <a:xfrm>
            <a:off x="-1" y="0"/>
            <a:ext cx="14996161" cy="32918400"/>
          </a:xfrm>
          <a:prstGeom prst="rect">
            <a:avLst/>
          </a:prstGeom>
          <a:solidFill>
            <a:srgbClr val="0F2439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109">
            <a:extLst>
              <a:ext uri="{FF2B5EF4-FFF2-40B4-BE49-F238E27FC236}">
                <a16:creationId xmlns:a16="http://schemas.microsoft.com/office/drawing/2014/main" id="{C16CA098-7688-4845-B436-36720CD423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1695318" y="30087479"/>
            <a:ext cx="11605521" cy="184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3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 hero B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42953E31-1342-7E45-8E21-E3B6B930DC67}"/>
              </a:ext>
            </a:extLst>
          </p:cNvPr>
          <p:cNvSpPr/>
          <p:nvPr userDrawn="1"/>
        </p:nvSpPr>
        <p:spPr>
          <a:xfrm>
            <a:off x="11708345" y="-27478"/>
            <a:ext cx="32182855" cy="11720885"/>
          </a:xfrm>
          <a:custGeom>
            <a:avLst/>
            <a:gdLst>
              <a:gd name="connsiteX0" fmla="*/ 0 w 32111079"/>
              <a:gd name="connsiteY0" fmla="*/ 0 h 11720885"/>
              <a:gd name="connsiteX1" fmla="*/ 32111079 w 32111079"/>
              <a:gd name="connsiteY1" fmla="*/ 0 h 11720885"/>
              <a:gd name="connsiteX2" fmla="*/ 32111079 w 32111079"/>
              <a:gd name="connsiteY2" fmla="*/ 10587281 h 11720885"/>
              <a:gd name="connsiteX3" fmla="*/ 30977475 w 32111079"/>
              <a:gd name="connsiteY3" fmla="*/ 11720885 h 11720885"/>
              <a:gd name="connsiteX4" fmla="*/ 1061828 w 32111079"/>
              <a:gd name="connsiteY4" fmla="*/ 11720885 h 11720885"/>
              <a:gd name="connsiteX5" fmla="*/ 17308 w 32111079"/>
              <a:gd name="connsiteY5" fmla="*/ 11028531 h 11720885"/>
              <a:gd name="connsiteX6" fmla="*/ 0 w 32111079"/>
              <a:gd name="connsiteY6" fmla="*/ 10981241 h 11720885"/>
              <a:gd name="connsiteX7" fmla="*/ 0 w 32111079"/>
              <a:gd name="connsiteY7" fmla="*/ 0 h 11720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11079" h="11720885">
                <a:moveTo>
                  <a:pt x="0" y="0"/>
                </a:moveTo>
                <a:lnTo>
                  <a:pt x="32111079" y="0"/>
                </a:lnTo>
                <a:lnTo>
                  <a:pt x="32111079" y="10587281"/>
                </a:lnTo>
                <a:cubicBezTo>
                  <a:pt x="32111079" y="11213353"/>
                  <a:pt x="31603547" y="11720885"/>
                  <a:pt x="30977475" y="11720885"/>
                </a:cubicBezTo>
                <a:lnTo>
                  <a:pt x="1061828" y="11720885"/>
                </a:lnTo>
                <a:cubicBezTo>
                  <a:pt x="592274" y="11720885"/>
                  <a:pt x="189399" y="11435398"/>
                  <a:pt x="17308" y="11028531"/>
                </a:cubicBezTo>
                <a:lnTo>
                  <a:pt x="0" y="10981241"/>
                </a:lnTo>
                <a:lnTo>
                  <a:pt x="0" y="0"/>
                </a:lnTo>
                <a:close/>
              </a:path>
            </a:pathLst>
          </a:custGeom>
          <a:solidFill>
            <a:srgbClr val="0F2439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DDCBA0-D825-7343-AF62-E64FE01DDAFF}"/>
              </a:ext>
            </a:extLst>
          </p:cNvPr>
          <p:cNvSpPr/>
          <p:nvPr userDrawn="1"/>
        </p:nvSpPr>
        <p:spPr>
          <a:xfrm>
            <a:off x="0" y="0"/>
            <a:ext cx="11708345" cy="329184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Graphical user interface&#10;&#10;Description automatically generated">
            <a:extLst>
              <a:ext uri="{FF2B5EF4-FFF2-40B4-BE49-F238E27FC236}">
                <a16:creationId xmlns:a16="http://schemas.microsoft.com/office/drawing/2014/main" id="{D1F9ACEC-ECB5-364C-9C7C-BE5921AD0C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7338" y="29141656"/>
            <a:ext cx="9673661" cy="286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3134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68" userDrawn="1">
          <p15:clr>
            <a:srgbClr val="FBAE40"/>
          </p15:clr>
        </p15:guide>
        <p15:guide id="2" pos="1382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 hero m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6BD29EA-1972-C248-92C4-EAB619C6B72D}"/>
              </a:ext>
            </a:extLst>
          </p:cNvPr>
          <p:cNvSpPr/>
          <p:nvPr userDrawn="1"/>
        </p:nvSpPr>
        <p:spPr>
          <a:xfrm>
            <a:off x="0" y="0"/>
            <a:ext cx="28433486" cy="329184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C0403D38-D978-AB48-A22E-BC312669A4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486880" y="29559138"/>
            <a:ext cx="12478097" cy="198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34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ditional 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531A0E-8B40-D04E-9860-CC4D35EB642D}"/>
              </a:ext>
            </a:extLst>
          </p:cNvPr>
          <p:cNvSpPr/>
          <p:nvPr userDrawn="1"/>
        </p:nvSpPr>
        <p:spPr>
          <a:xfrm>
            <a:off x="-1" y="0"/>
            <a:ext cx="43891201" cy="636926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ext, logo&#10;&#10;Description automatically generated">
            <a:extLst>
              <a:ext uri="{FF2B5EF4-FFF2-40B4-BE49-F238E27FC236}">
                <a16:creationId xmlns:a16="http://schemas.microsoft.com/office/drawing/2014/main" id="{D50F2F4D-5376-F849-968E-893B292884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534352" y="860004"/>
            <a:ext cx="3442447" cy="4379557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D57342-1A8B-B14A-8ED4-AC4289B3BB78}"/>
              </a:ext>
            </a:extLst>
          </p:cNvPr>
          <p:cNvCxnSpPr>
            <a:cxnSpLocks/>
          </p:cNvCxnSpPr>
          <p:nvPr userDrawn="1"/>
        </p:nvCxnSpPr>
        <p:spPr>
          <a:xfrm flipV="1">
            <a:off x="161364" y="0"/>
            <a:ext cx="0" cy="6400800"/>
          </a:xfrm>
          <a:prstGeom prst="line">
            <a:avLst/>
          </a:prstGeom>
          <a:ln w="3810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27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ditional pos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6D5B9FE-11A4-7346-B31F-F5D4F9043379}"/>
              </a:ext>
            </a:extLst>
          </p:cNvPr>
          <p:cNvSpPr/>
          <p:nvPr userDrawn="1"/>
        </p:nvSpPr>
        <p:spPr>
          <a:xfrm>
            <a:off x="0" y="0"/>
            <a:ext cx="43891200" cy="329458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DDCAE2-24B1-6B43-90D2-B77D4F0D085B}"/>
              </a:ext>
            </a:extLst>
          </p:cNvPr>
          <p:cNvSpPr/>
          <p:nvPr userDrawn="1"/>
        </p:nvSpPr>
        <p:spPr>
          <a:xfrm rot="5400000">
            <a:off x="20103058" y="9157741"/>
            <a:ext cx="3685081" cy="43891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109">
            <a:extLst>
              <a:ext uri="{FF2B5EF4-FFF2-40B4-BE49-F238E27FC236}">
                <a16:creationId xmlns:a16="http://schemas.microsoft.com/office/drawing/2014/main" id="{0B44EB41-9264-9540-86C4-9F32D61AD9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960120" y="30175199"/>
            <a:ext cx="11605521" cy="184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09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ditional pos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BE7A548-8FA4-5C4B-AD71-E0A031E22648}"/>
              </a:ext>
            </a:extLst>
          </p:cNvPr>
          <p:cNvSpPr/>
          <p:nvPr userDrawn="1"/>
        </p:nvSpPr>
        <p:spPr>
          <a:xfrm rot="5400000">
            <a:off x="17915240" y="-17915235"/>
            <a:ext cx="8060720" cy="43891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9C2643E-5FC8-A444-9424-93DB0CBCE779}"/>
              </a:ext>
            </a:extLst>
          </p:cNvPr>
          <p:cNvGrpSpPr/>
          <p:nvPr userDrawn="1"/>
        </p:nvGrpSpPr>
        <p:grpSpPr>
          <a:xfrm>
            <a:off x="0" y="6655145"/>
            <a:ext cx="43891200" cy="2342397"/>
            <a:chOff x="0" y="6497913"/>
            <a:chExt cx="43891200" cy="2499630"/>
          </a:xfrm>
          <a:solidFill>
            <a:schemeClr val="bg2"/>
          </a:solidFill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11CB6447-2BCB-7547-AC74-241D0E4BC7E9}"/>
                </a:ext>
              </a:extLst>
            </p:cNvPr>
            <p:cNvSpPr/>
            <p:nvPr/>
          </p:nvSpPr>
          <p:spPr>
            <a:xfrm>
              <a:off x="0" y="6742587"/>
              <a:ext cx="43891200" cy="2254956"/>
            </a:xfrm>
            <a:prstGeom prst="roundRect">
              <a:avLst>
                <a:gd name="adj" fmla="val 3788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65B1CD86-A629-2A48-8FBA-5A99A978E5B0}"/>
                </a:ext>
              </a:extLst>
            </p:cNvPr>
            <p:cNvSpPr/>
            <p:nvPr/>
          </p:nvSpPr>
          <p:spPr>
            <a:xfrm>
              <a:off x="0" y="6497913"/>
              <a:ext cx="43891200" cy="1499926"/>
            </a:xfrm>
            <a:prstGeom prst="roundRect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</a:endParaRPr>
            </a:p>
          </p:txBody>
        </p:sp>
      </p:grp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2F6A838-21FD-5A44-AF76-857B0EC31B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004000" y="7366328"/>
            <a:ext cx="10972800" cy="105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14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348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7ECA4-2C3A-7546-B9B9-C9C5A89F4660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D029D-74ED-0041-825B-5872D363F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51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3" r:id="rId3"/>
    <p:sldLayoutId id="2147483665" r:id="rId4"/>
    <p:sldLayoutId id="2147483664" r:id="rId5"/>
    <p:sldLayoutId id="2147483661" r:id="rId6"/>
    <p:sldLayoutId id="2147483662" r:id="rId7"/>
    <p:sldLayoutId id="2147483668" r:id="rId8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CA6C940C-A3E7-8042-839C-F2D07687974B}"/>
              </a:ext>
            </a:extLst>
          </p:cNvPr>
          <p:cNvSpPr txBox="1"/>
          <p:nvPr/>
        </p:nvSpPr>
        <p:spPr>
          <a:xfrm>
            <a:off x="10913630" y="1511178"/>
            <a:ext cx="21776170" cy="10864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b="1" dirty="0">
                <a:solidFill>
                  <a:schemeClr val="accent2"/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Amalga, Utah </a:t>
            </a:r>
            <a:r>
              <a:rPr lang="en-US" sz="17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was settled for </a:t>
            </a:r>
            <a:r>
              <a:rPr lang="en-US" sz="17500" b="1" dirty="0">
                <a:solidFill>
                  <a:schemeClr val="accent2"/>
                </a:solidFill>
                <a:latin typeface="+mj-lt"/>
                <a:cs typeface="Segoe UI" panose="020B0502040204020203" pitchFamily="34" charset="0"/>
              </a:rPr>
              <a:t>sugar beet </a:t>
            </a:r>
            <a:r>
              <a:rPr lang="en-US" sz="17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farming but couldn’t support itself.  </a:t>
            </a:r>
            <a:endParaRPr lang="en-US" sz="17500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B851B66-6045-BB4A-A5E3-BBD772F3CEFD}"/>
              </a:ext>
            </a:extLst>
          </p:cNvPr>
          <p:cNvSpPr txBox="1"/>
          <p:nvPr/>
        </p:nvSpPr>
        <p:spPr>
          <a:xfrm>
            <a:off x="914400" y="914400"/>
            <a:ext cx="727813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tx2"/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The promise of a  </a:t>
            </a:r>
            <a:r>
              <a:rPr lang="en-US" sz="6600" b="1" dirty="0">
                <a:solidFill>
                  <a:schemeClr val="accent2"/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profitable sugar crop </a:t>
            </a:r>
            <a:r>
              <a:rPr lang="en-US" sz="6600" dirty="0">
                <a:solidFill>
                  <a:schemeClr val="tx2"/>
                </a:solidFill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turned a rural area into a thriving settlement.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2F3B3DBF-2968-B242-927C-A9A0510DAA4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14400" y="6579829"/>
            <a:ext cx="2283295" cy="2857849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B9058A12-FAB2-6841-97C7-7FE46414D46C}"/>
              </a:ext>
            </a:extLst>
          </p:cNvPr>
          <p:cNvSpPr txBox="1"/>
          <p:nvPr/>
        </p:nvSpPr>
        <p:spPr>
          <a:xfrm>
            <a:off x="914401" y="10270489"/>
            <a:ext cx="7278130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Mormonism and the Utah Sugar Economy</a:t>
            </a:r>
          </a:p>
          <a:p>
            <a:pPr algn="ctr"/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When Wilford Woodruff became the president of the Church of Jesus Christ of Latter-Day Saints in 1889, he told church leadership that </a:t>
            </a:r>
            <a:r>
              <a:rPr lang="en-US" sz="4000" b="1" dirty="0">
                <a:solidFill>
                  <a:schemeClr val="tx1"/>
                </a:solidFill>
              </a:rPr>
              <a:t>“the Lord would like the great business of manufacturing sugar established in our midst.” </a:t>
            </a:r>
          </a:p>
          <a:p>
            <a:endParaRPr lang="en-US" sz="4000" b="1" dirty="0">
              <a:cs typeface="Times New Roman" panose="02020603050405020304" pitchFamily="18" charset="0"/>
            </a:endParaRPr>
          </a:p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Northern Utah was well-suited to grow the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large number of sugar beets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necessary for sugar. The church established the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Amalgamated Sugar Company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to build a community and infrastructure to manufacture sugar in an area known as Alto.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88BF6DC-9E80-3A41-AEF4-2891BC570915}"/>
              </a:ext>
            </a:extLst>
          </p:cNvPr>
          <p:cNvSpPr txBox="1"/>
          <p:nvPr/>
        </p:nvSpPr>
        <p:spPr>
          <a:xfrm>
            <a:off x="35698669" y="914400"/>
            <a:ext cx="7278131" cy="963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A Sugar Crash</a:t>
            </a:r>
          </a:p>
          <a:p>
            <a:pPr algn="ctr"/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The newly-named town of Amalga experienced an economic boom as it transformed into a sugar community. However,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blights of ringworms, leafhoppers, and white flies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decimated its crops in 1924 and 1926. </a:t>
            </a:r>
          </a:p>
          <a:p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Within months, its businesses closed, the railroad decommissioned its stop, and many families left the town. </a:t>
            </a:r>
          </a:p>
          <a:p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43B67D0-C5EB-8441-9F27-5DB088C3049E}"/>
              </a:ext>
            </a:extLst>
          </p:cNvPr>
          <p:cNvSpPr txBox="1"/>
          <p:nvPr/>
        </p:nvSpPr>
        <p:spPr>
          <a:xfrm rot="10800000" flipV="1">
            <a:off x="914400" y="30382990"/>
            <a:ext cx="72781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Amalga, formerly known as Alto but renamed for the sugar company, sits in the northern end of Cache Valley on the Utah side of the border.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ED4ECA0-9BDF-5043-A11A-CACBF3631532}"/>
              </a:ext>
            </a:extLst>
          </p:cNvPr>
          <p:cNvSpPr txBox="1"/>
          <p:nvPr/>
        </p:nvSpPr>
        <p:spPr>
          <a:xfrm>
            <a:off x="35698667" y="26849543"/>
            <a:ext cx="72781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accent2"/>
                </a:solidFill>
                <a:latin typeface="MillerBanner Black" panose="02000504090000020003" pitchFamily="50" charset="0"/>
              </a:rPr>
              <a:t>Amalga Today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6F60A21-D12A-0842-AE7E-B5B8560D7555}"/>
              </a:ext>
            </a:extLst>
          </p:cNvPr>
          <p:cNvSpPr txBox="1"/>
          <p:nvPr/>
        </p:nvSpPr>
        <p:spPr>
          <a:xfrm>
            <a:off x="35698668" y="28168060"/>
            <a:ext cx="72781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cs typeface="Segoe UI" panose="020B0502040204020203" pitchFamily="34" charset="0"/>
              </a:rPr>
              <a:t>The remaining families returned to subsistence crops like tomatoes, alfalfa, and corn. Amalga’s current population is about 500 people, and it still produces mostly alfalfa and corn.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19C9720-7FFC-304E-B3B2-C1388B935450}"/>
              </a:ext>
            </a:extLst>
          </p:cNvPr>
          <p:cNvSpPr txBox="1"/>
          <p:nvPr/>
        </p:nvSpPr>
        <p:spPr>
          <a:xfrm rot="10800000" flipV="1">
            <a:off x="10850131" y="26004771"/>
            <a:ext cx="2190316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1"/>
                </a:solidFill>
              </a:rPr>
              <a:t>In 1916, the ASC promised farmers in Alto, Utah, that they would build a $900,000 factory capable of processing 5000 acres’ sugar beet crops into sugar. Prior to the formation of the company, Alto’s growth was stunted by its inability to grow cash crops; with the promise of a profitable sugar factory, the unincorporated settlement grew to include a store, school, hotel, church, and boardinghouses. The rail line built a stop in the new town, better roads were developed, and bridges strengthened. </a:t>
            </a:r>
          </a:p>
        </p:txBody>
      </p:sp>
      <p:pic>
        <p:nvPicPr>
          <p:cNvPr id="4" name="Picture 3" descr="A person standing in front of a pile of root vegetables&#10;&#10;Description automatically generated">
            <a:extLst>
              <a:ext uri="{FF2B5EF4-FFF2-40B4-BE49-F238E27FC236}">
                <a16:creationId xmlns:a16="http://schemas.microsoft.com/office/drawing/2014/main" id="{478B9AD6-403B-0C83-9B7E-F073A633F3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13630" y="13593078"/>
            <a:ext cx="22178019" cy="11932969"/>
          </a:xfrm>
          <a:prstGeom prst="rect">
            <a:avLst/>
          </a:prstGeom>
        </p:spPr>
      </p:pic>
      <p:pic>
        <p:nvPicPr>
          <p:cNvPr id="5" name="Picture 2" descr="Amalga, Utah - Wikipedia">
            <a:extLst>
              <a:ext uri="{FF2B5EF4-FFF2-40B4-BE49-F238E27FC236}">
                <a16:creationId xmlns:a16="http://schemas.microsoft.com/office/drawing/2014/main" id="{BCDA31C4-E62A-A5B8-988B-630519527F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56"/>
          <a:stretch/>
        </p:blipFill>
        <p:spPr bwMode="auto">
          <a:xfrm>
            <a:off x="1316251" y="22801086"/>
            <a:ext cx="5738582" cy="7379774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beet growing in the dirt&#10;&#10;Description automatically generated">
            <a:extLst>
              <a:ext uri="{FF2B5EF4-FFF2-40B4-BE49-F238E27FC236}">
                <a16:creationId xmlns:a16="http://schemas.microsoft.com/office/drawing/2014/main" id="{F8CE55D7-9071-EF84-8DFC-89B38FD89DF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3933" t="6108" r="27237" b="9165"/>
          <a:stretch/>
        </p:blipFill>
        <p:spPr>
          <a:xfrm>
            <a:off x="35569692" y="10181675"/>
            <a:ext cx="7536080" cy="158230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FD75668-5F0B-CE3F-0EF1-F39ADD24AB3C}"/>
              </a:ext>
            </a:extLst>
          </p:cNvPr>
          <p:cNvSpPr txBox="1"/>
          <p:nvPr/>
        </p:nvSpPr>
        <p:spPr>
          <a:xfrm>
            <a:off x="3272280" y="6577170"/>
            <a:ext cx="59758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cs typeface="Times New Roman" panose="02020603050405020304" pitchFamily="18" charset="0"/>
              </a:rPr>
              <a:t>Beau Jenson</a:t>
            </a:r>
          </a:p>
          <a:p>
            <a:r>
              <a:rPr lang="en-US" sz="3600" i="1" dirty="0">
                <a:cs typeface="Times New Roman" panose="02020603050405020304" pitchFamily="18" charset="0"/>
              </a:rPr>
              <a:t>Utah State University</a:t>
            </a:r>
          </a:p>
          <a:p>
            <a:endParaRPr lang="en-US" sz="3600" i="1" dirty="0">
              <a:cs typeface="Times New Roman" panose="02020603050405020304" pitchFamily="18" charset="0"/>
            </a:endParaRPr>
          </a:p>
          <a:p>
            <a:r>
              <a:rPr lang="en-US" sz="3600" b="1" dirty="0">
                <a:cs typeface="Times New Roman" panose="02020603050405020304" pitchFamily="18" charset="0"/>
              </a:rPr>
              <a:t>Dr. Susan Cogan</a:t>
            </a:r>
          </a:p>
          <a:p>
            <a:r>
              <a:rPr lang="en-US" sz="3600" i="1" dirty="0">
                <a:cs typeface="Times New Roman" panose="02020603050405020304" pitchFamily="18" charset="0"/>
              </a:rPr>
              <a:t>Utah State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431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SU 2021">
      <a:dk1>
        <a:srgbClr val="000000"/>
      </a:dk1>
      <a:lt1>
        <a:srgbClr val="FFFFFF"/>
      </a:lt1>
      <a:dk2>
        <a:srgbClr val="00263A"/>
      </a:dk2>
      <a:lt2>
        <a:srgbClr val="A2AAAD"/>
      </a:lt2>
      <a:accent1>
        <a:srgbClr val="16597D"/>
      </a:accent1>
      <a:accent2>
        <a:srgbClr val="01ADD8"/>
      </a:accent2>
      <a:accent3>
        <a:srgbClr val="00938F"/>
      </a:accent3>
      <a:accent4>
        <a:srgbClr val="F16178"/>
      </a:accent4>
      <a:accent5>
        <a:srgbClr val="FF8300"/>
      </a:accent5>
      <a:accent6>
        <a:srgbClr val="F6BD17"/>
      </a:accent6>
      <a:hlink>
        <a:srgbClr val="288DC2"/>
      </a:hlink>
      <a:folHlink>
        <a:srgbClr val="6EA9DB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3787</TotalTime>
  <Words>353</Words>
  <Application>Microsoft Macintosh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MillerBanner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Grady Bing</dc:creator>
  <cp:lastModifiedBy>Athena Dupont</cp:lastModifiedBy>
  <cp:revision>14</cp:revision>
  <dcterms:created xsi:type="dcterms:W3CDTF">2021-11-02T19:10:03Z</dcterms:created>
  <dcterms:modified xsi:type="dcterms:W3CDTF">2024-01-11T03:14:14Z</dcterms:modified>
</cp:coreProperties>
</file>