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Lst>
  <p:sldSz cy="32918400" cx="43891200"/>
  <p:notesSz cx="6858000" cy="9144000"/>
  <p:embeddedFontLst>
    <p:embeddedFont>
      <p:font typeface="Spectral"/>
      <p:regular r:id="rId8"/>
      <p:bold r:id="rId9"/>
      <p:italic r:id="rId10"/>
      <p:boldItalic r:id="rId11"/>
    </p:embeddedFont>
    <p:embeddedFont>
      <p:font typeface="Spectral SemiBol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3536">
          <p15:clr>
            <a:srgbClr val="A4A3A4"/>
          </p15:clr>
        </p15:guide>
        <p15:guide id="2" pos="576">
          <p15:clr>
            <a:srgbClr val="A4A3A4"/>
          </p15:clr>
        </p15:guide>
        <p15:guide id="3" pos="27072">
          <p15:clr>
            <a:srgbClr val="A4A3A4"/>
          </p15:clr>
        </p15:guide>
        <p15:guide id="4" orient="horz" pos="576">
          <p15:clr>
            <a:srgbClr val="A4A3A4"/>
          </p15:clr>
        </p15:guide>
        <p15:guide id="5" orient="horz" pos="20160">
          <p15:clr>
            <a:srgbClr val="A4A3A4"/>
          </p15:clr>
        </p15:guide>
        <p15:guide id="6" pos="14136">
          <p15:clr>
            <a:srgbClr val="A4A3A4"/>
          </p15:clr>
        </p15:guide>
        <p15:guide id="7" pos="20304">
          <p15:clr>
            <a:srgbClr val="A4A3A4"/>
          </p15:clr>
        </p15:guide>
        <p15:guide id="8" pos="20880">
          <p15:clr>
            <a:srgbClr val="A4A3A4"/>
          </p15:clr>
        </p15:guide>
        <p15:guide id="9" pos="7344">
          <p15:clr>
            <a:srgbClr val="A4A3A4"/>
          </p15:clr>
        </p15:guide>
        <p15:guide id="10" pos="6768">
          <p15:clr>
            <a:srgbClr val="A4A3A4"/>
          </p15:clr>
        </p15:guide>
        <p15:guide id="11" orient="horz" pos="3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536"/>
        <p:guide pos="576"/>
        <p:guide pos="27072"/>
        <p:guide pos="576" orient="horz"/>
        <p:guide pos="20160" orient="horz"/>
        <p:guide pos="14136"/>
        <p:guide pos="20304"/>
        <p:guide pos="20880"/>
        <p:guide pos="7344"/>
        <p:guide pos="6768"/>
        <p:guide pos="324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Spectral-boldItalic.fntdata"/><Relationship Id="rId10" Type="http://schemas.openxmlformats.org/officeDocument/2006/relationships/font" Target="fonts/Spectral-italic.fntdata"/><Relationship Id="rId13" Type="http://schemas.openxmlformats.org/officeDocument/2006/relationships/font" Target="fonts/SpectralSemiBold-bold.fntdata"/><Relationship Id="rId12" Type="http://schemas.openxmlformats.org/officeDocument/2006/relationships/font" Target="fonts/Spectral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font" Target="fonts/Spectral-bold.fntdata"/><Relationship Id="rId15" Type="http://schemas.openxmlformats.org/officeDocument/2006/relationships/font" Target="fonts/SpectralSemiBold-boldItalic.fntdata"/><Relationship Id="rId14" Type="http://schemas.openxmlformats.org/officeDocument/2006/relationships/font" Target="fonts/SpectralSemi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Spectral-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1-11T04:10:17.429">
    <p:pos x="6000" y="0"/>
    <p:text>Basil I love this font for the headers, but I'm not convinced it's amazing for the body text. I think it's giving me the feeling of messy compared with the others in Calibri. This is, of course, only my opinion, but think about it!
-Athena Dupont</p:text>
  </p:cm>
  <p:cm authorId="0" idx="2" dt="2024-01-11T04:10:17.423">
    <p:pos x="6000" y="100"/>
    <p:text>I have made edits.
-Daniel Lenhart</p:text>
  </p:cm>
  <p:cm authorId="0" idx="3" dt="2024-01-11T04:10:17.423">
    <p:pos x="6000" y="200"/>
    <p:text>-Daniel Lenhart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Traditional poster 3</a:t>
            </a:r>
            <a:endParaRPr/>
          </a:p>
        </p:txBody>
      </p:sp>
      <p:sp>
        <p:nvSpPr>
          <p:cNvPr id="43" name="Google Shape;4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ditional poster 3">
  <p:cSld name="Traditional poster 3">
    <p:spTree>
      <p:nvGrpSpPr>
        <p:cNvPr id="15" name="Shape 15"/>
        <p:cNvGrpSpPr/>
        <p:nvPr/>
      </p:nvGrpSpPr>
      <p:grpSpPr>
        <a:xfrm>
          <a:off x="0" y="0"/>
          <a:ext cx="0" cy="0"/>
          <a:chOff x="0" y="0"/>
          <a:chExt cx="0" cy="0"/>
        </a:xfrm>
      </p:grpSpPr>
      <p:sp>
        <p:nvSpPr>
          <p:cNvPr id="16" name="Google Shape;16;p2"/>
          <p:cNvSpPr/>
          <p:nvPr/>
        </p:nvSpPr>
        <p:spPr>
          <a:xfrm rot="5400000">
            <a:off x="17915240" y="-17915235"/>
            <a:ext cx="8060720" cy="43891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7" name="Google Shape;17;p2"/>
          <p:cNvGrpSpPr/>
          <p:nvPr/>
        </p:nvGrpSpPr>
        <p:grpSpPr>
          <a:xfrm>
            <a:off x="0" y="6655094"/>
            <a:ext cx="43891200" cy="2342403"/>
            <a:chOff x="0" y="6497913"/>
            <a:chExt cx="43891200" cy="2499630"/>
          </a:xfrm>
        </p:grpSpPr>
        <p:sp>
          <p:nvSpPr>
            <p:cNvPr id="18" name="Google Shape;18;p2"/>
            <p:cNvSpPr/>
            <p:nvPr/>
          </p:nvSpPr>
          <p:spPr>
            <a:xfrm>
              <a:off x="0" y="6742587"/>
              <a:ext cx="43891200" cy="2254956"/>
            </a:xfrm>
            <a:prstGeom prst="rect">
              <a:avLst/>
            </a:prstGeom>
            <a:solidFill>
              <a:srgbClr val="888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2"/>
                </a:solidFill>
                <a:latin typeface="Calibri"/>
                <a:ea typeface="Calibri"/>
                <a:cs typeface="Calibri"/>
                <a:sym typeface="Calibri"/>
              </a:endParaRPr>
            </a:p>
          </p:txBody>
        </p:sp>
        <p:sp>
          <p:nvSpPr>
            <p:cNvPr id="19" name="Google Shape;19;p2"/>
            <p:cNvSpPr/>
            <p:nvPr/>
          </p:nvSpPr>
          <p:spPr>
            <a:xfrm>
              <a:off x="0" y="6497913"/>
              <a:ext cx="43891200" cy="1499926"/>
            </a:xfrm>
            <a:prstGeom prst="rect">
              <a:avLst/>
            </a:prstGeom>
            <a:solidFill>
              <a:srgbClr val="888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2"/>
                </a:solidFill>
                <a:latin typeface="Calibri"/>
                <a:ea typeface="Calibri"/>
                <a:cs typeface="Calibri"/>
                <a:sym typeface="Calibri"/>
              </a:endParaRPr>
            </a:p>
          </p:txBody>
        </p:sp>
      </p:grpSp>
      <p:pic>
        <p:nvPicPr>
          <p:cNvPr descr="A picture containing text, clipart&#10;&#10;Description automatically generated" id="20" name="Google Shape;20;p2"/>
          <p:cNvPicPr preferRelativeResize="0"/>
          <p:nvPr/>
        </p:nvPicPr>
        <p:blipFill rotWithShape="1">
          <a:blip r:embed="rId2">
            <a:alphaModFix/>
          </a:blip>
          <a:srcRect b="0" l="0" r="0" t="0"/>
          <a:stretch/>
        </p:blipFill>
        <p:spPr>
          <a:xfrm>
            <a:off x="32004000" y="7366328"/>
            <a:ext cx="10972800" cy="10562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P" type="blank">
  <p:cSld name="BLANK">
    <p:spTree>
      <p:nvGrpSpPr>
        <p:cNvPr id="21" name="Shape 21"/>
        <p:cNvGrpSpPr/>
        <p:nvPr/>
      </p:nvGrpSpPr>
      <p:grpSpPr>
        <a:xfrm>
          <a:off x="0" y="0"/>
          <a:ext cx="0" cy="0"/>
          <a:chOff x="0" y="0"/>
          <a:chExt cx="0" cy="0"/>
        </a:xfrm>
      </p:grpSpPr>
      <p:sp>
        <p:nvSpPr>
          <p:cNvPr id="22" name="Google Shape;22;p3"/>
          <p:cNvSpPr/>
          <p:nvPr/>
        </p:nvSpPr>
        <p:spPr>
          <a:xfrm>
            <a:off x="14996158" y="0"/>
            <a:ext cx="28895042" cy="32918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p:nvPr/>
        </p:nvSpPr>
        <p:spPr>
          <a:xfrm>
            <a:off x="-1" y="0"/>
            <a:ext cx="14996161" cy="32918400"/>
          </a:xfrm>
          <a:prstGeom prst="rect">
            <a:avLst/>
          </a:prstGeom>
          <a:solidFill>
            <a:srgbClr val="0F24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 name="Google Shape;24;p3"/>
          <p:cNvPicPr preferRelativeResize="0"/>
          <p:nvPr/>
        </p:nvPicPr>
        <p:blipFill rotWithShape="1">
          <a:blip r:embed="rId2">
            <a:alphaModFix/>
          </a:blip>
          <a:srcRect b="0" l="0" r="0" t="0"/>
          <a:stretch/>
        </p:blipFill>
        <p:spPr>
          <a:xfrm>
            <a:off x="1695318" y="30087479"/>
            <a:ext cx="11605521" cy="18423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gure hero BP">
  <p:cSld name="Figure hero BP">
    <p:spTree>
      <p:nvGrpSpPr>
        <p:cNvPr id="25" name="Shape 25"/>
        <p:cNvGrpSpPr/>
        <p:nvPr/>
      </p:nvGrpSpPr>
      <p:grpSpPr>
        <a:xfrm>
          <a:off x="0" y="0"/>
          <a:ext cx="0" cy="0"/>
          <a:chOff x="0" y="0"/>
          <a:chExt cx="0" cy="0"/>
        </a:xfrm>
      </p:grpSpPr>
      <p:sp>
        <p:nvSpPr>
          <p:cNvPr id="26" name="Google Shape;26;p4"/>
          <p:cNvSpPr/>
          <p:nvPr/>
        </p:nvSpPr>
        <p:spPr>
          <a:xfrm>
            <a:off x="11708345" y="-27478"/>
            <a:ext cx="32182855" cy="11720885"/>
          </a:xfrm>
          <a:custGeom>
            <a:rect b="b" l="l" r="r" t="t"/>
            <a:pathLst>
              <a:path extrusionOk="0" h="11720885" w="32111079">
                <a:moveTo>
                  <a:pt x="0" y="0"/>
                </a:moveTo>
                <a:lnTo>
                  <a:pt x="32111079" y="0"/>
                </a:lnTo>
                <a:lnTo>
                  <a:pt x="32111079" y="10587281"/>
                </a:lnTo>
                <a:cubicBezTo>
                  <a:pt x="32111079" y="11213353"/>
                  <a:pt x="31603547" y="11720885"/>
                  <a:pt x="30977475" y="11720885"/>
                </a:cubicBezTo>
                <a:lnTo>
                  <a:pt x="1061828" y="11720885"/>
                </a:lnTo>
                <a:cubicBezTo>
                  <a:pt x="592274" y="11720885"/>
                  <a:pt x="189399" y="11435398"/>
                  <a:pt x="17308" y="11028531"/>
                </a:cubicBezTo>
                <a:lnTo>
                  <a:pt x="0" y="10981241"/>
                </a:lnTo>
                <a:lnTo>
                  <a:pt x="0" y="0"/>
                </a:lnTo>
                <a:close/>
              </a:path>
            </a:pathLst>
          </a:custGeom>
          <a:solidFill>
            <a:srgbClr val="0F24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4"/>
          <p:cNvSpPr/>
          <p:nvPr/>
        </p:nvSpPr>
        <p:spPr>
          <a:xfrm>
            <a:off x="0" y="0"/>
            <a:ext cx="11708345" cy="32918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10;&#10;Description automatically generated" id="28" name="Google Shape;28;p4"/>
          <p:cNvPicPr preferRelativeResize="0"/>
          <p:nvPr/>
        </p:nvPicPr>
        <p:blipFill rotWithShape="1">
          <a:blip r:embed="rId2">
            <a:alphaModFix/>
          </a:blip>
          <a:srcRect b="0" l="0" r="0" t="0"/>
          <a:stretch/>
        </p:blipFill>
        <p:spPr>
          <a:xfrm>
            <a:off x="1017338" y="29141656"/>
            <a:ext cx="9673661" cy="2862344"/>
          </a:xfrm>
          <a:prstGeom prst="rect">
            <a:avLst/>
          </a:prstGeom>
          <a:noFill/>
          <a:ln>
            <a:noFill/>
          </a:ln>
        </p:spPr>
      </p:pic>
    </p:spTree>
  </p:cSld>
  <p:clrMapOvr>
    <a:masterClrMapping/>
  </p:clrMapOvr>
  <p:extLst>
    <p:ext uri="{DCECCB84-F9BA-43D5-87BE-67443E8EF086}">
      <p15:sldGuideLst>
        <p15:guide id="1" orient="horz" pos="10368">
          <p15:clr>
            <a:srgbClr val="FBAE40"/>
          </p15:clr>
        </p15:guide>
        <p15:guide id="2" pos="138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gure hero mod">
  <p:cSld name="Figure hero mod">
    <p:spTree>
      <p:nvGrpSpPr>
        <p:cNvPr id="29" name="Shape 29"/>
        <p:cNvGrpSpPr/>
        <p:nvPr/>
      </p:nvGrpSpPr>
      <p:grpSpPr>
        <a:xfrm>
          <a:off x="0" y="0"/>
          <a:ext cx="0" cy="0"/>
          <a:chOff x="0" y="0"/>
          <a:chExt cx="0" cy="0"/>
        </a:xfrm>
      </p:grpSpPr>
      <p:sp>
        <p:nvSpPr>
          <p:cNvPr id="30" name="Google Shape;30;p5"/>
          <p:cNvSpPr/>
          <p:nvPr/>
        </p:nvSpPr>
        <p:spPr>
          <a:xfrm>
            <a:off x="0" y="0"/>
            <a:ext cx="28433486" cy="32918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1" name="Google Shape;31;p5"/>
          <p:cNvPicPr preferRelativeResize="0"/>
          <p:nvPr/>
        </p:nvPicPr>
        <p:blipFill rotWithShape="1">
          <a:blip r:embed="rId2">
            <a:alphaModFix/>
          </a:blip>
          <a:srcRect b="0" l="0" r="0" t="0"/>
          <a:stretch/>
        </p:blipFill>
        <p:spPr>
          <a:xfrm>
            <a:off x="29486880" y="29559138"/>
            <a:ext cx="12478097" cy="19876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ditional poster 1">
  <p:cSld name="Traditional poster 1">
    <p:spTree>
      <p:nvGrpSpPr>
        <p:cNvPr id="32" name="Shape 32"/>
        <p:cNvGrpSpPr/>
        <p:nvPr/>
      </p:nvGrpSpPr>
      <p:grpSpPr>
        <a:xfrm>
          <a:off x="0" y="0"/>
          <a:ext cx="0" cy="0"/>
          <a:chOff x="0" y="0"/>
          <a:chExt cx="0" cy="0"/>
        </a:xfrm>
      </p:grpSpPr>
      <p:sp>
        <p:nvSpPr>
          <p:cNvPr id="33" name="Google Shape;33;p6"/>
          <p:cNvSpPr/>
          <p:nvPr/>
        </p:nvSpPr>
        <p:spPr>
          <a:xfrm>
            <a:off x="-1" y="0"/>
            <a:ext cx="43891201" cy="636926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ext, logo&#10;&#10;Description automatically generated" id="34" name="Google Shape;34;p6"/>
          <p:cNvPicPr preferRelativeResize="0"/>
          <p:nvPr/>
        </p:nvPicPr>
        <p:blipFill rotWithShape="1">
          <a:blip r:embed="rId2">
            <a:alphaModFix/>
          </a:blip>
          <a:srcRect b="0" l="0" r="0" t="0"/>
          <a:stretch/>
        </p:blipFill>
        <p:spPr>
          <a:xfrm>
            <a:off x="39534352" y="860004"/>
            <a:ext cx="3442447" cy="4379557"/>
          </a:xfrm>
          <a:prstGeom prst="rect">
            <a:avLst/>
          </a:prstGeom>
          <a:noFill/>
          <a:ln>
            <a:noFill/>
          </a:ln>
        </p:spPr>
      </p:pic>
      <p:cxnSp>
        <p:nvCxnSpPr>
          <p:cNvPr id="35" name="Google Shape;35;p6"/>
          <p:cNvCxnSpPr/>
          <p:nvPr/>
        </p:nvCxnSpPr>
        <p:spPr>
          <a:xfrm rot="10800000">
            <a:off x="161364" y="0"/>
            <a:ext cx="0" cy="6400800"/>
          </a:xfrm>
          <a:prstGeom prst="straightConnector1">
            <a:avLst/>
          </a:prstGeom>
          <a:noFill/>
          <a:ln cap="flat" cmpd="sng" w="381000">
            <a:solidFill>
              <a:schemeClr val="dk2"/>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ditional poster 2">
  <p:cSld name="Traditional poster 2">
    <p:spTree>
      <p:nvGrpSpPr>
        <p:cNvPr id="36" name="Shape 36"/>
        <p:cNvGrpSpPr/>
        <p:nvPr/>
      </p:nvGrpSpPr>
      <p:grpSpPr>
        <a:xfrm>
          <a:off x="0" y="0"/>
          <a:ext cx="0" cy="0"/>
          <a:chOff x="0" y="0"/>
          <a:chExt cx="0" cy="0"/>
        </a:xfrm>
      </p:grpSpPr>
      <p:sp>
        <p:nvSpPr>
          <p:cNvPr id="37" name="Google Shape;37;p7"/>
          <p:cNvSpPr/>
          <p:nvPr/>
        </p:nvSpPr>
        <p:spPr>
          <a:xfrm>
            <a:off x="0" y="0"/>
            <a:ext cx="43891200" cy="3294588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7"/>
          <p:cNvSpPr/>
          <p:nvPr/>
        </p:nvSpPr>
        <p:spPr>
          <a:xfrm rot="5400000">
            <a:off x="20103058" y="9157741"/>
            <a:ext cx="3685081" cy="43891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 name="Google Shape;39;p7"/>
          <p:cNvPicPr preferRelativeResize="0"/>
          <p:nvPr/>
        </p:nvPicPr>
        <p:blipFill rotWithShape="1">
          <a:blip r:embed="rId2">
            <a:alphaModFix/>
          </a:blip>
          <a:srcRect b="0" l="0" r="0" t="0"/>
          <a:stretch/>
        </p:blipFill>
        <p:spPr>
          <a:xfrm>
            <a:off x="960120" y="30175199"/>
            <a:ext cx="11605521" cy="18423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0"/>
              <a:buFont typeface="Calibri"/>
              <a:buNone/>
              <a:defRPr b="0" i="0" sz="2112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Calibri"/>
                <a:ea typeface="Calibri"/>
                <a:cs typeface="Calibri"/>
                <a:sym typeface="Calibri"/>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76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576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2.png"/><Relationship Id="rId11" Type="http://schemas.openxmlformats.org/officeDocument/2006/relationships/image" Target="../media/image2.png"/><Relationship Id="rId10" Type="http://schemas.openxmlformats.org/officeDocument/2006/relationships/image" Target="../media/image11.jpg"/><Relationship Id="rId9" Type="http://schemas.openxmlformats.org/officeDocument/2006/relationships/image" Target="../media/image3.jpg"/><Relationship Id="rId5" Type="http://schemas.openxmlformats.org/officeDocument/2006/relationships/image" Target="../media/image13.pn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2439"/>
        </a:solidFill>
      </p:bgPr>
    </p:bg>
    <p:spTree>
      <p:nvGrpSpPr>
        <p:cNvPr id="44" name="Shape 44"/>
        <p:cNvGrpSpPr/>
        <p:nvPr/>
      </p:nvGrpSpPr>
      <p:grpSpPr>
        <a:xfrm>
          <a:off x="0" y="0"/>
          <a:ext cx="0" cy="0"/>
          <a:chOff x="0" y="0"/>
          <a:chExt cx="0" cy="0"/>
        </a:xfrm>
      </p:grpSpPr>
      <p:sp>
        <p:nvSpPr>
          <p:cNvPr id="45" name="Google Shape;45;p8"/>
          <p:cNvSpPr txBox="1"/>
          <p:nvPr/>
        </p:nvSpPr>
        <p:spPr>
          <a:xfrm>
            <a:off x="914400" y="1043810"/>
            <a:ext cx="42062400" cy="29985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0000"/>
              <a:buFont typeface="Arial"/>
              <a:buNone/>
            </a:pPr>
            <a:r>
              <a:rPr b="0" i="0" lang="en-US" sz="23600" u="none" cap="none" strike="noStrike">
                <a:solidFill>
                  <a:schemeClr val="lt1"/>
                </a:solidFill>
                <a:latin typeface="Spectral"/>
                <a:ea typeface="Spectral"/>
                <a:cs typeface="Spectral"/>
                <a:sym typeface="Spectral"/>
              </a:rPr>
              <a:t>Queering the Herbarium</a:t>
            </a:r>
            <a:endParaRPr b="1" i="0" sz="23600" u="none" cap="none" strike="noStrike">
              <a:solidFill>
                <a:schemeClr val="lt1"/>
              </a:solidFill>
              <a:latin typeface="Spectral"/>
              <a:ea typeface="Spectral"/>
              <a:cs typeface="Spectral"/>
              <a:sym typeface="Spectral"/>
            </a:endParaRPr>
          </a:p>
        </p:txBody>
      </p:sp>
      <p:sp>
        <p:nvSpPr>
          <p:cNvPr id="46" name="Google Shape;46;p8"/>
          <p:cNvSpPr txBox="1"/>
          <p:nvPr/>
        </p:nvSpPr>
        <p:spPr>
          <a:xfrm>
            <a:off x="1076310" y="20966657"/>
            <a:ext cx="16335900" cy="409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2"/>
                </a:solidFill>
                <a:latin typeface="Calibri"/>
                <a:ea typeface="Calibri"/>
                <a:cs typeface="Calibri"/>
                <a:sym typeface="Calibri"/>
              </a:rPr>
              <a:t>What the fuck am i doing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C0C0C"/>
                </a:solidFill>
                <a:latin typeface="Calibri"/>
                <a:ea typeface="Calibri"/>
                <a:cs typeface="Calibri"/>
                <a:sym typeface="Calibri"/>
              </a:rPr>
              <a:t>Genre</a:t>
            </a:r>
            <a:endParaRPr b="0"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C0C0C"/>
                </a:solidFill>
                <a:latin typeface="Calibri"/>
                <a:ea typeface="Calibri"/>
                <a:cs typeface="Calibri"/>
                <a:sym typeface="Calibri"/>
              </a:rPr>
              <a:t>Inspiration</a:t>
            </a:r>
            <a:endParaRPr b="0"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C0C0C"/>
                </a:solidFill>
                <a:latin typeface="Calibri"/>
                <a:ea typeface="Calibri"/>
                <a:cs typeface="Calibri"/>
                <a:sym typeface="Calibri"/>
              </a:rPr>
              <a:t>Source Material</a:t>
            </a:r>
            <a:endParaRPr b="0"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0C0C0C"/>
              </a:solidFill>
              <a:latin typeface="Calibri"/>
              <a:ea typeface="Calibri"/>
              <a:cs typeface="Calibri"/>
              <a:sym typeface="Calibri"/>
            </a:endParaRPr>
          </a:p>
        </p:txBody>
      </p:sp>
      <p:sp>
        <p:nvSpPr>
          <p:cNvPr id="47" name="Google Shape;47;p8"/>
          <p:cNvSpPr txBox="1"/>
          <p:nvPr/>
        </p:nvSpPr>
        <p:spPr>
          <a:xfrm>
            <a:off x="1503225" y="23887286"/>
            <a:ext cx="15956400" cy="307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2"/>
                </a:solidFill>
                <a:latin typeface="Calibri"/>
                <a:ea typeface="Calibri"/>
                <a:cs typeface="Calibri"/>
                <a:sym typeface="Calibri"/>
              </a:rPr>
              <a:t>Genre Research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C0C0C"/>
                </a:solidFill>
                <a:latin typeface="Calibri"/>
                <a:ea typeface="Calibri"/>
                <a:cs typeface="Calibri"/>
                <a:sym typeface="Calibri"/>
              </a:rPr>
              <a:t>For this project, I spent time researching different authors who</a:t>
            </a:r>
            <a:endParaRPr b="0"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C0C0C"/>
                </a:solidFill>
                <a:latin typeface="Calibri"/>
                <a:ea typeface="Calibri"/>
                <a:cs typeface="Calibri"/>
                <a:sym typeface="Calibri"/>
              </a:rPr>
              <a:t>look at writers who make things you like to find inspiration in them</a:t>
            </a:r>
            <a:endParaRPr b="0"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C0C0C"/>
                </a:solidFill>
                <a:latin typeface="Calibri"/>
                <a:ea typeface="Calibri"/>
                <a:cs typeface="Calibri"/>
                <a:sym typeface="Calibri"/>
              </a:rPr>
              <a:t>sarah j sloat</a:t>
            </a:r>
            <a:endParaRPr b="0" i="0" sz="4000" u="none" cap="none" strike="noStrike">
              <a:solidFill>
                <a:srgbClr val="0C0C0C"/>
              </a:solidFill>
              <a:latin typeface="Calibri"/>
              <a:ea typeface="Calibri"/>
              <a:cs typeface="Calibri"/>
              <a:sym typeface="Calibri"/>
            </a:endParaRPr>
          </a:p>
        </p:txBody>
      </p:sp>
      <p:sp>
        <p:nvSpPr>
          <p:cNvPr id="48" name="Google Shape;48;p8"/>
          <p:cNvSpPr txBox="1"/>
          <p:nvPr/>
        </p:nvSpPr>
        <p:spPr>
          <a:xfrm>
            <a:off x="1076310" y="27309311"/>
            <a:ext cx="163359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2"/>
                </a:solidFill>
                <a:latin typeface="Calibri"/>
                <a:ea typeface="Calibri"/>
                <a:cs typeface="Calibri"/>
                <a:sym typeface="Calibri"/>
              </a:rPr>
              <a:t>Choosing Source Material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C0C0C"/>
                </a:solidFill>
                <a:latin typeface="Calibri"/>
                <a:ea typeface="Calibri"/>
                <a:cs typeface="Calibri"/>
                <a:sym typeface="Calibri"/>
              </a:rPr>
              <a:t>choose a source text that has a vocabulary you are interested in and comfortable with</a:t>
            </a:r>
            <a:endParaRPr b="0"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C0C0C"/>
                </a:solidFill>
                <a:latin typeface="Calibri"/>
                <a:ea typeface="Calibri"/>
                <a:cs typeface="Calibri"/>
                <a:sym typeface="Calibri"/>
              </a:rPr>
              <a:t>enough fun words AND enough connector words</a:t>
            </a:r>
            <a:endParaRPr b="0" i="0" sz="4000" u="none" cap="none" strike="noStrike">
              <a:solidFill>
                <a:srgbClr val="0C0C0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8"/>
          <p:cNvSpPr txBox="1"/>
          <p:nvPr/>
        </p:nvSpPr>
        <p:spPr>
          <a:xfrm>
            <a:off x="3079175" y="7366325"/>
            <a:ext cx="23423700"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F2338"/>
                </a:solidFill>
                <a:latin typeface="Spectral"/>
                <a:ea typeface="Spectral"/>
                <a:cs typeface="Spectral"/>
                <a:sym typeface="Spectral"/>
              </a:rPr>
              <a:t>Basil Payne</a:t>
            </a:r>
            <a:r>
              <a:rPr b="0" i="0" lang="en-US" sz="4800" u="none" cap="none" strike="noStrike">
                <a:solidFill>
                  <a:schemeClr val="lt1"/>
                </a:solidFill>
                <a:latin typeface="Spectral"/>
                <a:ea typeface="Spectral"/>
                <a:cs typeface="Spectral"/>
                <a:sym typeface="Spectral"/>
              </a:rPr>
              <a:t> | </a:t>
            </a:r>
            <a:r>
              <a:rPr b="0" i="1" lang="en-US" sz="3600" u="none" cap="none" strike="noStrike">
                <a:solidFill>
                  <a:schemeClr val="lt1"/>
                </a:solidFill>
                <a:latin typeface="Spectral"/>
                <a:ea typeface="Spectral"/>
                <a:cs typeface="Spectral"/>
                <a:sym typeface="Spectral"/>
              </a:rPr>
              <a:t>Utah State University			</a:t>
            </a:r>
            <a:r>
              <a:rPr b="0" i="0" lang="en-US" sz="4800" u="none" cap="none" strike="noStrike">
                <a:solidFill>
                  <a:srgbClr val="0F2338"/>
                </a:solidFill>
                <a:latin typeface="Spectral"/>
                <a:ea typeface="Spectral"/>
                <a:cs typeface="Spectral"/>
                <a:sym typeface="Spectral"/>
              </a:rPr>
              <a:t>Dr. Christine Cooper-Rompato</a:t>
            </a:r>
            <a:r>
              <a:rPr b="0" i="0" lang="en-US" sz="4800" u="none" cap="none" strike="noStrike">
                <a:solidFill>
                  <a:schemeClr val="lt1"/>
                </a:solidFill>
                <a:latin typeface="Spectral"/>
                <a:ea typeface="Spectral"/>
                <a:cs typeface="Spectral"/>
                <a:sym typeface="Spectral"/>
              </a:rPr>
              <a:t> | </a:t>
            </a:r>
            <a:r>
              <a:rPr b="0" i="1" lang="en-US" sz="3600" u="none" cap="none" strike="noStrike">
                <a:solidFill>
                  <a:schemeClr val="lt1"/>
                </a:solidFill>
                <a:latin typeface="Spectral"/>
                <a:ea typeface="Spectral"/>
                <a:cs typeface="Spectral"/>
                <a:sym typeface="Spectral"/>
              </a:rPr>
              <a:t>Utah State University</a:t>
            </a:r>
            <a:endParaRPr b="0" i="0" sz="1400" u="none" cap="none" strike="noStrike">
              <a:solidFill>
                <a:srgbClr val="000000"/>
              </a:solidFill>
              <a:latin typeface="Spectral"/>
              <a:ea typeface="Spectral"/>
              <a:cs typeface="Spectral"/>
              <a:sym typeface="Spectral"/>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pectral"/>
              <a:ea typeface="Spectral"/>
              <a:cs typeface="Spectral"/>
              <a:sym typeface="Spectral"/>
            </a:endParaRPr>
          </a:p>
        </p:txBody>
      </p:sp>
      <p:pic>
        <p:nvPicPr>
          <p:cNvPr id="50" name="Google Shape;50;p8"/>
          <p:cNvPicPr preferRelativeResize="0"/>
          <p:nvPr/>
        </p:nvPicPr>
        <p:blipFill rotWithShape="1">
          <a:blip r:embed="rId4">
            <a:alphaModFix/>
          </a:blip>
          <a:srcRect b="0" l="0" r="0" t="0"/>
          <a:stretch/>
        </p:blipFill>
        <p:spPr>
          <a:xfrm>
            <a:off x="24402540" y="28071672"/>
            <a:ext cx="1720599" cy="1974173"/>
          </a:xfrm>
          <a:prstGeom prst="rect">
            <a:avLst/>
          </a:prstGeom>
          <a:noFill/>
          <a:ln>
            <a:noFill/>
          </a:ln>
        </p:spPr>
      </p:pic>
      <p:sp>
        <p:nvSpPr>
          <p:cNvPr id="51" name="Google Shape;51;p8"/>
          <p:cNvSpPr/>
          <p:nvPr/>
        </p:nvSpPr>
        <p:spPr>
          <a:xfrm>
            <a:off x="203200" y="17117575"/>
            <a:ext cx="30784800" cy="15458100"/>
          </a:xfrm>
          <a:prstGeom prst="roundRect">
            <a:avLst>
              <a:gd fmla="val 16667" name="adj"/>
            </a:avLst>
          </a:prstGeom>
          <a:solidFill>
            <a:srgbClr val="88888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pectral"/>
              <a:ea typeface="Spectral"/>
              <a:cs typeface="Spectral"/>
              <a:sym typeface="Spectral"/>
            </a:endParaRPr>
          </a:p>
        </p:txBody>
      </p:sp>
      <p:sp>
        <p:nvSpPr>
          <p:cNvPr id="52" name="Google Shape;52;p8"/>
          <p:cNvSpPr txBox="1"/>
          <p:nvPr/>
        </p:nvSpPr>
        <p:spPr>
          <a:xfrm>
            <a:off x="665025" y="18879210"/>
            <a:ext cx="15464100" cy="135113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Spectral SemiBold"/>
                <a:ea typeface="Spectral SemiBold"/>
                <a:cs typeface="Spectral SemiBold"/>
                <a:sym typeface="Spectral SemiBold"/>
              </a:rPr>
              <a:t>1. Preliminary Research</a:t>
            </a:r>
            <a:endParaRPr b="0" i="0" sz="6000" u="none" cap="none" strike="noStrike">
              <a:solidFill>
                <a:schemeClr val="lt1"/>
              </a:solidFill>
              <a:latin typeface="Spectral SemiBold"/>
              <a:ea typeface="Spectral SemiBold"/>
              <a:cs typeface="Spectral SemiBold"/>
              <a:sym typeface="Spectral SemiBold"/>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482600" lvl="0" marL="914400" marR="0" rtl="0" algn="l">
              <a:lnSpc>
                <a:spcPct val="100000"/>
              </a:lnSpc>
              <a:spcBef>
                <a:spcPts val="0"/>
              </a:spcBef>
              <a:spcAft>
                <a:spcPts val="0"/>
              </a:spcAft>
              <a:buClr>
                <a:schemeClr val="lt1"/>
              </a:buClr>
              <a:buSzPts val="4000"/>
              <a:buFont typeface="Spectral SemiBold"/>
              <a:buChar char="●"/>
            </a:pPr>
            <a:r>
              <a:rPr b="0" i="0" lang="en-US" sz="4000" u="none" cap="none" strike="noStrike">
                <a:solidFill>
                  <a:schemeClr val="lt1"/>
                </a:solidFill>
                <a:latin typeface="Calibri"/>
                <a:ea typeface="Calibri"/>
                <a:cs typeface="Calibri"/>
                <a:sym typeface="Calibri"/>
              </a:rPr>
              <a:t>I read scholarship on the history of plant preservation and how the practices have changed over the years.</a:t>
            </a:r>
            <a:endParaRPr b="0" i="0" sz="1400" u="none" cap="none" strike="noStrike">
              <a:solidFill>
                <a:schemeClr val="lt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Spectral SemiBold"/>
                <a:ea typeface="Spectral SemiBold"/>
                <a:cs typeface="Spectral SemiBold"/>
                <a:sym typeface="Spectral SemiBold"/>
              </a:rPr>
              <a:t>2. Visiting Herbariums</a:t>
            </a:r>
            <a:endParaRPr b="0" i="0" sz="60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482600" lvl="0" marL="914400" marR="0" rtl="0" algn="l">
              <a:lnSpc>
                <a:spcPct val="100000"/>
              </a:lnSpc>
              <a:spcBef>
                <a:spcPts val="0"/>
              </a:spcBef>
              <a:spcAft>
                <a:spcPts val="0"/>
              </a:spcAft>
              <a:buClr>
                <a:schemeClr val="lt1"/>
              </a:buClr>
              <a:buSzPts val="4000"/>
              <a:buFont typeface="Spectral SemiBold"/>
              <a:buChar char="●"/>
            </a:pPr>
            <a:r>
              <a:rPr b="0" i="0" lang="en-US" sz="4000" u="none" cap="none" strike="noStrike">
                <a:solidFill>
                  <a:schemeClr val="lt1"/>
                </a:solidFill>
                <a:latin typeface="Calibri"/>
                <a:ea typeface="Calibri"/>
                <a:cs typeface="Calibri"/>
                <a:sym typeface="Calibri"/>
              </a:rPr>
              <a:t>I visited the herbaria at the University of Utah, Weber State University, and Utah State University. The herbaria collections include unique 19th-century amateur collections as well as professionally produced specimens used in university classes.</a:t>
            </a:r>
            <a:endParaRPr b="0" i="0" sz="1400" u="none" cap="none" strike="noStrike">
              <a:solidFill>
                <a:schemeClr val="lt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Spectral SemiBold"/>
                <a:ea typeface="Spectral SemiBold"/>
                <a:cs typeface="Spectral SemiBold"/>
                <a:sym typeface="Spectral SemiBold"/>
              </a:rPr>
              <a:t>3. Plant Preservation</a:t>
            </a:r>
            <a:endParaRPr b="0" i="0" sz="60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482600" lvl="0" marL="914400" marR="0" rtl="0" algn="l">
              <a:lnSpc>
                <a:spcPct val="100000"/>
              </a:lnSpc>
              <a:spcBef>
                <a:spcPts val="0"/>
              </a:spcBef>
              <a:spcAft>
                <a:spcPts val="0"/>
              </a:spcAft>
              <a:buClr>
                <a:schemeClr val="lt1"/>
              </a:buClr>
              <a:buSzPts val="4000"/>
              <a:buFont typeface="Spectral SemiBold"/>
              <a:buChar char="●"/>
            </a:pPr>
            <a:r>
              <a:rPr b="0" i="0" lang="en-US" sz="4000" u="none" cap="none" strike="noStrike">
                <a:solidFill>
                  <a:schemeClr val="lt1"/>
                </a:solidFill>
                <a:latin typeface="Calibri"/>
                <a:ea typeface="Calibri"/>
                <a:cs typeface="Calibri"/>
                <a:sym typeface="Calibri"/>
              </a:rPr>
              <a:t>Preservation works best when plants are dried immediately after collecting. Staff members at the USU Intermountain Herbarium shared techniques for efficient plant preservation and loaned me equipment.</a:t>
            </a:r>
            <a:endParaRPr b="0" i="0" sz="1400" u="none" cap="none" strike="noStrike">
              <a:solidFill>
                <a:schemeClr val="lt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Spectral SemiBold"/>
                <a:ea typeface="Spectral SemiBold"/>
                <a:cs typeface="Spectral SemiBold"/>
                <a:sym typeface="Spectral SemiBold"/>
              </a:rPr>
              <a:t>4. Plant Collecting</a:t>
            </a:r>
            <a:endParaRPr b="0" i="0" sz="60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482600" lvl="0" marL="914400" marR="0" rtl="0" algn="l">
              <a:lnSpc>
                <a:spcPct val="100000"/>
              </a:lnSpc>
              <a:spcBef>
                <a:spcPts val="0"/>
              </a:spcBef>
              <a:spcAft>
                <a:spcPts val="0"/>
              </a:spcAft>
              <a:buClr>
                <a:schemeClr val="lt1"/>
              </a:buClr>
              <a:buSzPts val="4000"/>
              <a:buFont typeface="Spectral SemiBold"/>
              <a:buChar char="●"/>
            </a:pPr>
            <a:r>
              <a:rPr b="0" i="0" lang="en-US" sz="4000" u="none" cap="none" strike="noStrike">
                <a:solidFill>
                  <a:schemeClr val="lt1"/>
                </a:solidFill>
                <a:latin typeface="Calibri"/>
                <a:ea typeface="Calibri"/>
                <a:cs typeface="Calibri"/>
                <a:sym typeface="Calibri"/>
              </a:rPr>
              <a:t>As I collected plants in Utah, I followed the “one-in-twenty” rule–only take one plant out of twenty. I also avoided endangered and protected plants</a:t>
            </a:r>
            <a:endParaRPr b="0" i="0" sz="4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a:ea typeface="Spectral"/>
              <a:cs typeface="Spectral"/>
              <a:sym typeface="Spectral"/>
            </a:endParaRPr>
          </a:p>
        </p:txBody>
      </p:sp>
      <p:pic>
        <p:nvPicPr>
          <p:cNvPr id="53" name="Google Shape;53;p8"/>
          <p:cNvPicPr preferRelativeResize="0"/>
          <p:nvPr/>
        </p:nvPicPr>
        <p:blipFill rotWithShape="1">
          <a:blip r:embed="rId5">
            <a:alphaModFix/>
          </a:blip>
          <a:srcRect b="0" l="0" r="0" t="0"/>
          <a:stretch/>
        </p:blipFill>
        <p:spPr>
          <a:xfrm>
            <a:off x="19361376" y="9377350"/>
            <a:ext cx="4863039" cy="6439798"/>
          </a:xfrm>
          <a:prstGeom prst="rect">
            <a:avLst/>
          </a:prstGeom>
          <a:noFill/>
          <a:ln>
            <a:noFill/>
          </a:ln>
        </p:spPr>
      </p:pic>
      <p:pic>
        <p:nvPicPr>
          <p:cNvPr id="54" name="Google Shape;54;p8"/>
          <p:cNvPicPr preferRelativeResize="0"/>
          <p:nvPr/>
        </p:nvPicPr>
        <p:blipFill rotWithShape="1">
          <a:blip r:embed="rId6">
            <a:alphaModFix/>
          </a:blip>
          <a:srcRect b="0" l="0" r="0" t="24630"/>
          <a:stretch/>
        </p:blipFill>
        <p:spPr>
          <a:xfrm>
            <a:off x="445800" y="6951525"/>
            <a:ext cx="1928294" cy="1937802"/>
          </a:xfrm>
          <a:prstGeom prst="rect">
            <a:avLst/>
          </a:prstGeom>
          <a:noFill/>
          <a:ln>
            <a:noFill/>
          </a:ln>
        </p:spPr>
      </p:pic>
      <p:sp>
        <p:nvSpPr>
          <p:cNvPr id="55" name="Google Shape;55;p8"/>
          <p:cNvSpPr txBox="1"/>
          <p:nvPr/>
        </p:nvSpPr>
        <p:spPr>
          <a:xfrm>
            <a:off x="203200" y="9605950"/>
            <a:ext cx="7278600" cy="5801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800"/>
              <a:buFont typeface="Arial"/>
              <a:buNone/>
            </a:pPr>
            <a:r>
              <a:rPr b="0" i="0" lang="en-US" sz="4700" u="none" cap="none" strike="noStrike">
                <a:solidFill>
                  <a:srgbClr val="FFFFFF"/>
                </a:solidFill>
                <a:latin typeface="Spectral SemiBold"/>
                <a:ea typeface="Spectral SemiBold"/>
                <a:cs typeface="Spectral SemiBold"/>
                <a:sym typeface="Spectral SemiBold"/>
              </a:rPr>
              <a:t>Herbarium Specimens</a:t>
            </a:r>
            <a:endParaRPr b="0" i="0" sz="4500" u="none" cap="none" strike="noStrike">
              <a:solidFill>
                <a:srgbClr val="FFFFFF"/>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4200"/>
              <a:buFont typeface="Arial"/>
              <a:buNone/>
            </a:pPr>
            <a:r>
              <a:t/>
            </a:r>
            <a:endParaRPr b="0" i="0" sz="4400" u="none" cap="none" strike="noStrike">
              <a:solidFill>
                <a:srgbClr val="FFFFFF"/>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4200"/>
              <a:buFont typeface="Arial"/>
              <a:buNone/>
            </a:pPr>
            <a:r>
              <a:rPr b="0" i="0" lang="en-US" sz="4000" u="none" cap="none" strike="noStrike">
                <a:solidFill>
                  <a:srgbClr val="FFFFFF"/>
                </a:solidFill>
                <a:latin typeface="Calibri"/>
                <a:ea typeface="Calibri"/>
                <a:cs typeface="Calibri"/>
                <a:sym typeface="Calibri"/>
              </a:rPr>
              <a:t>Herbarium specimens are pressed, preserved plants that are used for scientific study. The plants are dried and adhered to the page using glue or thread. If kept in the right conditions, they can last hundreds of years.</a:t>
            </a:r>
            <a:endParaRPr b="0" i="0" sz="4000" u="none" cap="none" strike="noStrike">
              <a:solidFill>
                <a:srgbClr val="FFFFFF"/>
              </a:solidFill>
              <a:latin typeface="Calibri"/>
              <a:ea typeface="Calibri"/>
              <a:cs typeface="Calibri"/>
              <a:sym typeface="Calibri"/>
            </a:endParaRPr>
          </a:p>
        </p:txBody>
      </p:sp>
      <p:sp>
        <p:nvSpPr>
          <p:cNvPr id="56" name="Google Shape;56;p8"/>
          <p:cNvSpPr txBox="1"/>
          <p:nvPr/>
        </p:nvSpPr>
        <p:spPr>
          <a:xfrm>
            <a:off x="3162300" y="4295410"/>
            <a:ext cx="42062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0000"/>
              <a:buFont typeface="Arial"/>
              <a:buNone/>
            </a:pPr>
            <a:r>
              <a:rPr b="0" i="1" lang="en-US" sz="15000" u="none" cap="none" strike="noStrike">
                <a:solidFill>
                  <a:schemeClr val="lt1"/>
                </a:solidFill>
                <a:latin typeface="Spectral"/>
                <a:ea typeface="Spectral"/>
                <a:cs typeface="Spectral"/>
                <a:sym typeface="Spectral"/>
              </a:rPr>
              <a:t>Plants, poetry, and multimodal expression</a:t>
            </a:r>
            <a:endParaRPr b="1" i="1" sz="15000" u="none" cap="none" strike="noStrike">
              <a:solidFill>
                <a:schemeClr val="lt1"/>
              </a:solidFill>
              <a:latin typeface="Spectral"/>
              <a:ea typeface="Spectral"/>
              <a:cs typeface="Spectral"/>
              <a:sym typeface="Spectral"/>
            </a:endParaRPr>
          </a:p>
        </p:txBody>
      </p:sp>
      <p:cxnSp>
        <p:nvCxnSpPr>
          <p:cNvPr id="57" name="Google Shape;57;p8"/>
          <p:cNvCxnSpPr/>
          <p:nvPr/>
        </p:nvCxnSpPr>
        <p:spPr>
          <a:xfrm>
            <a:off x="38685633" y="31167400"/>
            <a:ext cx="1468800" cy="19500"/>
          </a:xfrm>
          <a:prstGeom prst="straightConnector1">
            <a:avLst/>
          </a:prstGeom>
          <a:noFill/>
          <a:ln cap="flat" cmpd="sng" w="66675">
            <a:solidFill>
              <a:schemeClr val="lt1"/>
            </a:solidFill>
            <a:prstDash val="dot"/>
            <a:miter lim="800000"/>
            <a:headEnd len="sm" w="sm" type="none"/>
            <a:tailEnd len="med" w="med" type="triangle"/>
          </a:ln>
        </p:spPr>
      </p:cxnSp>
      <p:sp>
        <p:nvSpPr>
          <p:cNvPr id="58" name="Google Shape;58;p8"/>
          <p:cNvSpPr txBox="1"/>
          <p:nvPr/>
        </p:nvSpPr>
        <p:spPr>
          <a:xfrm>
            <a:off x="31490200" y="28689300"/>
            <a:ext cx="1224180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00"/>
              <a:buFont typeface="Arial"/>
              <a:buNone/>
            </a:pPr>
            <a:r>
              <a:rPr b="1" i="1" lang="en-US" sz="3000" u="none" cap="none" strike="noStrike">
                <a:solidFill>
                  <a:srgbClr val="FFFFFF"/>
                </a:solidFill>
                <a:latin typeface="Spectral"/>
                <a:ea typeface="Spectral"/>
                <a:cs typeface="Spectral"/>
                <a:sym typeface="Spectral"/>
              </a:rPr>
              <a:t>A dream which had heard me weep</a:t>
            </a:r>
            <a:r>
              <a:rPr b="1" i="0" lang="en-US" sz="3000" u="none" cap="none" strike="noStrike">
                <a:solidFill>
                  <a:srgbClr val="FFFFFF"/>
                </a:solidFill>
                <a:latin typeface="Spectral"/>
                <a:ea typeface="Spectral"/>
                <a:cs typeface="Spectral"/>
                <a:sym typeface="Spectral"/>
              </a:rPr>
              <a:t>, Basil Payne</a:t>
            </a:r>
            <a:endParaRPr b="1" i="0" sz="3000" u="none" cap="none" strike="noStrike">
              <a:solidFill>
                <a:srgbClr val="FFFFFF"/>
              </a:solidFill>
              <a:latin typeface="Spectral"/>
              <a:ea typeface="Spectral"/>
              <a:cs typeface="Spectral"/>
              <a:sym typeface="Spectral"/>
            </a:endParaRPr>
          </a:p>
        </p:txBody>
      </p:sp>
      <p:pic>
        <p:nvPicPr>
          <p:cNvPr id="59" name="Google Shape;59;p8"/>
          <p:cNvPicPr preferRelativeResize="0"/>
          <p:nvPr/>
        </p:nvPicPr>
        <p:blipFill rotWithShape="1">
          <a:blip r:embed="rId7">
            <a:alphaModFix/>
          </a:blip>
          <a:srcRect b="0" l="0" r="0" t="0"/>
          <a:stretch/>
        </p:blipFill>
        <p:spPr>
          <a:xfrm>
            <a:off x="31566394" y="9377350"/>
            <a:ext cx="11837056" cy="18792448"/>
          </a:xfrm>
          <a:prstGeom prst="rect">
            <a:avLst/>
          </a:prstGeom>
          <a:noFill/>
          <a:ln>
            <a:noFill/>
          </a:ln>
        </p:spPr>
      </p:pic>
      <p:pic>
        <p:nvPicPr>
          <p:cNvPr id="60" name="Google Shape;60;p8"/>
          <p:cNvPicPr preferRelativeResize="0"/>
          <p:nvPr/>
        </p:nvPicPr>
        <p:blipFill rotWithShape="1">
          <a:blip r:embed="rId8">
            <a:alphaModFix/>
          </a:blip>
          <a:srcRect b="0" l="0" r="0" t="0"/>
          <a:stretch/>
        </p:blipFill>
        <p:spPr>
          <a:xfrm>
            <a:off x="25293205" y="9377350"/>
            <a:ext cx="5128200" cy="6361334"/>
          </a:xfrm>
          <a:prstGeom prst="rect">
            <a:avLst/>
          </a:prstGeom>
          <a:noFill/>
          <a:ln>
            <a:noFill/>
          </a:ln>
        </p:spPr>
      </p:pic>
      <p:pic>
        <p:nvPicPr>
          <p:cNvPr id="61" name="Google Shape;61;p8"/>
          <p:cNvPicPr preferRelativeResize="0"/>
          <p:nvPr/>
        </p:nvPicPr>
        <p:blipFill rotWithShape="1">
          <a:blip r:embed="rId9">
            <a:alphaModFix/>
          </a:blip>
          <a:srcRect b="0" l="0" r="0" t="0"/>
          <a:stretch/>
        </p:blipFill>
        <p:spPr>
          <a:xfrm>
            <a:off x="8265284" y="9377350"/>
            <a:ext cx="4578290" cy="6439798"/>
          </a:xfrm>
          <a:prstGeom prst="rect">
            <a:avLst/>
          </a:prstGeom>
          <a:noFill/>
          <a:ln>
            <a:noFill/>
          </a:ln>
        </p:spPr>
      </p:pic>
      <p:pic>
        <p:nvPicPr>
          <p:cNvPr id="62" name="Google Shape;62;p8"/>
          <p:cNvPicPr preferRelativeResize="0"/>
          <p:nvPr/>
        </p:nvPicPr>
        <p:blipFill rotWithShape="1">
          <a:blip r:embed="rId10">
            <a:alphaModFix/>
          </a:blip>
          <a:srcRect b="0" l="0" r="0" t="0"/>
          <a:stretch/>
        </p:blipFill>
        <p:spPr>
          <a:xfrm>
            <a:off x="13912364" y="9377350"/>
            <a:ext cx="4380222" cy="6439798"/>
          </a:xfrm>
          <a:prstGeom prst="rect">
            <a:avLst/>
          </a:prstGeom>
          <a:noFill/>
          <a:ln>
            <a:noFill/>
          </a:ln>
        </p:spPr>
      </p:pic>
      <p:sp>
        <p:nvSpPr>
          <p:cNvPr id="63" name="Google Shape;63;p8"/>
          <p:cNvSpPr txBox="1"/>
          <p:nvPr/>
        </p:nvSpPr>
        <p:spPr>
          <a:xfrm>
            <a:off x="25216988" y="15796975"/>
            <a:ext cx="860520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00"/>
              <a:buFont typeface="Arial"/>
              <a:buNone/>
            </a:pPr>
            <a:r>
              <a:rPr b="1" i="1" lang="en-US" sz="3000" u="none" cap="none" strike="noStrike">
                <a:solidFill>
                  <a:srgbClr val="FFFFFF"/>
                </a:solidFill>
                <a:latin typeface="Spectral"/>
                <a:ea typeface="Spectral"/>
                <a:cs typeface="Spectral"/>
                <a:sym typeface="Spectral"/>
              </a:rPr>
              <a:t>Burning</a:t>
            </a:r>
            <a:r>
              <a:rPr b="1" i="0" lang="en-US" sz="3000" u="none" cap="none" strike="noStrike">
                <a:solidFill>
                  <a:srgbClr val="FFFFFF"/>
                </a:solidFill>
                <a:latin typeface="Spectral"/>
                <a:ea typeface="Spectral"/>
                <a:cs typeface="Spectral"/>
                <a:sym typeface="Spectral"/>
              </a:rPr>
              <a:t>, Basil Payne</a:t>
            </a:r>
            <a:endParaRPr b="1" i="0" sz="3000" u="none" cap="none" strike="noStrike">
              <a:solidFill>
                <a:srgbClr val="FFFFFF"/>
              </a:solidFill>
              <a:latin typeface="Spectral"/>
              <a:ea typeface="Spectral"/>
              <a:cs typeface="Spectral"/>
              <a:sym typeface="Spectral"/>
            </a:endParaRPr>
          </a:p>
        </p:txBody>
      </p:sp>
      <p:sp>
        <p:nvSpPr>
          <p:cNvPr id="64" name="Google Shape;64;p8"/>
          <p:cNvSpPr txBox="1"/>
          <p:nvPr/>
        </p:nvSpPr>
        <p:spPr>
          <a:xfrm>
            <a:off x="19339604" y="15872675"/>
            <a:ext cx="486300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00"/>
              <a:buFont typeface="Arial"/>
              <a:buNone/>
            </a:pPr>
            <a:r>
              <a:rPr b="1" i="1" lang="en-US" sz="3000" u="none" cap="none" strike="noStrike">
                <a:solidFill>
                  <a:srgbClr val="FFFFFF"/>
                </a:solidFill>
                <a:latin typeface="Spectral"/>
                <a:ea typeface="Spectral"/>
                <a:cs typeface="Spectral"/>
                <a:sym typeface="Spectral"/>
              </a:rPr>
              <a:t>Juniper</a:t>
            </a:r>
            <a:r>
              <a:rPr b="1" i="0" lang="en-US" sz="3000" u="none" cap="none" strike="noStrike">
                <a:solidFill>
                  <a:srgbClr val="FFFFFF"/>
                </a:solidFill>
                <a:latin typeface="Spectral"/>
                <a:ea typeface="Spectral"/>
                <a:cs typeface="Spectral"/>
                <a:sym typeface="Spectral"/>
              </a:rPr>
              <a:t>, Basil Payne</a:t>
            </a:r>
            <a:endParaRPr b="1" i="0" sz="3000" u="none" cap="none" strike="noStrike">
              <a:solidFill>
                <a:srgbClr val="FFFFFF"/>
              </a:solidFill>
              <a:latin typeface="Spectral"/>
              <a:ea typeface="Spectral"/>
              <a:cs typeface="Spectral"/>
              <a:sym typeface="Spectral"/>
            </a:endParaRPr>
          </a:p>
        </p:txBody>
      </p:sp>
      <p:sp>
        <p:nvSpPr>
          <p:cNvPr id="65" name="Google Shape;65;p8"/>
          <p:cNvSpPr txBox="1"/>
          <p:nvPr/>
        </p:nvSpPr>
        <p:spPr>
          <a:xfrm>
            <a:off x="16129125" y="18879210"/>
            <a:ext cx="14659800" cy="133882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Spectral SemiBold"/>
                <a:ea typeface="Spectral SemiBold"/>
                <a:cs typeface="Spectral SemiBold"/>
                <a:sym typeface="Spectral SemiBold"/>
              </a:rPr>
              <a:t>5. Writing and Creating</a:t>
            </a:r>
            <a:endParaRPr b="0" i="0" sz="60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482600" lvl="0" marL="914400" marR="0" rtl="0" algn="l">
              <a:lnSpc>
                <a:spcPct val="100000"/>
              </a:lnSpc>
              <a:spcBef>
                <a:spcPts val="0"/>
              </a:spcBef>
              <a:spcAft>
                <a:spcPts val="0"/>
              </a:spcAft>
              <a:buClr>
                <a:schemeClr val="lt1"/>
              </a:buClr>
              <a:buSzPts val="4000"/>
              <a:buFont typeface="Spectral SemiBold"/>
              <a:buChar char="●"/>
            </a:pPr>
            <a:r>
              <a:rPr b="0" i="0" lang="en-US" sz="4000" u="none" cap="none" strike="noStrike">
                <a:solidFill>
                  <a:schemeClr val="lt1"/>
                </a:solidFill>
                <a:latin typeface="Calibri"/>
                <a:ea typeface="Calibri"/>
                <a:cs typeface="Calibri"/>
                <a:sym typeface="Calibri"/>
              </a:rPr>
              <a:t>As I collected plants, I drafted a poem focused on each one. Most of the plant specimens turned into collages over several drafts, and many of the poems became embedded in the specimens. </a:t>
            </a:r>
            <a:endParaRPr b="0" i="0" sz="1400" u="none" cap="none" strike="noStrike">
              <a:solidFill>
                <a:schemeClr val="lt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Spectral SemiBold"/>
                <a:ea typeface="Spectral SemiBold"/>
                <a:cs typeface="Spectral SemiBold"/>
                <a:sym typeface="Spectral SemiBold"/>
              </a:rPr>
              <a:t>6. Significance </a:t>
            </a:r>
            <a:endParaRPr b="0" i="0" sz="60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482600" lvl="0" marL="914400" marR="0" rtl="0" algn="l">
              <a:lnSpc>
                <a:spcPct val="100000"/>
              </a:lnSpc>
              <a:spcBef>
                <a:spcPts val="0"/>
              </a:spcBef>
              <a:spcAft>
                <a:spcPts val="0"/>
              </a:spcAft>
              <a:buClr>
                <a:schemeClr val="lt1"/>
              </a:buClr>
              <a:buSzPts val="4000"/>
              <a:buFont typeface="Spectral SemiBold"/>
              <a:buChar char="●"/>
            </a:pPr>
            <a:r>
              <a:rPr b="0" i="0" lang="en-US" sz="4000" u="none" cap="none" strike="noStrike">
                <a:solidFill>
                  <a:schemeClr val="lt1"/>
                </a:solidFill>
                <a:latin typeface="Calibri"/>
                <a:ea typeface="Calibri"/>
                <a:cs typeface="Calibri"/>
                <a:sym typeface="Calibri"/>
              </a:rPr>
              <a:t>I created these poems as a way to accept and explore my queerness. As a member of the LGBTQ+ community and as an autistic person, I wanted to show others that being queer is positive; it can mean poetry and art. Poetry is the one way I can truly accept myself. Through my project, I hope to help others feel the same way.</a:t>
            </a:r>
            <a:endParaRPr b="0" i="0" sz="1400" u="none" cap="none" strike="noStrike">
              <a:solidFill>
                <a:schemeClr val="lt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Spectral SemiBold"/>
                <a:ea typeface="Spectral SemiBold"/>
                <a:cs typeface="Spectral SemiBold"/>
                <a:sym typeface="Spectral SemiBold"/>
              </a:rPr>
              <a:t>7. Acknowledgements</a:t>
            </a:r>
            <a:endParaRPr b="0" i="0" sz="6000" u="none" cap="none" strike="noStrike">
              <a:solidFill>
                <a:schemeClr val="lt1"/>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a:p>
            <a:pPr indent="-482600" lvl="0" marL="914400" marR="0" rtl="0" algn="l">
              <a:lnSpc>
                <a:spcPct val="100000"/>
              </a:lnSpc>
              <a:spcBef>
                <a:spcPts val="0"/>
              </a:spcBef>
              <a:spcAft>
                <a:spcPts val="0"/>
              </a:spcAft>
              <a:buClr>
                <a:schemeClr val="lt1"/>
              </a:buClr>
              <a:buSzPts val="4000"/>
              <a:buFont typeface="Spectral SemiBold"/>
              <a:buChar char="●"/>
            </a:pPr>
            <a:r>
              <a:rPr b="0" i="0" lang="en-US" sz="4000" u="none" cap="none" strike="noStrike">
                <a:solidFill>
                  <a:schemeClr val="lt1"/>
                </a:solidFill>
                <a:latin typeface="Calibri"/>
                <a:ea typeface="Calibri"/>
                <a:cs typeface="Calibri"/>
                <a:sym typeface="Calibri"/>
              </a:rPr>
              <a:t>Thank you to Dr. Christine Cooper-Rompato (English Dept.), Dr. Ben Gunsberg (English Dept.), Drs. David and Terry Peak (Peak Fellowship), Dr. Mary Barkworth (USU Intermountain Herbarium), Dr. Jim Cohen (Weber State University Mary Carver Herbarium), and Allison Izaksonas (University of Utah Garrett Herbarium).</a:t>
            </a:r>
            <a:endParaRPr b="0" i="0" sz="4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pectral SemiBold"/>
              <a:ea typeface="Spectral SemiBold"/>
              <a:cs typeface="Spectral SemiBold"/>
              <a:sym typeface="Spectral SemiBold"/>
            </a:endParaRPr>
          </a:p>
        </p:txBody>
      </p:sp>
      <p:sp>
        <p:nvSpPr>
          <p:cNvPr id="66" name="Google Shape;66;p8"/>
          <p:cNvSpPr txBox="1"/>
          <p:nvPr/>
        </p:nvSpPr>
        <p:spPr>
          <a:xfrm>
            <a:off x="31490200" y="30045850"/>
            <a:ext cx="5593800" cy="2262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5800"/>
              <a:buFont typeface="Arial"/>
              <a:buNone/>
            </a:pPr>
            <a:r>
              <a:rPr b="0" i="1" lang="en-US" sz="4700" u="none" cap="none" strike="noStrike">
                <a:solidFill>
                  <a:schemeClr val="lt1"/>
                </a:solidFill>
                <a:latin typeface="Calibri"/>
                <a:ea typeface="Calibri"/>
                <a:cs typeface="Calibri"/>
                <a:sym typeface="Calibri"/>
              </a:rPr>
              <a:t>Scan to see the bibliography and more of my work!</a:t>
            </a:r>
            <a:endParaRPr b="0" i="1" sz="4700" u="none" cap="none" strike="noStrike">
              <a:solidFill>
                <a:srgbClr val="FFFFFF"/>
              </a:solidFill>
              <a:latin typeface="Calibri"/>
              <a:ea typeface="Calibri"/>
              <a:cs typeface="Calibri"/>
              <a:sym typeface="Calibri"/>
            </a:endParaRPr>
          </a:p>
        </p:txBody>
      </p:sp>
      <p:sp>
        <p:nvSpPr>
          <p:cNvPr id="67" name="Google Shape;67;p8"/>
          <p:cNvSpPr/>
          <p:nvPr/>
        </p:nvSpPr>
        <p:spPr>
          <a:xfrm>
            <a:off x="37472165" y="30563949"/>
            <a:ext cx="825304" cy="1292025"/>
          </a:xfrm>
          <a:custGeom>
            <a:rect b="b" l="l" r="r" t="t"/>
            <a:pathLst>
              <a:path extrusionOk="0" h="3614056" w="208937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 name="Google Shape;68;p8"/>
          <p:cNvSpPr txBox="1"/>
          <p:nvPr/>
        </p:nvSpPr>
        <p:spPr>
          <a:xfrm>
            <a:off x="11577664" y="17331167"/>
            <a:ext cx="7740086" cy="14157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600"/>
              <a:buFont typeface="Arial"/>
              <a:buNone/>
            </a:pPr>
            <a:r>
              <a:rPr b="1" i="0" lang="en-US" sz="8000" u="none" cap="none" strike="noStrike">
                <a:solidFill>
                  <a:srgbClr val="0F2338"/>
                </a:solidFill>
                <a:latin typeface="Spectral SemiBold"/>
                <a:ea typeface="Spectral SemiBold"/>
                <a:cs typeface="Spectral SemiBold"/>
                <a:sym typeface="Spectral SemiBold"/>
              </a:rPr>
              <a:t>Research Steps</a:t>
            </a:r>
            <a:endParaRPr b="1" i="0" sz="20200" u="none" cap="none" strike="noStrike">
              <a:solidFill>
                <a:srgbClr val="0F2338"/>
              </a:solidFill>
              <a:latin typeface="Calibri"/>
              <a:ea typeface="Calibri"/>
              <a:cs typeface="Calibri"/>
              <a:sym typeface="Calibri"/>
            </a:endParaRPr>
          </a:p>
        </p:txBody>
      </p:sp>
      <p:sp>
        <p:nvSpPr>
          <p:cNvPr id="69" name="Google Shape;69;p8"/>
          <p:cNvSpPr txBox="1"/>
          <p:nvPr/>
        </p:nvSpPr>
        <p:spPr>
          <a:xfrm>
            <a:off x="8154801" y="15871175"/>
            <a:ext cx="5128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00"/>
              <a:buFont typeface="Arial"/>
              <a:buNone/>
            </a:pPr>
            <a:r>
              <a:rPr b="1" i="0" lang="en-US" sz="3000" u="none" cap="none" strike="noStrike">
                <a:solidFill>
                  <a:srgbClr val="FFFFFF"/>
                </a:solidFill>
                <a:latin typeface="Spectral"/>
                <a:ea typeface="Spectral"/>
                <a:cs typeface="Spectral"/>
                <a:sym typeface="Spectral"/>
              </a:rPr>
              <a:t>Little hop clover, Weber State University Herbarium</a:t>
            </a:r>
            <a:endParaRPr b="1" i="0" sz="3000" u="none" cap="none" strike="noStrike">
              <a:solidFill>
                <a:srgbClr val="FFFFFF"/>
              </a:solidFill>
              <a:latin typeface="Spectral"/>
              <a:ea typeface="Spectral"/>
              <a:cs typeface="Spectral"/>
              <a:sym typeface="Spectral"/>
            </a:endParaRPr>
          </a:p>
        </p:txBody>
      </p:sp>
      <p:sp>
        <p:nvSpPr>
          <p:cNvPr id="70" name="Google Shape;70;p8"/>
          <p:cNvSpPr txBox="1"/>
          <p:nvPr/>
        </p:nvSpPr>
        <p:spPr>
          <a:xfrm>
            <a:off x="13955988" y="15873175"/>
            <a:ext cx="4863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00"/>
              <a:buFont typeface="Arial"/>
              <a:buNone/>
            </a:pPr>
            <a:r>
              <a:rPr b="1" i="0" lang="en-US" sz="3000" u="none" cap="none" strike="noStrike">
                <a:solidFill>
                  <a:srgbClr val="FFFFFF"/>
                </a:solidFill>
                <a:latin typeface="Spectral"/>
                <a:ea typeface="Spectral"/>
                <a:cs typeface="Spectral"/>
                <a:sym typeface="Spectral"/>
              </a:rPr>
              <a:t>Red algae, University of Utah Herbarium</a:t>
            </a:r>
            <a:endParaRPr b="1" i="0" sz="3000" u="none" cap="none" strike="noStrike">
              <a:solidFill>
                <a:srgbClr val="FFFFFF"/>
              </a:solidFill>
              <a:latin typeface="Spectral"/>
              <a:ea typeface="Spectral"/>
              <a:cs typeface="Spectral"/>
              <a:sym typeface="Spectral"/>
            </a:endParaRPr>
          </a:p>
        </p:txBody>
      </p:sp>
      <p:pic>
        <p:nvPicPr>
          <p:cNvPr id="71" name="Google Shape;71;p8"/>
          <p:cNvPicPr preferRelativeResize="0"/>
          <p:nvPr/>
        </p:nvPicPr>
        <p:blipFill>
          <a:blip r:embed="rId11">
            <a:alphaModFix/>
          </a:blip>
          <a:stretch>
            <a:fillRect/>
          </a:stretch>
        </p:blipFill>
        <p:spPr>
          <a:xfrm>
            <a:off x="40694975" y="29762750"/>
            <a:ext cx="2720150" cy="2720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SU 2021">
      <a:dk1>
        <a:srgbClr val="000000"/>
      </a:dk1>
      <a:lt1>
        <a:srgbClr val="FFFFFF"/>
      </a:lt1>
      <a:dk2>
        <a:srgbClr val="00263A"/>
      </a:dk2>
      <a:lt2>
        <a:srgbClr val="A2AAAD"/>
      </a:lt2>
      <a:accent1>
        <a:srgbClr val="16597D"/>
      </a:accent1>
      <a:accent2>
        <a:srgbClr val="01ADD8"/>
      </a:accent2>
      <a:accent3>
        <a:srgbClr val="00938F"/>
      </a:accent3>
      <a:accent4>
        <a:srgbClr val="F16178"/>
      </a:accent4>
      <a:accent5>
        <a:srgbClr val="FF8300"/>
      </a:accent5>
      <a:accent6>
        <a:srgbClr val="F6BD17"/>
      </a:accent6>
      <a:hlink>
        <a:srgbClr val="288DC2"/>
      </a:hlink>
      <a:folHlink>
        <a:srgbClr val="6EA9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