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modernComment_103_BE2A1E41.xml" ContentType="application/vnd.ms-powerpoint.comments+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9" r:id="rId2"/>
  </p:sldIdLst>
  <p:sldSz cx="43891200" cy="3291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13536" userDrawn="1">
          <p15:clr>
            <a:srgbClr val="A4A3A4"/>
          </p15:clr>
        </p15:guide>
        <p15:guide id="2" pos="576" userDrawn="1">
          <p15:clr>
            <a:srgbClr val="A4A3A4"/>
          </p15:clr>
        </p15:guide>
        <p15:guide id="3" pos="27072" userDrawn="1">
          <p15:clr>
            <a:srgbClr val="A4A3A4"/>
          </p15:clr>
        </p15:guide>
        <p15:guide id="4" orient="horz" pos="576" userDrawn="1">
          <p15:clr>
            <a:srgbClr val="A4A3A4"/>
          </p15:clr>
        </p15:guide>
        <p15:guide id="5" orient="horz" pos="20160" userDrawn="1">
          <p15:clr>
            <a:srgbClr val="A4A3A4"/>
          </p15:clr>
        </p15:guide>
        <p15:guide id="6" pos="14136" userDrawn="1">
          <p15:clr>
            <a:srgbClr val="A4A3A4"/>
          </p15:clr>
        </p15:guide>
        <p15:guide id="7" pos="20304" userDrawn="1">
          <p15:clr>
            <a:srgbClr val="A4A3A4"/>
          </p15:clr>
        </p15:guide>
        <p15:guide id="8" pos="20880" userDrawn="1">
          <p15:clr>
            <a:srgbClr val="A4A3A4"/>
          </p15:clr>
        </p15:guide>
        <p15:guide id="9" pos="7344" userDrawn="1">
          <p15:clr>
            <a:srgbClr val="A4A3A4"/>
          </p15:clr>
        </p15:guide>
        <p15:guide id="10" pos="6768" userDrawn="1">
          <p15:clr>
            <a:srgbClr val="A4A3A4"/>
          </p15:clr>
        </p15:guide>
        <p15:guide id="11" orient="horz" pos="32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8CA9C9B-DB82-BC0F-C967-0B9329882152}" name="Athena Dupont" initials="AD" userId="Athena Dupont"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ADD8"/>
    <a:srgbClr val="0F2439"/>
    <a:srgbClr val="00B85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866"/>
    <p:restoredTop sz="94694"/>
  </p:normalViewPr>
  <p:slideViewPr>
    <p:cSldViewPr snapToGrid="0" snapToObjects="1">
      <p:cViewPr varScale="1">
        <p:scale>
          <a:sx n="25" d="100"/>
          <a:sy n="25" d="100"/>
        </p:scale>
        <p:origin x="1344" y="192"/>
      </p:cViewPr>
      <p:guideLst>
        <p:guide pos="13536"/>
        <p:guide pos="576"/>
        <p:guide pos="27072"/>
        <p:guide orient="horz" pos="576"/>
        <p:guide orient="horz" pos="20160"/>
        <p:guide pos="14136"/>
        <p:guide pos="20304"/>
        <p:guide pos="20880"/>
        <p:guide pos="7344"/>
        <p:guide pos="6768"/>
        <p:guide orient="horz" pos="3240"/>
      </p:guideLst>
    </p:cSldViewPr>
  </p:slideViewPr>
  <p:notesTextViewPr>
    <p:cViewPr>
      <p:scale>
        <a:sx n="105" d="100"/>
        <a:sy n="105" d="100"/>
      </p:scale>
      <p:origin x="0" y="0"/>
    </p:cViewPr>
  </p:notesTextViewPr>
  <p:gridSpacing cx="76200" cy="76200"/>
</p:viewPr>
</file>

<file path=ppt/_rels/presentation.xml.rels><?xml version="1.0" encoding="UTF-8" standalone="yes"?>
<Relationships xmlns="http://schemas.openxmlformats.org/package/2006/relationships"><Relationship Id="rId8" Type="http://schemas.microsoft.com/office/2016/11/relationships/changesInfo" Target="changesInfos/changesInfo1.xml"/><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 Id="rId9"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userId="16336456914_tp_box_2" providerId="OAuth2" clId="{952E7DEE-CDF2-504B-BCDE-DE01825610B5}"/>
    <pc:docChg chg="modSld">
      <pc:chgData name="" userId="16336456914_tp_box_2" providerId="OAuth2" clId="{952E7DEE-CDF2-504B-BCDE-DE01825610B5}" dt="2024-01-12T20:32:49.927" v="0" actId="1076"/>
      <pc:docMkLst>
        <pc:docMk/>
      </pc:docMkLst>
      <pc:sldChg chg="modSp mod">
        <pc:chgData name="" userId="16336456914_tp_box_2" providerId="OAuth2" clId="{952E7DEE-CDF2-504B-BCDE-DE01825610B5}" dt="2024-01-12T20:32:49.927" v="0" actId="1076"/>
        <pc:sldMkLst>
          <pc:docMk/>
          <pc:sldMk cId="3190431297" sldId="259"/>
        </pc:sldMkLst>
        <pc:spChg chg="mod">
          <ac:chgData name="" userId="16336456914_tp_box_2" providerId="OAuth2" clId="{952E7DEE-CDF2-504B-BCDE-DE01825610B5}" dt="2024-01-12T20:32:49.927" v="0" actId="1076"/>
          <ac:spMkLst>
            <pc:docMk/>
            <pc:sldMk cId="3190431297" sldId="259"/>
            <ac:spMk id="30" creationId="{7B851B66-6045-BB4A-A5E3-BBD772F3CEFD}"/>
          </ac:spMkLst>
        </pc:spChg>
      </pc:sldChg>
    </pc:docChg>
  </pc:docChgLst>
</pc:chgInfo>
</file>

<file path=ppt/comments/modernComment_103_BE2A1E41.xml><?xml version="1.0" encoding="utf-8"?>
<p188:cmLst xmlns:a="http://schemas.openxmlformats.org/drawingml/2006/main" xmlns:r="http://schemas.openxmlformats.org/officeDocument/2006/relationships" xmlns:p188="http://schemas.microsoft.com/office/powerpoint/2018/8/main">
  <p188:cm id="{8F620079-2542-E84E-8EE7-56D2F7B1F0F5}" authorId="{58CA9C9B-DB82-BC0F-C967-0B9329882152}" created="2023-12-15T23:45:50.366">
    <ac:deMkLst xmlns:ac="http://schemas.microsoft.com/office/drawing/2013/main/command">
      <pc:docMk xmlns:pc="http://schemas.microsoft.com/office/powerpoint/2013/main/command"/>
      <pc:sldMk xmlns:pc="http://schemas.microsoft.com/office/powerpoint/2013/main/command" cId="3190431297" sldId="259"/>
      <ac:picMk id="1034" creationId="{23732188-8474-4D64-6E7F-C53CF9C78738}"/>
    </ac:deMkLst>
    <p188:txBody>
      <a:bodyPr/>
      <a:lstStyle/>
      <a:p>
        <a:r>
          <a:rPr lang="en-US"/>
          <a:t>Cropped your title to make space for both in one line, if you don’t mind. I want these about the same size!</a:t>
        </a:r>
      </a:p>
    </p188:txBody>
  </p188:cm>
  <p188:cm id="{C3340D36-DCEA-6A4B-8E75-275FFB16FF00}" authorId="{58CA9C9B-DB82-BC0F-C967-0B9329882152}" created="2023-12-15T23:48:20.992">
    <ac:deMkLst xmlns:ac="http://schemas.microsoft.com/office/drawing/2013/main/command">
      <pc:docMk xmlns:pc="http://schemas.microsoft.com/office/powerpoint/2013/main/command"/>
      <pc:sldMk xmlns:pc="http://schemas.microsoft.com/office/powerpoint/2013/main/command" cId="3190431297" sldId="259"/>
      <ac:spMk id="30" creationId="{7B851B66-6045-BB4A-A5E3-BBD772F3CEFD}"/>
    </ac:deMkLst>
    <p188:txBody>
      <a:bodyPr/>
      <a:lstStyle/>
      <a:p>
        <a:r>
          <a:rPr lang="en-US"/>
          <a:t>Is this a fair rewording? I think it may make for less confused disagreement about AI with some of your audience at the capitol. If it’s not right, reword it—same with every  other edit I propose!  </a:t>
        </a:r>
      </a:p>
    </p188:txBody>
  </p188:cm>
  <p188:cm id="{114F236F-C4FA-0D45-A675-20C7130FEEE4}" authorId="{58CA9C9B-DB82-BC0F-C967-0B9329882152}" created="2023-12-15T23:53:11.746">
    <ac:deMkLst xmlns:ac="http://schemas.microsoft.com/office/drawing/2013/main/command">
      <pc:docMk xmlns:pc="http://schemas.microsoft.com/office/powerpoint/2013/main/command"/>
      <pc:sldMk xmlns:pc="http://schemas.microsoft.com/office/powerpoint/2013/main/command" cId="3190431297" sldId="259"/>
      <ac:spMk id="34" creationId="{B9058A12-FAB2-6841-97C7-7FE46414D46C}"/>
    </ac:deMkLst>
    <p188:txBody>
      <a:bodyPr/>
      <a:lstStyle/>
      <a:p>
        <a:r>
          <a:rPr lang="en-US"/>
          <a:t>I’m not sure this is the best use of the space. I’m guessing that the HMT is algorithm-generated, but I think that’s not explicit. 
Do you need both, and this large? What about smaller and then defining the two so that we know HMT is AI, redlining is *official definition of the racism goes here* and then maybe title that section as ‘map sources’? </a:t>
        </a:r>
      </a:p>
    </p188:txBody>
  </p188:cm>
  <p188:cm id="{97D4D882-1599-AE49-970E-B224035624A2}" authorId="{58CA9C9B-DB82-BC0F-C967-0B9329882152}" created="2023-12-15T23:55:11.630">
    <ac:deMkLst xmlns:ac="http://schemas.microsoft.com/office/drawing/2013/main/command">
      <pc:docMk xmlns:pc="http://schemas.microsoft.com/office/powerpoint/2013/main/command"/>
      <pc:sldMk xmlns:pc="http://schemas.microsoft.com/office/powerpoint/2013/main/command" cId="3190431297" sldId="259"/>
      <ac:spMk id="34" creationId="{B9058A12-FAB2-6841-97C7-7FE46414D46C}"/>
    </ac:deMkLst>
    <p188:txBody>
      <a:bodyPr/>
      <a:lstStyle/>
      <a:p>
        <a:r>
          <a:rPr lang="en-US"/>
          <a:t>I like this a lot. I immediately see what you did now. </a:t>
        </a:r>
      </a:p>
    </p188:txBody>
  </p188:cm>
  <p188:cm id="{44F792B5-C77A-6849-8FB0-2305FD7D954F}" authorId="{58CA9C9B-DB82-BC0F-C967-0B9329882152}" created="2023-12-15T23:58:22.836">
    <ac:deMkLst xmlns:ac="http://schemas.microsoft.com/office/drawing/2013/main/command">
      <pc:docMk xmlns:pc="http://schemas.microsoft.com/office/powerpoint/2013/main/command"/>
      <pc:sldMk xmlns:pc="http://schemas.microsoft.com/office/powerpoint/2013/main/command" cId="3190431297" sldId="259"/>
      <ac:spMk id="1071" creationId="{CCFA44CB-9E2E-8468-CEFF-724A98445C49}"/>
    </ac:deMkLst>
    <p188:txBody>
      <a:bodyPr/>
      <a:lstStyle/>
      <a:p>
        <a:r>
          <a:rPr lang="en-US"/>
          <a:t>This is me being sassy, and is of course not required as your heading. But do use descriptive ones!</a:t>
        </a:r>
      </a:p>
    </p188:txBody>
  </p188:cm>
  <p188:cm id="{5D6FE5AE-D1AA-B34F-8058-69A1CFF2A101}" authorId="{58CA9C9B-DB82-BC0F-C967-0B9329882152}" created="2023-12-16T00:01:43.869">
    <ac:deMkLst xmlns:ac="http://schemas.microsoft.com/office/drawing/2013/main/command">
      <pc:docMk xmlns:pc="http://schemas.microsoft.com/office/powerpoint/2013/main/command"/>
      <pc:sldMk xmlns:pc="http://schemas.microsoft.com/office/powerpoint/2013/main/command" cId="3190431297" sldId="259"/>
      <ac:spMk id="53" creationId="{319C9720-7FFC-304E-B3B2-C1388B935450}"/>
    </ac:deMkLst>
    <p188:txBody>
      <a:bodyPr/>
      <a:lstStyle/>
      <a:p>
        <a:r>
          <a:rPr lang="en-US"/>
          <a:t>I’m wondering if we might reword this a little? I think one of the things you’re trying to say is that they tried to do good and kept failing anyway, and saying they plant trees in the right spots but send the money to the wealthy sort of makes it sound like they don’t really want to help. I think maybe framing it as them failing to think about budgeting for new green spaces and not just existing ones, might be a little more forgiving if it’s stilll an accurate assessment? 
Basically I believe you’re saying that even when we are trying to be objective and evidence-based and all, even technology can be taught old biases and we won’t even notice them in action. Is that about right? </a:t>
        </a:r>
      </a:p>
    </p188:txBody>
  </p188:cm>
  <p188:cm id="{7C66C743-F139-EA42-8CF8-10417F03CCB4}" authorId="{58CA9C9B-DB82-BC0F-C967-0B9329882152}" created="2023-12-16T00:03:22.977">
    <ac:deMkLst xmlns:ac="http://schemas.microsoft.com/office/drawing/2013/main/command">
      <pc:docMk xmlns:pc="http://schemas.microsoft.com/office/powerpoint/2013/main/command"/>
      <pc:sldMk xmlns:pc="http://schemas.microsoft.com/office/powerpoint/2013/main/command" cId="3190431297" sldId="259"/>
      <ac:grpSpMk id="58" creationId="{9989CC31-6EBA-C5FF-E3E7-91939346618E}"/>
    </ac:deMkLst>
    <p188:txBody>
      <a:bodyPr/>
      <a:lstStyle/>
      <a:p>
        <a:r>
          <a:rPr lang="en-US"/>
          <a:t>Would it be too much work to have you switch the order of the quality in each x-axis point? I think the left-to-right will help make the line a little more obvious. I don’t love having to point it out like you do here for just aesthetic purposes, but do see the need for something to draw the eye to it. </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5284D0-50F2-D64B-8044-CA2CD9EAA405}" type="datetimeFigureOut">
              <a:rPr lang="en-US" smtClean="0"/>
              <a:t>1/12/24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891E70-C4DC-A140-99E4-0C17B258FCE5}" type="slidenum">
              <a:rPr lang="en-US" smtClean="0"/>
              <a:t>‹#›</a:t>
            </a:fld>
            <a:endParaRPr lang="en-US"/>
          </a:p>
        </p:txBody>
      </p:sp>
    </p:spTree>
    <p:extLst>
      <p:ext uri="{BB962C8B-B14F-4D97-AF65-F5344CB8AC3E}">
        <p14:creationId xmlns:p14="http://schemas.microsoft.com/office/powerpoint/2010/main" val="921563623"/>
      </p:ext>
    </p:extLst>
  </p:cSld>
  <p:clrMap bg1="lt1" tx1="dk1" bg2="lt2" tx2="dk2" accent1="accent1" accent2="accent2" accent3="accent3" accent4="accent4" accent5="accent5" accent6="accent6" hlink="hlink" folHlink="folHlink"/>
  <p:notesStyle>
    <a:lvl1pPr marL="0" algn="l" defTabSz="3686861" rtl="0" eaLnBrk="1" latinLnBrk="0" hangingPunct="1">
      <a:defRPr sz="4838" kern="1200">
        <a:solidFill>
          <a:schemeClr val="tx1"/>
        </a:solidFill>
        <a:latin typeface="+mn-lt"/>
        <a:ea typeface="+mn-ea"/>
        <a:cs typeface="+mn-cs"/>
      </a:defRPr>
    </a:lvl1pPr>
    <a:lvl2pPr marL="1843430" algn="l" defTabSz="3686861" rtl="0" eaLnBrk="1" latinLnBrk="0" hangingPunct="1">
      <a:defRPr sz="4838" kern="1200">
        <a:solidFill>
          <a:schemeClr val="tx1"/>
        </a:solidFill>
        <a:latin typeface="+mn-lt"/>
        <a:ea typeface="+mn-ea"/>
        <a:cs typeface="+mn-cs"/>
      </a:defRPr>
    </a:lvl2pPr>
    <a:lvl3pPr marL="3686861" algn="l" defTabSz="3686861" rtl="0" eaLnBrk="1" latinLnBrk="0" hangingPunct="1">
      <a:defRPr sz="4838" kern="1200">
        <a:solidFill>
          <a:schemeClr val="tx1"/>
        </a:solidFill>
        <a:latin typeface="+mn-lt"/>
        <a:ea typeface="+mn-ea"/>
        <a:cs typeface="+mn-cs"/>
      </a:defRPr>
    </a:lvl3pPr>
    <a:lvl4pPr marL="5530291" algn="l" defTabSz="3686861" rtl="0" eaLnBrk="1" latinLnBrk="0" hangingPunct="1">
      <a:defRPr sz="4838" kern="1200">
        <a:solidFill>
          <a:schemeClr val="tx1"/>
        </a:solidFill>
        <a:latin typeface="+mn-lt"/>
        <a:ea typeface="+mn-ea"/>
        <a:cs typeface="+mn-cs"/>
      </a:defRPr>
    </a:lvl4pPr>
    <a:lvl5pPr marL="7373722" algn="l" defTabSz="3686861" rtl="0" eaLnBrk="1" latinLnBrk="0" hangingPunct="1">
      <a:defRPr sz="4838" kern="1200">
        <a:solidFill>
          <a:schemeClr val="tx1"/>
        </a:solidFill>
        <a:latin typeface="+mn-lt"/>
        <a:ea typeface="+mn-ea"/>
        <a:cs typeface="+mn-cs"/>
      </a:defRPr>
    </a:lvl5pPr>
    <a:lvl6pPr marL="9217152" algn="l" defTabSz="3686861" rtl="0" eaLnBrk="1" latinLnBrk="0" hangingPunct="1">
      <a:defRPr sz="4838" kern="1200">
        <a:solidFill>
          <a:schemeClr val="tx1"/>
        </a:solidFill>
        <a:latin typeface="+mn-lt"/>
        <a:ea typeface="+mn-ea"/>
        <a:cs typeface="+mn-cs"/>
      </a:defRPr>
    </a:lvl6pPr>
    <a:lvl7pPr marL="11060582" algn="l" defTabSz="3686861" rtl="0" eaLnBrk="1" latinLnBrk="0" hangingPunct="1">
      <a:defRPr sz="4838" kern="1200">
        <a:solidFill>
          <a:schemeClr val="tx1"/>
        </a:solidFill>
        <a:latin typeface="+mn-lt"/>
        <a:ea typeface="+mn-ea"/>
        <a:cs typeface="+mn-cs"/>
      </a:defRPr>
    </a:lvl7pPr>
    <a:lvl8pPr marL="12904013" algn="l" defTabSz="3686861" rtl="0" eaLnBrk="1" latinLnBrk="0" hangingPunct="1">
      <a:defRPr sz="4838" kern="1200">
        <a:solidFill>
          <a:schemeClr val="tx1"/>
        </a:solidFill>
        <a:latin typeface="+mn-lt"/>
        <a:ea typeface="+mn-ea"/>
        <a:cs typeface="+mn-cs"/>
      </a:defRPr>
    </a:lvl8pPr>
    <a:lvl9pPr marL="14747443" algn="l" defTabSz="3686861" rtl="0" eaLnBrk="1" latinLnBrk="0" hangingPunct="1">
      <a:defRPr sz="4838"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original Better Poster format</a:t>
            </a:r>
          </a:p>
        </p:txBody>
      </p:sp>
      <p:sp>
        <p:nvSpPr>
          <p:cNvPr id="4" name="Slide Number Placeholder 3"/>
          <p:cNvSpPr>
            <a:spLocks noGrp="1"/>
          </p:cNvSpPr>
          <p:nvPr>
            <p:ph type="sldNum" sz="quarter" idx="5"/>
          </p:nvPr>
        </p:nvSpPr>
        <p:spPr/>
        <p:txBody>
          <a:bodyPr/>
          <a:lstStyle/>
          <a:p>
            <a:fld id="{A3891E70-C4DC-A140-99E4-0C17B258FCE5}" type="slidenum">
              <a:rPr lang="en-US" smtClean="0"/>
              <a:t>1</a:t>
            </a:fld>
            <a:endParaRPr lang="en-US"/>
          </a:p>
        </p:txBody>
      </p:sp>
    </p:spTree>
    <p:extLst>
      <p:ext uri="{BB962C8B-B14F-4D97-AF65-F5344CB8AC3E}">
        <p14:creationId xmlns:p14="http://schemas.microsoft.com/office/powerpoint/2010/main" val="17820151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G Better Poster">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FFF8EB3-2542-0A4C-AD08-A531CB96CE4E}"/>
              </a:ext>
            </a:extLst>
          </p:cNvPr>
          <p:cNvSpPr/>
          <p:nvPr userDrawn="1"/>
        </p:nvSpPr>
        <p:spPr>
          <a:xfrm>
            <a:off x="9053567" y="38163"/>
            <a:ext cx="25784066" cy="32918400"/>
          </a:xfrm>
          <a:prstGeom prst="rect">
            <a:avLst/>
          </a:prstGeom>
          <a:solidFill>
            <a:srgbClr val="0F243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109">
            <a:extLst>
              <a:ext uri="{FF2B5EF4-FFF2-40B4-BE49-F238E27FC236}">
                <a16:creationId xmlns:a16="http://schemas.microsoft.com/office/drawing/2014/main" id="{B6387B71-E814-D74C-A562-F4CADFB56628}"/>
              </a:ext>
            </a:extLst>
          </p:cNvPr>
          <p:cNvPicPr>
            <a:picLocks noChangeAspect="1"/>
          </p:cNvPicPr>
          <p:nvPr userDrawn="1"/>
        </p:nvPicPr>
        <p:blipFill>
          <a:blip r:embed="rId2"/>
          <a:srcRect/>
          <a:stretch>
            <a:fillRect/>
          </a:stretch>
        </p:blipFill>
        <p:spPr>
          <a:xfrm>
            <a:off x="16142839" y="30175199"/>
            <a:ext cx="11605521" cy="1842377"/>
          </a:xfrm>
          <a:prstGeom prst="rect">
            <a:avLst/>
          </a:prstGeom>
        </p:spPr>
      </p:pic>
    </p:spTree>
    <p:extLst>
      <p:ext uri="{BB962C8B-B14F-4D97-AF65-F5344CB8AC3E}">
        <p14:creationId xmlns:p14="http://schemas.microsoft.com/office/powerpoint/2010/main" val="7869836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Presenter BP">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680043F-FC17-CB4F-95B7-7E1F3ACDA97F}"/>
              </a:ext>
            </a:extLst>
          </p:cNvPr>
          <p:cNvSpPr/>
          <p:nvPr userDrawn="1"/>
        </p:nvSpPr>
        <p:spPr>
          <a:xfrm>
            <a:off x="14996158" y="0"/>
            <a:ext cx="28895042" cy="32918400"/>
          </a:xfrm>
          <a:prstGeom prst="rect">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188BC2B6-F796-AD45-9099-CB7199DFA69D}"/>
              </a:ext>
            </a:extLst>
          </p:cNvPr>
          <p:cNvSpPr/>
          <p:nvPr userDrawn="1"/>
        </p:nvSpPr>
        <p:spPr>
          <a:xfrm>
            <a:off x="-1" y="0"/>
            <a:ext cx="14996161" cy="32918400"/>
          </a:xfrm>
          <a:prstGeom prst="rect">
            <a:avLst/>
          </a:prstGeom>
          <a:solidFill>
            <a:srgbClr val="0F243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109">
            <a:extLst>
              <a:ext uri="{FF2B5EF4-FFF2-40B4-BE49-F238E27FC236}">
                <a16:creationId xmlns:a16="http://schemas.microsoft.com/office/drawing/2014/main" id="{C16CA098-7688-4845-B436-36720CD4237A}"/>
              </a:ext>
            </a:extLst>
          </p:cNvPr>
          <p:cNvPicPr>
            <a:picLocks noChangeAspect="1"/>
          </p:cNvPicPr>
          <p:nvPr userDrawn="1"/>
        </p:nvPicPr>
        <p:blipFill>
          <a:blip r:embed="rId2"/>
          <a:srcRect/>
          <a:stretch>
            <a:fillRect/>
          </a:stretch>
        </p:blipFill>
        <p:spPr>
          <a:xfrm>
            <a:off x="1695318" y="30087479"/>
            <a:ext cx="11605521" cy="1842377"/>
          </a:xfrm>
          <a:prstGeom prst="rect">
            <a:avLst/>
          </a:prstGeom>
        </p:spPr>
      </p:pic>
    </p:spTree>
    <p:extLst>
      <p:ext uri="{BB962C8B-B14F-4D97-AF65-F5344CB8AC3E}">
        <p14:creationId xmlns:p14="http://schemas.microsoft.com/office/powerpoint/2010/main" val="1180397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igure hero BP">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42953E31-1342-7E45-8E21-E3B6B930DC67}"/>
              </a:ext>
            </a:extLst>
          </p:cNvPr>
          <p:cNvSpPr/>
          <p:nvPr userDrawn="1"/>
        </p:nvSpPr>
        <p:spPr>
          <a:xfrm>
            <a:off x="11708345" y="-27478"/>
            <a:ext cx="32182855" cy="11720885"/>
          </a:xfrm>
          <a:custGeom>
            <a:avLst/>
            <a:gdLst>
              <a:gd name="connsiteX0" fmla="*/ 0 w 32111079"/>
              <a:gd name="connsiteY0" fmla="*/ 0 h 11720885"/>
              <a:gd name="connsiteX1" fmla="*/ 32111079 w 32111079"/>
              <a:gd name="connsiteY1" fmla="*/ 0 h 11720885"/>
              <a:gd name="connsiteX2" fmla="*/ 32111079 w 32111079"/>
              <a:gd name="connsiteY2" fmla="*/ 10587281 h 11720885"/>
              <a:gd name="connsiteX3" fmla="*/ 30977475 w 32111079"/>
              <a:gd name="connsiteY3" fmla="*/ 11720885 h 11720885"/>
              <a:gd name="connsiteX4" fmla="*/ 1061828 w 32111079"/>
              <a:gd name="connsiteY4" fmla="*/ 11720885 h 11720885"/>
              <a:gd name="connsiteX5" fmla="*/ 17308 w 32111079"/>
              <a:gd name="connsiteY5" fmla="*/ 11028531 h 11720885"/>
              <a:gd name="connsiteX6" fmla="*/ 0 w 32111079"/>
              <a:gd name="connsiteY6" fmla="*/ 10981241 h 11720885"/>
              <a:gd name="connsiteX7" fmla="*/ 0 w 32111079"/>
              <a:gd name="connsiteY7" fmla="*/ 0 h 11720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111079" h="11720885">
                <a:moveTo>
                  <a:pt x="0" y="0"/>
                </a:moveTo>
                <a:lnTo>
                  <a:pt x="32111079" y="0"/>
                </a:lnTo>
                <a:lnTo>
                  <a:pt x="32111079" y="10587281"/>
                </a:lnTo>
                <a:cubicBezTo>
                  <a:pt x="32111079" y="11213353"/>
                  <a:pt x="31603547" y="11720885"/>
                  <a:pt x="30977475" y="11720885"/>
                </a:cubicBezTo>
                <a:lnTo>
                  <a:pt x="1061828" y="11720885"/>
                </a:lnTo>
                <a:cubicBezTo>
                  <a:pt x="592274" y="11720885"/>
                  <a:pt x="189399" y="11435398"/>
                  <a:pt x="17308" y="11028531"/>
                </a:cubicBezTo>
                <a:lnTo>
                  <a:pt x="0" y="10981241"/>
                </a:lnTo>
                <a:lnTo>
                  <a:pt x="0" y="0"/>
                </a:lnTo>
                <a:close/>
              </a:path>
            </a:pathLst>
          </a:custGeom>
          <a:solidFill>
            <a:srgbClr val="0F2439"/>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Rectangle 7">
            <a:extLst>
              <a:ext uri="{FF2B5EF4-FFF2-40B4-BE49-F238E27FC236}">
                <a16:creationId xmlns:a16="http://schemas.microsoft.com/office/drawing/2014/main" id="{3EDDCBA0-D825-7343-AF62-E64FE01DDAFF}"/>
              </a:ext>
            </a:extLst>
          </p:cNvPr>
          <p:cNvSpPr/>
          <p:nvPr userDrawn="1"/>
        </p:nvSpPr>
        <p:spPr>
          <a:xfrm>
            <a:off x="0" y="0"/>
            <a:ext cx="11708345" cy="32918400"/>
          </a:xfrm>
          <a:prstGeom prst="rect">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Graphical user interface&#10;&#10;Description automatically generated">
            <a:extLst>
              <a:ext uri="{FF2B5EF4-FFF2-40B4-BE49-F238E27FC236}">
                <a16:creationId xmlns:a16="http://schemas.microsoft.com/office/drawing/2014/main" id="{D1F9ACEC-ECB5-364C-9C7C-BE5921AD0C94}"/>
              </a:ext>
            </a:extLst>
          </p:cNvPr>
          <p:cNvPicPr>
            <a:picLocks noChangeAspect="1"/>
          </p:cNvPicPr>
          <p:nvPr userDrawn="1"/>
        </p:nvPicPr>
        <p:blipFill>
          <a:blip r:embed="rId2"/>
          <a:stretch>
            <a:fillRect/>
          </a:stretch>
        </p:blipFill>
        <p:spPr>
          <a:xfrm>
            <a:off x="1017338" y="29141656"/>
            <a:ext cx="9673661" cy="2862344"/>
          </a:xfrm>
          <a:prstGeom prst="rect">
            <a:avLst/>
          </a:prstGeom>
        </p:spPr>
      </p:pic>
    </p:spTree>
    <p:extLst>
      <p:ext uri="{BB962C8B-B14F-4D97-AF65-F5344CB8AC3E}">
        <p14:creationId xmlns:p14="http://schemas.microsoft.com/office/powerpoint/2010/main" val="1984313489"/>
      </p:ext>
    </p:extLst>
  </p:cSld>
  <p:clrMapOvr>
    <a:masterClrMapping/>
  </p:clrMapOvr>
  <p:extLst>
    <p:ext uri="{DCECCB84-F9BA-43D5-87BE-67443E8EF086}">
      <p15:sldGuideLst xmlns:p15="http://schemas.microsoft.com/office/powerpoint/2012/main">
        <p15:guide id="1" orient="horz" pos="10368" userDrawn="1">
          <p15:clr>
            <a:srgbClr val="FBAE40"/>
          </p15:clr>
        </p15:guide>
        <p15:guide id="2" pos="13824"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igure hero mo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6BD29EA-1972-C248-92C4-EAB619C6B72D}"/>
              </a:ext>
            </a:extLst>
          </p:cNvPr>
          <p:cNvSpPr/>
          <p:nvPr userDrawn="1"/>
        </p:nvSpPr>
        <p:spPr>
          <a:xfrm>
            <a:off x="0" y="0"/>
            <a:ext cx="28433486" cy="32918400"/>
          </a:xfrm>
          <a:prstGeom prst="rect">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Logo&#10;&#10;Description automatically generated">
            <a:extLst>
              <a:ext uri="{FF2B5EF4-FFF2-40B4-BE49-F238E27FC236}">
                <a16:creationId xmlns:a16="http://schemas.microsoft.com/office/drawing/2014/main" id="{C0403D38-D978-AB48-A22E-BC312669A4DE}"/>
              </a:ext>
            </a:extLst>
          </p:cNvPr>
          <p:cNvPicPr>
            <a:picLocks noChangeAspect="1"/>
          </p:cNvPicPr>
          <p:nvPr userDrawn="1"/>
        </p:nvPicPr>
        <p:blipFill>
          <a:blip r:embed="rId2"/>
          <a:stretch>
            <a:fillRect/>
          </a:stretch>
        </p:blipFill>
        <p:spPr>
          <a:xfrm>
            <a:off x="29486880" y="29559138"/>
            <a:ext cx="12478097" cy="1987662"/>
          </a:xfrm>
          <a:prstGeom prst="rect">
            <a:avLst/>
          </a:prstGeom>
        </p:spPr>
      </p:pic>
    </p:spTree>
    <p:extLst>
      <p:ext uri="{BB962C8B-B14F-4D97-AF65-F5344CB8AC3E}">
        <p14:creationId xmlns:p14="http://schemas.microsoft.com/office/powerpoint/2010/main" val="24143433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raditional poster 1">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4531A0E-8B40-D04E-9860-CC4D35EB642D}"/>
              </a:ext>
            </a:extLst>
          </p:cNvPr>
          <p:cNvSpPr/>
          <p:nvPr userDrawn="1"/>
        </p:nvSpPr>
        <p:spPr>
          <a:xfrm>
            <a:off x="-1" y="0"/>
            <a:ext cx="43891201" cy="6369267"/>
          </a:xfrm>
          <a:prstGeom prst="rect">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Text, logo&#10;&#10;Description automatically generated">
            <a:extLst>
              <a:ext uri="{FF2B5EF4-FFF2-40B4-BE49-F238E27FC236}">
                <a16:creationId xmlns:a16="http://schemas.microsoft.com/office/drawing/2014/main" id="{D50F2F4D-5376-F849-968E-893B292884B2}"/>
              </a:ext>
            </a:extLst>
          </p:cNvPr>
          <p:cNvPicPr>
            <a:picLocks noChangeAspect="1"/>
          </p:cNvPicPr>
          <p:nvPr userDrawn="1"/>
        </p:nvPicPr>
        <p:blipFill>
          <a:blip r:embed="rId2"/>
          <a:stretch>
            <a:fillRect/>
          </a:stretch>
        </p:blipFill>
        <p:spPr>
          <a:xfrm>
            <a:off x="39534352" y="860004"/>
            <a:ext cx="3442447" cy="4379557"/>
          </a:xfrm>
          <a:prstGeom prst="rect">
            <a:avLst/>
          </a:prstGeom>
        </p:spPr>
      </p:pic>
      <p:cxnSp>
        <p:nvCxnSpPr>
          <p:cNvPr id="10" name="Straight Connector 9">
            <a:extLst>
              <a:ext uri="{FF2B5EF4-FFF2-40B4-BE49-F238E27FC236}">
                <a16:creationId xmlns:a16="http://schemas.microsoft.com/office/drawing/2014/main" id="{ABD57342-1A8B-B14A-8ED4-AC4289B3BB78}"/>
              </a:ext>
            </a:extLst>
          </p:cNvPr>
          <p:cNvCxnSpPr>
            <a:cxnSpLocks/>
          </p:cNvCxnSpPr>
          <p:nvPr userDrawn="1"/>
        </p:nvCxnSpPr>
        <p:spPr>
          <a:xfrm flipV="1">
            <a:off x="161364" y="0"/>
            <a:ext cx="0" cy="6400800"/>
          </a:xfrm>
          <a:prstGeom prst="line">
            <a:avLst/>
          </a:prstGeom>
          <a:ln w="3810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72706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raditional poster 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6D5B9FE-11A4-7346-B31F-F5D4F9043379}"/>
              </a:ext>
            </a:extLst>
          </p:cNvPr>
          <p:cNvSpPr/>
          <p:nvPr userDrawn="1"/>
        </p:nvSpPr>
        <p:spPr>
          <a:xfrm>
            <a:off x="0" y="0"/>
            <a:ext cx="43891200" cy="32945881"/>
          </a:xfrm>
          <a:prstGeom prst="rect">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82DDCAE2-24B1-6B43-90D2-B77D4F0D085B}"/>
              </a:ext>
            </a:extLst>
          </p:cNvPr>
          <p:cNvSpPr/>
          <p:nvPr userDrawn="1"/>
        </p:nvSpPr>
        <p:spPr>
          <a:xfrm rot="5400000">
            <a:off x="20103058" y="9157741"/>
            <a:ext cx="3685081" cy="43891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109">
            <a:extLst>
              <a:ext uri="{FF2B5EF4-FFF2-40B4-BE49-F238E27FC236}">
                <a16:creationId xmlns:a16="http://schemas.microsoft.com/office/drawing/2014/main" id="{0B44EB41-9264-9540-86C4-9F32D61AD9EF}"/>
              </a:ext>
            </a:extLst>
          </p:cNvPr>
          <p:cNvPicPr>
            <a:picLocks noChangeAspect="1"/>
          </p:cNvPicPr>
          <p:nvPr userDrawn="1"/>
        </p:nvPicPr>
        <p:blipFill>
          <a:blip r:embed="rId2"/>
          <a:srcRect/>
          <a:stretch>
            <a:fillRect/>
          </a:stretch>
        </p:blipFill>
        <p:spPr>
          <a:xfrm>
            <a:off x="960120" y="30175199"/>
            <a:ext cx="11605521" cy="1842377"/>
          </a:xfrm>
          <a:prstGeom prst="rect">
            <a:avLst/>
          </a:prstGeom>
        </p:spPr>
      </p:pic>
    </p:spTree>
    <p:extLst>
      <p:ext uri="{BB962C8B-B14F-4D97-AF65-F5344CB8AC3E}">
        <p14:creationId xmlns:p14="http://schemas.microsoft.com/office/powerpoint/2010/main" val="18820906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raditional poster 3">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BE7A548-8FA4-5C4B-AD71-E0A031E22648}"/>
              </a:ext>
            </a:extLst>
          </p:cNvPr>
          <p:cNvSpPr/>
          <p:nvPr userDrawn="1"/>
        </p:nvSpPr>
        <p:spPr>
          <a:xfrm rot="5400000">
            <a:off x="17915240" y="-17915235"/>
            <a:ext cx="8060720" cy="43891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99C2643E-5FC8-A444-9424-93DB0CBCE779}"/>
              </a:ext>
            </a:extLst>
          </p:cNvPr>
          <p:cNvGrpSpPr/>
          <p:nvPr userDrawn="1"/>
        </p:nvGrpSpPr>
        <p:grpSpPr>
          <a:xfrm>
            <a:off x="0" y="6655145"/>
            <a:ext cx="43891200" cy="2342397"/>
            <a:chOff x="0" y="6497913"/>
            <a:chExt cx="43891200" cy="2499630"/>
          </a:xfrm>
          <a:solidFill>
            <a:schemeClr val="bg2"/>
          </a:solidFill>
        </p:grpSpPr>
        <p:sp>
          <p:nvSpPr>
            <p:cNvPr id="10" name="Rounded Rectangle 9">
              <a:extLst>
                <a:ext uri="{FF2B5EF4-FFF2-40B4-BE49-F238E27FC236}">
                  <a16:creationId xmlns:a16="http://schemas.microsoft.com/office/drawing/2014/main" id="{11CB6447-2BCB-7547-AC74-241D0E4BC7E9}"/>
                </a:ext>
              </a:extLst>
            </p:cNvPr>
            <p:cNvSpPr/>
            <p:nvPr/>
          </p:nvSpPr>
          <p:spPr>
            <a:xfrm>
              <a:off x="0" y="6742587"/>
              <a:ext cx="43891200" cy="2254956"/>
            </a:xfrm>
            <a:prstGeom prst="roundRect">
              <a:avLst>
                <a:gd name="adj" fmla="val 3788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solidFill>
              </a:endParaRPr>
            </a:p>
          </p:txBody>
        </p:sp>
        <p:sp>
          <p:nvSpPr>
            <p:cNvPr id="11" name="Rounded Rectangle 10">
              <a:extLst>
                <a:ext uri="{FF2B5EF4-FFF2-40B4-BE49-F238E27FC236}">
                  <a16:creationId xmlns:a16="http://schemas.microsoft.com/office/drawing/2014/main" id="{65B1CD86-A629-2A48-8FBA-5A99A978E5B0}"/>
                </a:ext>
              </a:extLst>
            </p:cNvPr>
            <p:cNvSpPr/>
            <p:nvPr/>
          </p:nvSpPr>
          <p:spPr>
            <a:xfrm>
              <a:off x="0" y="6497913"/>
              <a:ext cx="43891200" cy="1499926"/>
            </a:xfrm>
            <a:prstGeom prst="roundRect">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solidFill>
              </a:endParaRPr>
            </a:p>
          </p:txBody>
        </p:sp>
      </p:grpSp>
      <p:pic>
        <p:nvPicPr>
          <p:cNvPr id="12" name="Picture 11" descr="A picture containing text, clipart&#10;&#10;Description automatically generated">
            <a:extLst>
              <a:ext uri="{FF2B5EF4-FFF2-40B4-BE49-F238E27FC236}">
                <a16:creationId xmlns:a16="http://schemas.microsoft.com/office/drawing/2014/main" id="{22F6A838-21FD-5A44-AF76-857B0EC31BC5}"/>
              </a:ext>
            </a:extLst>
          </p:cNvPr>
          <p:cNvPicPr>
            <a:picLocks noChangeAspect="1"/>
          </p:cNvPicPr>
          <p:nvPr userDrawn="1"/>
        </p:nvPicPr>
        <p:blipFill>
          <a:blip r:embed="rId2"/>
          <a:stretch>
            <a:fillRect/>
          </a:stretch>
        </p:blipFill>
        <p:spPr>
          <a:xfrm>
            <a:off x="32004000" y="7366328"/>
            <a:ext cx="10972800" cy="1056206"/>
          </a:xfrm>
          <a:prstGeom prst="rect">
            <a:avLst/>
          </a:prstGeom>
        </p:spPr>
      </p:pic>
    </p:spTree>
    <p:extLst>
      <p:ext uri="{BB962C8B-B14F-4D97-AF65-F5344CB8AC3E}">
        <p14:creationId xmlns:p14="http://schemas.microsoft.com/office/powerpoint/2010/main" val="2846141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34899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17520" y="1752607"/>
            <a:ext cx="37856160" cy="6362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017520" y="8763000"/>
            <a:ext cx="37856160" cy="2088642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017520" y="30510487"/>
            <a:ext cx="9875520" cy="1752600"/>
          </a:xfrm>
          <a:prstGeom prst="rect">
            <a:avLst/>
          </a:prstGeom>
        </p:spPr>
        <p:txBody>
          <a:bodyPr vert="horz" lIns="91440" tIns="45720" rIns="91440" bIns="45720" rtlCol="0" anchor="ctr"/>
          <a:lstStyle>
            <a:lvl1pPr algn="l">
              <a:defRPr sz="5760">
                <a:solidFill>
                  <a:schemeClr val="tx1">
                    <a:tint val="75000"/>
                  </a:schemeClr>
                </a:solidFill>
              </a:defRPr>
            </a:lvl1pPr>
          </a:lstStyle>
          <a:p>
            <a:fld id="{7337ECA4-2C3A-7546-B9B9-C9C5A89F4660}" type="datetimeFigureOut">
              <a:rPr lang="en-US" smtClean="0"/>
              <a:t>1/12/24</a:t>
            </a:fld>
            <a:endParaRPr lang="en-US"/>
          </a:p>
        </p:txBody>
      </p:sp>
      <p:sp>
        <p:nvSpPr>
          <p:cNvPr id="5" name="Footer Placeholder 4"/>
          <p:cNvSpPr>
            <a:spLocks noGrp="1"/>
          </p:cNvSpPr>
          <p:nvPr>
            <p:ph type="ftr" sz="quarter" idx="3"/>
          </p:nvPr>
        </p:nvSpPr>
        <p:spPr>
          <a:xfrm>
            <a:off x="14538960" y="30510487"/>
            <a:ext cx="14813280" cy="1752600"/>
          </a:xfrm>
          <a:prstGeom prst="rect">
            <a:avLst/>
          </a:prstGeom>
        </p:spPr>
        <p:txBody>
          <a:bodyPr vert="horz" lIns="91440" tIns="45720" rIns="91440" bIns="45720" rtlCol="0" anchor="ctr"/>
          <a:lstStyle>
            <a:lvl1pPr algn="ctr">
              <a:defRPr sz="576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0998160" y="30510487"/>
            <a:ext cx="9875520" cy="1752600"/>
          </a:xfrm>
          <a:prstGeom prst="rect">
            <a:avLst/>
          </a:prstGeom>
        </p:spPr>
        <p:txBody>
          <a:bodyPr vert="horz" lIns="91440" tIns="45720" rIns="91440" bIns="45720" rtlCol="0" anchor="ctr"/>
          <a:lstStyle>
            <a:lvl1pPr algn="r">
              <a:defRPr sz="5760">
                <a:solidFill>
                  <a:schemeClr val="tx1">
                    <a:tint val="75000"/>
                  </a:schemeClr>
                </a:solidFill>
              </a:defRPr>
            </a:lvl1pPr>
          </a:lstStyle>
          <a:p>
            <a:fld id="{F68D029D-74ED-0041-825B-5872D363F0E6}" type="slidenum">
              <a:rPr lang="en-US" smtClean="0"/>
              <a:t>‹#›</a:t>
            </a:fld>
            <a:endParaRPr lang="en-US"/>
          </a:p>
        </p:txBody>
      </p:sp>
    </p:spTree>
    <p:extLst>
      <p:ext uri="{BB962C8B-B14F-4D97-AF65-F5344CB8AC3E}">
        <p14:creationId xmlns:p14="http://schemas.microsoft.com/office/powerpoint/2010/main" val="3926651074"/>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3" r:id="rId3"/>
    <p:sldLayoutId id="2147483665" r:id="rId4"/>
    <p:sldLayoutId id="2147483664" r:id="rId5"/>
    <p:sldLayoutId id="2147483661" r:id="rId6"/>
    <p:sldLayoutId id="2147483662" r:id="rId7"/>
    <p:sldLayoutId id="2147483668" r:id="rId8"/>
  </p:sldLayoutIdLst>
  <p:txStyles>
    <p:titleStyle>
      <a:lvl1pPr algn="l" defTabSz="4389120" rtl="0" eaLnBrk="1" latinLnBrk="0" hangingPunct="1">
        <a:lnSpc>
          <a:spcPct val="90000"/>
        </a:lnSpc>
        <a:spcBef>
          <a:spcPct val="0"/>
        </a:spcBef>
        <a:buNone/>
        <a:defRPr sz="21120" kern="1200">
          <a:solidFill>
            <a:schemeClr val="tx1"/>
          </a:solidFill>
          <a:latin typeface="+mj-lt"/>
          <a:ea typeface="+mj-ea"/>
          <a:cs typeface="+mj-cs"/>
        </a:defRPr>
      </a:lvl1pPr>
    </p:titleStyle>
    <p:bodyStyle>
      <a:lvl1pPr marL="1097280" indent="-1097280" algn="l" defTabSz="4389120" rtl="0" eaLnBrk="1" latinLnBrk="0" hangingPunct="1">
        <a:lnSpc>
          <a:spcPct val="90000"/>
        </a:lnSpc>
        <a:spcBef>
          <a:spcPts val="4800"/>
        </a:spcBef>
        <a:buFont typeface="Arial" panose="020B0604020202020204" pitchFamily="34" charset="0"/>
        <a:buChar char="•"/>
        <a:defRPr sz="13440" kern="1200">
          <a:solidFill>
            <a:schemeClr val="tx1"/>
          </a:solidFill>
          <a:latin typeface="+mn-lt"/>
          <a:ea typeface="+mn-ea"/>
          <a:cs typeface="+mn-cs"/>
        </a:defRPr>
      </a:lvl1pPr>
      <a:lvl2pPr marL="3291840" indent="-1097280" algn="l" defTabSz="4389120" rtl="0" eaLnBrk="1" latinLnBrk="0" hangingPunct="1">
        <a:lnSpc>
          <a:spcPct val="90000"/>
        </a:lnSpc>
        <a:spcBef>
          <a:spcPts val="2400"/>
        </a:spcBef>
        <a:buFont typeface="Arial" panose="020B0604020202020204" pitchFamily="34" charset="0"/>
        <a:buChar char="•"/>
        <a:defRPr sz="11520" kern="1200">
          <a:solidFill>
            <a:schemeClr val="tx1"/>
          </a:solidFill>
          <a:latin typeface="+mn-lt"/>
          <a:ea typeface="+mn-ea"/>
          <a:cs typeface="+mn-cs"/>
        </a:defRPr>
      </a:lvl2pPr>
      <a:lvl3pPr marL="5486400" indent="-1097280" algn="l" defTabSz="4389120" rtl="0" eaLnBrk="1" latinLnBrk="0" hangingPunct="1">
        <a:lnSpc>
          <a:spcPct val="90000"/>
        </a:lnSpc>
        <a:spcBef>
          <a:spcPts val="2400"/>
        </a:spcBef>
        <a:buFont typeface="Arial" panose="020B0604020202020204" pitchFamily="34" charset="0"/>
        <a:buChar char="•"/>
        <a:defRPr sz="9600" kern="1200">
          <a:solidFill>
            <a:schemeClr val="tx1"/>
          </a:solidFill>
          <a:latin typeface="+mn-lt"/>
          <a:ea typeface="+mn-ea"/>
          <a:cs typeface="+mn-cs"/>
        </a:defRPr>
      </a:lvl3pPr>
      <a:lvl4pPr marL="76809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4pPr>
      <a:lvl5pPr marL="987552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5pPr>
      <a:lvl6pPr marL="1207008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6pPr>
      <a:lvl7pPr marL="1426464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7pPr>
      <a:lvl8pPr marL="1645920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8pPr>
      <a:lvl9pPr marL="186537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9pPr>
    </p:bodyStyle>
    <p:otherStyle>
      <a:defPPr>
        <a:defRPr lang="en-US"/>
      </a:defPPr>
      <a:lvl1pPr marL="0" algn="l" defTabSz="4389120" rtl="0" eaLnBrk="1" latinLnBrk="0" hangingPunct="1">
        <a:defRPr sz="8640" kern="1200">
          <a:solidFill>
            <a:schemeClr val="tx1"/>
          </a:solidFill>
          <a:latin typeface="+mn-lt"/>
          <a:ea typeface="+mn-ea"/>
          <a:cs typeface="+mn-cs"/>
        </a:defRPr>
      </a:lvl1pPr>
      <a:lvl2pPr marL="2194560" algn="l" defTabSz="4389120" rtl="0" eaLnBrk="1" latinLnBrk="0" hangingPunct="1">
        <a:defRPr sz="8640" kern="1200">
          <a:solidFill>
            <a:schemeClr val="tx1"/>
          </a:solidFill>
          <a:latin typeface="+mn-lt"/>
          <a:ea typeface="+mn-ea"/>
          <a:cs typeface="+mn-cs"/>
        </a:defRPr>
      </a:lvl2pPr>
      <a:lvl3pPr marL="4389120" algn="l" defTabSz="4389120" rtl="0" eaLnBrk="1" latinLnBrk="0" hangingPunct="1">
        <a:defRPr sz="8640" kern="1200">
          <a:solidFill>
            <a:schemeClr val="tx1"/>
          </a:solidFill>
          <a:latin typeface="+mn-lt"/>
          <a:ea typeface="+mn-ea"/>
          <a:cs typeface="+mn-cs"/>
        </a:defRPr>
      </a:lvl3pPr>
      <a:lvl4pPr marL="6583680" algn="l" defTabSz="4389120" rtl="0" eaLnBrk="1" latinLnBrk="0" hangingPunct="1">
        <a:defRPr sz="8640" kern="1200">
          <a:solidFill>
            <a:schemeClr val="tx1"/>
          </a:solidFill>
          <a:latin typeface="+mn-lt"/>
          <a:ea typeface="+mn-ea"/>
          <a:cs typeface="+mn-cs"/>
        </a:defRPr>
      </a:lvl4pPr>
      <a:lvl5pPr marL="8778240" algn="l" defTabSz="4389120" rtl="0" eaLnBrk="1" latinLnBrk="0" hangingPunct="1">
        <a:defRPr sz="8640" kern="1200">
          <a:solidFill>
            <a:schemeClr val="tx1"/>
          </a:solidFill>
          <a:latin typeface="+mn-lt"/>
          <a:ea typeface="+mn-ea"/>
          <a:cs typeface="+mn-cs"/>
        </a:defRPr>
      </a:lvl5pPr>
      <a:lvl6pPr marL="10972800" algn="l" defTabSz="4389120" rtl="0" eaLnBrk="1" latinLnBrk="0" hangingPunct="1">
        <a:defRPr sz="8640" kern="1200">
          <a:solidFill>
            <a:schemeClr val="tx1"/>
          </a:solidFill>
          <a:latin typeface="+mn-lt"/>
          <a:ea typeface="+mn-ea"/>
          <a:cs typeface="+mn-cs"/>
        </a:defRPr>
      </a:lvl6pPr>
      <a:lvl7pPr marL="13167360" algn="l" defTabSz="4389120" rtl="0" eaLnBrk="1" latinLnBrk="0" hangingPunct="1">
        <a:defRPr sz="8640" kern="1200">
          <a:solidFill>
            <a:schemeClr val="tx1"/>
          </a:solidFill>
          <a:latin typeface="+mn-lt"/>
          <a:ea typeface="+mn-ea"/>
          <a:cs typeface="+mn-cs"/>
        </a:defRPr>
      </a:lvl7pPr>
      <a:lvl8pPr marL="15361920" algn="l" defTabSz="4389120" rtl="0" eaLnBrk="1" latinLnBrk="0" hangingPunct="1">
        <a:defRPr sz="8640" kern="1200">
          <a:solidFill>
            <a:schemeClr val="tx1"/>
          </a:solidFill>
          <a:latin typeface="+mn-lt"/>
          <a:ea typeface="+mn-ea"/>
          <a:cs typeface="+mn-cs"/>
        </a:defRPr>
      </a:lvl8pPr>
      <a:lvl9pPr marL="17556480" algn="l" defTabSz="4389120" rtl="0" eaLnBrk="1" latinLnBrk="0" hangingPunct="1">
        <a:defRPr sz="86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jpg"/><Relationship Id="rId3" Type="http://schemas.microsoft.com/office/2018/10/relationships/comments" Target="../comments/modernComment_103_BE2A1E41.xml"/><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CA6C940C-A3E7-8042-839C-F2D07687974B}"/>
              </a:ext>
            </a:extLst>
          </p:cNvPr>
          <p:cNvSpPr txBox="1"/>
          <p:nvPr/>
        </p:nvSpPr>
        <p:spPr>
          <a:xfrm>
            <a:off x="10913630" y="981792"/>
            <a:ext cx="21776170" cy="8171468"/>
          </a:xfrm>
          <a:prstGeom prst="rect">
            <a:avLst/>
          </a:prstGeom>
          <a:noFill/>
        </p:spPr>
        <p:txBody>
          <a:bodyPr wrap="square" rtlCol="0">
            <a:spAutoFit/>
          </a:bodyPr>
          <a:lstStyle/>
          <a:p>
            <a:r>
              <a:rPr lang="en-US" sz="17500" dirty="0">
                <a:solidFill>
                  <a:schemeClr val="bg1"/>
                </a:solidFill>
                <a:latin typeface="+mj-lt"/>
                <a:ea typeface="Roboto" panose="02000000000000000000" pitchFamily="2" charset="0"/>
                <a:cs typeface="Segoe UI" panose="020B0502040204020203" pitchFamily="34" charset="0"/>
              </a:rPr>
              <a:t>Can </a:t>
            </a:r>
            <a:r>
              <a:rPr lang="en-US" sz="17500" b="1" dirty="0">
                <a:solidFill>
                  <a:schemeClr val="accent2"/>
                </a:solidFill>
                <a:latin typeface="+mj-lt"/>
                <a:ea typeface="Segoe UI Black" panose="020B0A02040204020203" pitchFamily="34" charset="0"/>
                <a:cs typeface="Segoe UI" panose="020B0502040204020203" pitchFamily="34" charset="0"/>
              </a:rPr>
              <a:t>algorithms </a:t>
            </a:r>
            <a:r>
              <a:rPr lang="en-US" sz="17500" dirty="0">
                <a:solidFill>
                  <a:schemeClr val="bg1"/>
                </a:solidFill>
                <a:latin typeface="+mj-lt"/>
                <a:ea typeface="Roboto" panose="02000000000000000000" pitchFamily="2" charset="0"/>
                <a:cs typeface="Segoe UI" panose="020B0502040204020203" pitchFamily="34" charset="0"/>
              </a:rPr>
              <a:t>and</a:t>
            </a:r>
            <a:r>
              <a:rPr lang="en-US" sz="17500" b="1" dirty="0">
                <a:solidFill>
                  <a:schemeClr val="accent2"/>
                </a:solidFill>
                <a:latin typeface="+mj-lt"/>
                <a:ea typeface="Segoe UI Black" panose="020B0A02040204020203" pitchFamily="34" charset="0"/>
                <a:cs typeface="Segoe UI" panose="020B0502040204020203" pitchFamily="34" charset="0"/>
              </a:rPr>
              <a:t> urban greening</a:t>
            </a:r>
            <a:r>
              <a:rPr lang="en-US" sz="17500" b="1" dirty="0">
                <a:solidFill>
                  <a:schemeClr val="bg1"/>
                </a:solidFill>
                <a:latin typeface="+mj-lt"/>
                <a:ea typeface="Roboto" panose="02000000000000000000" pitchFamily="2" charset="0"/>
                <a:cs typeface="Segoe UI" panose="020B0502040204020203" pitchFamily="34" charset="0"/>
              </a:rPr>
              <a:t> </a:t>
            </a:r>
            <a:r>
              <a:rPr lang="en-US" sz="17500" dirty="0">
                <a:solidFill>
                  <a:schemeClr val="bg1"/>
                </a:solidFill>
                <a:latin typeface="+mj-lt"/>
                <a:ea typeface="Roboto" panose="02000000000000000000" pitchFamily="2" charset="0"/>
                <a:cs typeface="Segoe UI" panose="020B0502040204020203" pitchFamily="34" charset="0"/>
              </a:rPr>
              <a:t>repair </a:t>
            </a:r>
            <a:r>
              <a:rPr lang="en-US" sz="17500" b="1" dirty="0">
                <a:solidFill>
                  <a:schemeClr val="accent2"/>
                </a:solidFill>
                <a:latin typeface="+mj-lt"/>
                <a:ea typeface="Segoe UI Black" panose="020B0A02040204020203" pitchFamily="34" charset="0"/>
                <a:cs typeface="Segoe UI" panose="020B0502040204020203" pitchFamily="34" charset="0"/>
              </a:rPr>
              <a:t>historic injustice?</a:t>
            </a:r>
            <a:endParaRPr lang="en-US" sz="17500" dirty="0">
              <a:solidFill>
                <a:schemeClr val="bg1"/>
              </a:solidFill>
              <a:latin typeface="+mj-lt"/>
              <a:ea typeface="Roboto" panose="02000000000000000000" pitchFamily="2" charset="0"/>
              <a:cs typeface="Segoe UI" panose="020B0502040204020203" pitchFamily="34" charset="0"/>
            </a:endParaRPr>
          </a:p>
        </p:txBody>
      </p:sp>
      <p:sp>
        <p:nvSpPr>
          <p:cNvPr id="30" name="TextBox 29">
            <a:extLst>
              <a:ext uri="{FF2B5EF4-FFF2-40B4-BE49-F238E27FC236}">
                <a16:creationId xmlns:a16="http://schemas.microsoft.com/office/drawing/2014/main" id="{7B851B66-6045-BB4A-A5E3-BBD772F3CEFD}"/>
              </a:ext>
            </a:extLst>
          </p:cNvPr>
          <p:cNvSpPr txBox="1"/>
          <p:nvPr/>
        </p:nvSpPr>
        <p:spPr>
          <a:xfrm>
            <a:off x="914400" y="965200"/>
            <a:ext cx="7278130" cy="5170646"/>
          </a:xfrm>
          <a:prstGeom prst="rect">
            <a:avLst/>
          </a:prstGeom>
          <a:noFill/>
        </p:spPr>
        <p:txBody>
          <a:bodyPr wrap="square" rtlCol="0">
            <a:spAutoFit/>
          </a:bodyPr>
          <a:lstStyle/>
          <a:p>
            <a:r>
              <a:rPr lang="en-US" sz="6600" b="1" dirty="0">
                <a:solidFill>
                  <a:schemeClr val="accent2"/>
                </a:solidFill>
                <a:latin typeface="+mj-lt"/>
                <a:ea typeface="Segoe UI Black" panose="020B0A02040204020203" pitchFamily="34" charset="0"/>
                <a:cs typeface="Segoe UI" panose="020B0502040204020203" pitchFamily="34" charset="0"/>
              </a:rPr>
              <a:t>Algorithms can be biased </a:t>
            </a:r>
            <a:r>
              <a:rPr lang="en-US" sz="6600" dirty="0">
                <a:latin typeface="+mj-lt"/>
                <a:ea typeface="Segoe UI Black" panose="020B0A02040204020203" pitchFamily="34" charset="0"/>
                <a:cs typeface="Segoe UI" panose="020B0502040204020203" pitchFamily="34" charset="0"/>
              </a:rPr>
              <a:t>by their training materials </a:t>
            </a:r>
            <a:r>
              <a:rPr lang="en-US" sz="6600" dirty="0">
                <a:solidFill>
                  <a:schemeClr val="tx2"/>
                </a:solidFill>
                <a:latin typeface="+mj-lt"/>
                <a:ea typeface="Segoe UI Black" panose="020B0A02040204020203" pitchFamily="34" charset="0"/>
                <a:cs typeface="Segoe UI" panose="020B0502040204020203" pitchFamily="34" charset="0"/>
              </a:rPr>
              <a:t>and can magnify </a:t>
            </a:r>
            <a:r>
              <a:rPr lang="en-US" sz="6600" b="1" dirty="0">
                <a:solidFill>
                  <a:srgbClr val="01ADD8"/>
                </a:solidFill>
                <a:latin typeface="+mj-lt"/>
                <a:ea typeface="Segoe UI Black" panose="020B0A02040204020203" pitchFamily="34" charset="0"/>
                <a:cs typeface="Segoe UI" panose="020B0502040204020203" pitchFamily="34" charset="0"/>
              </a:rPr>
              <a:t>class discrimination.</a:t>
            </a:r>
          </a:p>
        </p:txBody>
      </p:sp>
      <p:sp>
        <p:nvSpPr>
          <p:cNvPr id="29" name="TextBox 28">
            <a:extLst>
              <a:ext uri="{FF2B5EF4-FFF2-40B4-BE49-F238E27FC236}">
                <a16:creationId xmlns:a16="http://schemas.microsoft.com/office/drawing/2014/main" id="{A9701E05-66BD-C64D-B577-19DCAD15DE00}"/>
              </a:ext>
            </a:extLst>
          </p:cNvPr>
          <p:cNvSpPr txBox="1"/>
          <p:nvPr/>
        </p:nvSpPr>
        <p:spPr>
          <a:xfrm>
            <a:off x="3653227" y="6608107"/>
            <a:ext cx="4539304" cy="3693319"/>
          </a:xfrm>
          <a:prstGeom prst="rect">
            <a:avLst/>
          </a:prstGeom>
          <a:noFill/>
        </p:spPr>
        <p:txBody>
          <a:bodyPr wrap="square" rtlCol="0">
            <a:spAutoFit/>
          </a:bodyPr>
          <a:lstStyle/>
          <a:p>
            <a:r>
              <a:rPr lang="en-US" sz="3600" b="1" dirty="0">
                <a:cs typeface="Times New Roman" panose="02020603050405020304" pitchFamily="18" charset="0"/>
              </a:rPr>
              <a:t>E Paige Sargeant</a:t>
            </a:r>
          </a:p>
          <a:p>
            <a:r>
              <a:rPr lang="en-US" sz="3600" i="1" dirty="0">
                <a:cs typeface="Times New Roman" panose="02020603050405020304" pitchFamily="18" charset="0"/>
              </a:rPr>
              <a:t>Utah State University </a:t>
            </a:r>
          </a:p>
          <a:p>
            <a:endParaRPr lang="en-US" sz="3600" i="1" dirty="0">
              <a:cs typeface="Times New Roman" panose="02020603050405020304" pitchFamily="18" charset="0"/>
            </a:endParaRPr>
          </a:p>
          <a:p>
            <a:r>
              <a:rPr lang="en-US" sz="3600" b="1" dirty="0">
                <a:cs typeface="Times New Roman" panose="02020603050405020304" pitchFamily="18" charset="0"/>
              </a:rPr>
              <a:t>Dr. Mariya </a:t>
            </a:r>
            <a:r>
              <a:rPr lang="en-US" sz="3600" b="1" dirty="0" err="1">
                <a:cs typeface="Times New Roman" panose="02020603050405020304" pitchFamily="18" charset="0"/>
              </a:rPr>
              <a:t>Shcheglovitova</a:t>
            </a:r>
            <a:endParaRPr lang="en-US" sz="3600" b="1" dirty="0">
              <a:cs typeface="Times New Roman" panose="02020603050405020304" pitchFamily="18" charset="0"/>
            </a:endParaRPr>
          </a:p>
          <a:p>
            <a:r>
              <a:rPr lang="en-US" sz="3600" i="1" dirty="0">
                <a:cs typeface="Times New Roman" panose="02020603050405020304" pitchFamily="18" charset="0"/>
              </a:rPr>
              <a:t>Utah State University</a:t>
            </a:r>
          </a:p>
          <a:p>
            <a:endParaRPr lang="en-US" dirty="0"/>
          </a:p>
        </p:txBody>
      </p:sp>
      <p:sp>
        <p:nvSpPr>
          <p:cNvPr id="34" name="TextBox 33">
            <a:extLst>
              <a:ext uri="{FF2B5EF4-FFF2-40B4-BE49-F238E27FC236}">
                <a16:creationId xmlns:a16="http://schemas.microsoft.com/office/drawing/2014/main" id="{B9058A12-FAB2-6841-97C7-7FE46414D46C}"/>
              </a:ext>
            </a:extLst>
          </p:cNvPr>
          <p:cNvSpPr txBox="1"/>
          <p:nvPr/>
        </p:nvSpPr>
        <p:spPr>
          <a:xfrm>
            <a:off x="914401" y="10148569"/>
            <a:ext cx="7278130" cy="9017853"/>
          </a:xfrm>
          <a:prstGeom prst="rect">
            <a:avLst/>
          </a:prstGeom>
          <a:noFill/>
        </p:spPr>
        <p:txBody>
          <a:bodyPr wrap="square" rtlCol="0">
            <a:spAutoFit/>
          </a:bodyPr>
          <a:lstStyle/>
          <a:p>
            <a:r>
              <a:rPr lang="en-US" sz="6000" b="1" dirty="0">
                <a:solidFill>
                  <a:schemeClr val="accent2"/>
                </a:solidFill>
                <a:latin typeface="+mj-lt"/>
                <a:cs typeface="Times New Roman" panose="02020603050405020304" pitchFamily="18" charset="0"/>
              </a:rPr>
              <a:t>AI for Urban Greening</a:t>
            </a:r>
          </a:p>
          <a:p>
            <a:r>
              <a:rPr lang="en-US" sz="4000" dirty="0">
                <a:solidFill>
                  <a:schemeClr val="tx1">
                    <a:lumMod val="95000"/>
                    <a:lumOff val="5000"/>
                  </a:schemeClr>
                </a:solidFill>
                <a:cs typeface="Times New Roman" panose="02020603050405020304" pitchFamily="18" charset="0"/>
              </a:rPr>
              <a:t>In Baltimore, a vacancy crisis and continuing impacts of historical ‘redlining’ that discouraged investment in minority neighborhoods prompted city officials to use an algorithm generated Housing Market Typology (HMT) map to guide municipal </a:t>
            </a:r>
            <a:r>
              <a:rPr lang="en-US" sz="4000" dirty="0"/>
              <a:t>service distribution. The current strategy channels maintenance to wealthier areas and </a:t>
            </a:r>
            <a:r>
              <a:rPr lang="en-US" sz="4000" b="1" dirty="0"/>
              <a:t>prioritizes tree-planting and demolitions </a:t>
            </a:r>
            <a:r>
              <a:rPr lang="en-US" sz="4000" dirty="0"/>
              <a:t>in struggling areas.</a:t>
            </a:r>
            <a:endParaRPr lang="en-US" sz="4000" dirty="0">
              <a:solidFill>
                <a:schemeClr val="tx1">
                  <a:lumMod val="95000"/>
                  <a:lumOff val="5000"/>
                </a:schemeClr>
              </a:solidFill>
              <a:cs typeface="Times New Roman" panose="02020603050405020304" pitchFamily="18" charset="0"/>
            </a:endParaRPr>
          </a:p>
        </p:txBody>
      </p:sp>
      <p:sp>
        <p:nvSpPr>
          <p:cNvPr id="41" name="TextBox 40">
            <a:extLst>
              <a:ext uri="{FF2B5EF4-FFF2-40B4-BE49-F238E27FC236}">
                <a16:creationId xmlns:a16="http://schemas.microsoft.com/office/drawing/2014/main" id="{B88BF6DC-9E80-3A41-AEF4-2891BC570915}"/>
              </a:ext>
            </a:extLst>
          </p:cNvPr>
          <p:cNvSpPr txBox="1"/>
          <p:nvPr/>
        </p:nvSpPr>
        <p:spPr>
          <a:xfrm>
            <a:off x="35946883" y="21550924"/>
            <a:ext cx="7278131" cy="9941183"/>
          </a:xfrm>
          <a:prstGeom prst="rect">
            <a:avLst/>
          </a:prstGeom>
          <a:noFill/>
        </p:spPr>
        <p:txBody>
          <a:bodyPr wrap="square" rtlCol="0">
            <a:spAutoFit/>
          </a:bodyPr>
          <a:lstStyle/>
          <a:p>
            <a:r>
              <a:rPr lang="en-US" sz="4000" dirty="0"/>
              <a:t>Good quality trees are less prevalent in Baltimore’s struggling housing markets. There is a 12-15% percent decrease in the average proportion of good quality trees when comparing the upper and lower ends of the Housing Market Typology spectrum.</a:t>
            </a:r>
            <a:endParaRPr lang="en-US" sz="4000" dirty="0">
              <a:solidFill>
                <a:schemeClr val="tx1">
                  <a:lumMod val="95000"/>
                  <a:lumOff val="5000"/>
                </a:schemeClr>
              </a:solidFill>
              <a:cs typeface="Times New Roman" panose="02020603050405020304" pitchFamily="18" charset="0"/>
            </a:endParaRPr>
          </a:p>
          <a:p>
            <a:endParaRPr lang="en-US" sz="4000" dirty="0">
              <a:solidFill>
                <a:schemeClr val="tx1">
                  <a:lumMod val="95000"/>
                  <a:lumOff val="5000"/>
                </a:schemeClr>
              </a:solidFill>
              <a:cs typeface="Times New Roman" panose="02020603050405020304" pitchFamily="18" charset="0"/>
            </a:endParaRPr>
          </a:p>
          <a:p>
            <a:r>
              <a:rPr lang="en-US" sz="4000" dirty="0"/>
              <a:t>While planting trees can be beneficial, it must be paired with municipal maintenance strategies to </a:t>
            </a:r>
            <a:r>
              <a:rPr lang="en-US" sz="4000" b="1" dirty="0"/>
              <a:t>prevent the decay of green spaces within struggling communities.</a:t>
            </a:r>
            <a:endParaRPr lang="en-US" sz="4000" b="1" dirty="0">
              <a:solidFill>
                <a:schemeClr val="tx1">
                  <a:lumMod val="95000"/>
                  <a:lumOff val="5000"/>
                </a:schemeClr>
              </a:solidFill>
              <a:cs typeface="Times New Roman" panose="02020603050405020304" pitchFamily="18" charset="0"/>
            </a:endParaRPr>
          </a:p>
        </p:txBody>
      </p:sp>
      <p:sp>
        <p:nvSpPr>
          <p:cNvPr id="53" name="TextBox 52">
            <a:extLst>
              <a:ext uri="{FF2B5EF4-FFF2-40B4-BE49-F238E27FC236}">
                <a16:creationId xmlns:a16="http://schemas.microsoft.com/office/drawing/2014/main" id="{319C9720-7FFC-304E-B3B2-C1388B935450}"/>
              </a:ext>
            </a:extLst>
          </p:cNvPr>
          <p:cNvSpPr txBox="1"/>
          <p:nvPr/>
        </p:nvSpPr>
        <p:spPr>
          <a:xfrm rot="10800000" flipV="1">
            <a:off x="11188044" y="27827068"/>
            <a:ext cx="21903167" cy="1077218"/>
          </a:xfrm>
          <a:prstGeom prst="rect">
            <a:avLst/>
          </a:prstGeom>
          <a:noFill/>
        </p:spPr>
        <p:txBody>
          <a:bodyPr wrap="square" rtlCol="0">
            <a:spAutoFit/>
          </a:bodyPr>
          <a:lstStyle/>
          <a:p>
            <a:r>
              <a:rPr lang="en-US" sz="3200" i="1" dirty="0">
                <a:solidFill>
                  <a:schemeClr val="bg1"/>
                </a:solidFill>
              </a:rPr>
              <a:t>Tree quality is lower in areas with struggling housing markets. This reflects the municipal investment strategies that target tree planting efforts to these communities to attract private investment but channel upkeep resources to wealthier areas.</a:t>
            </a:r>
          </a:p>
        </p:txBody>
      </p:sp>
      <p:sp>
        <p:nvSpPr>
          <p:cNvPr id="59" name="TextBox 58">
            <a:extLst>
              <a:ext uri="{FF2B5EF4-FFF2-40B4-BE49-F238E27FC236}">
                <a16:creationId xmlns:a16="http://schemas.microsoft.com/office/drawing/2014/main" id="{2EDD5452-F850-6901-C406-C6E58DD18774}"/>
              </a:ext>
            </a:extLst>
          </p:cNvPr>
          <p:cNvSpPr txBox="1"/>
          <p:nvPr/>
        </p:nvSpPr>
        <p:spPr>
          <a:xfrm>
            <a:off x="35946883" y="1511178"/>
            <a:ext cx="7278130" cy="4708981"/>
          </a:xfrm>
          <a:prstGeom prst="rect">
            <a:avLst/>
          </a:prstGeom>
          <a:noFill/>
        </p:spPr>
        <p:txBody>
          <a:bodyPr wrap="square" rtlCol="0">
            <a:spAutoFit/>
          </a:bodyPr>
          <a:lstStyle/>
          <a:p>
            <a:r>
              <a:rPr lang="en-US" sz="6000" b="1" dirty="0">
                <a:solidFill>
                  <a:schemeClr val="accent2"/>
                </a:solidFill>
                <a:latin typeface="+mj-lt"/>
                <a:cs typeface="Times New Roman" panose="02020603050405020304" pitchFamily="18" charset="0"/>
              </a:rPr>
              <a:t>Comparing Maps</a:t>
            </a:r>
          </a:p>
          <a:p>
            <a:endParaRPr lang="en-US" sz="4000" b="1" dirty="0">
              <a:solidFill>
                <a:schemeClr val="accent2"/>
              </a:solidFill>
              <a:latin typeface="+mj-lt"/>
              <a:cs typeface="Times New Roman" panose="02020603050405020304" pitchFamily="18" charset="0"/>
            </a:endParaRPr>
          </a:p>
          <a:p>
            <a:r>
              <a:rPr lang="en-US" sz="4000" dirty="0"/>
              <a:t>I used data and GIS software from the Baltimore Tree Inventory to calculate tree health and density within HMT and ‘redlining’ boundaries.</a:t>
            </a:r>
          </a:p>
        </p:txBody>
      </p:sp>
      <p:grpSp>
        <p:nvGrpSpPr>
          <p:cNvPr id="1029" name="Group 1028">
            <a:extLst>
              <a:ext uri="{FF2B5EF4-FFF2-40B4-BE49-F238E27FC236}">
                <a16:creationId xmlns:a16="http://schemas.microsoft.com/office/drawing/2014/main" id="{B4B24CEB-6033-9C2F-778B-E8970F094590}"/>
              </a:ext>
            </a:extLst>
          </p:cNvPr>
          <p:cNvGrpSpPr/>
          <p:nvPr/>
        </p:nvGrpSpPr>
        <p:grpSpPr>
          <a:xfrm>
            <a:off x="35183839" y="6189993"/>
            <a:ext cx="8516457" cy="3364931"/>
            <a:chOff x="34991335" y="6382497"/>
            <a:chExt cx="8516457" cy="3364931"/>
          </a:xfrm>
        </p:grpSpPr>
        <p:pic>
          <p:nvPicPr>
            <p:cNvPr id="1064" name="Picture 40">
              <a:extLst>
                <a:ext uri="{FF2B5EF4-FFF2-40B4-BE49-F238E27FC236}">
                  <a16:creationId xmlns:a16="http://schemas.microsoft.com/office/drawing/2014/main" id="{1D09CE0D-28ED-DEAA-D45C-1DD96DFBDDB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624604" y="6382497"/>
              <a:ext cx="2883188" cy="3364931"/>
            </a:xfrm>
            <a:prstGeom prst="rect">
              <a:avLst/>
            </a:prstGeom>
            <a:noFill/>
            <a:extLst>
              <a:ext uri="{909E8E84-426E-40DD-AFC4-6F175D3DCCD1}">
                <a14:hiddenFill xmlns:a14="http://schemas.microsoft.com/office/drawing/2010/main">
                  <a:solidFill>
                    <a:srgbClr val="FFFFFF"/>
                  </a:solidFill>
                </a14:hiddenFill>
              </a:ext>
            </a:extLst>
          </p:spPr>
        </p:pic>
        <p:grpSp>
          <p:nvGrpSpPr>
            <p:cNvPr id="1027" name="Group 1026">
              <a:extLst>
                <a:ext uri="{FF2B5EF4-FFF2-40B4-BE49-F238E27FC236}">
                  <a16:creationId xmlns:a16="http://schemas.microsoft.com/office/drawing/2014/main" id="{76377889-9CFE-4E8C-235B-EC905CA98227}"/>
                </a:ext>
              </a:extLst>
            </p:cNvPr>
            <p:cNvGrpSpPr/>
            <p:nvPr/>
          </p:nvGrpSpPr>
          <p:grpSpPr>
            <a:xfrm>
              <a:off x="34991335" y="6972218"/>
              <a:ext cx="6092769" cy="2603941"/>
              <a:chOff x="34991335" y="6683459"/>
              <a:chExt cx="6092769" cy="2603941"/>
            </a:xfrm>
          </p:grpSpPr>
          <p:grpSp>
            <p:nvGrpSpPr>
              <p:cNvPr id="63" name="Group 62">
                <a:extLst>
                  <a:ext uri="{FF2B5EF4-FFF2-40B4-BE49-F238E27FC236}">
                    <a16:creationId xmlns:a16="http://schemas.microsoft.com/office/drawing/2014/main" id="{37A1D181-6EEE-A34B-C89E-035EE6E7F77F}"/>
                  </a:ext>
                </a:extLst>
              </p:cNvPr>
              <p:cNvGrpSpPr>
                <a:grpSpLocks noChangeAspect="1"/>
              </p:cNvGrpSpPr>
              <p:nvPr/>
            </p:nvGrpSpPr>
            <p:grpSpPr>
              <a:xfrm>
                <a:off x="34991335" y="6683459"/>
                <a:ext cx="5138826" cy="2603941"/>
                <a:chOff x="35410899" y="2904157"/>
                <a:chExt cx="6789610" cy="3440425"/>
              </a:xfrm>
            </p:grpSpPr>
            <p:pic>
              <p:nvPicPr>
                <p:cNvPr id="1058" name="Picture 34">
                  <a:extLst>
                    <a:ext uri="{FF2B5EF4-FFF2-40B4-BE49-F238E27FC236}">
                      <a16:creationId xmlns:a16="http://schemas.microsoft.com/office/drawing/2014/main" id="{79B15CE1-404A-E8E7-5D52-A512F3FE3F7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410899" y="2904157"/>
                  <a:ext cx="2753269" cy="3347467"/>
                </a:xfrm>
                <a:prstGeom prst="rect">
                  <a:avLst/>
                </a:prstGeom>
                <a:noFill/>
                <a:extLst>
                  <a:ext uri="{909E8E84-426E-40DD-AFC4-6F175D3DCCD1}">
                    <a14:hiddenFill xmlns:a14="http://schemas.microsoft.com/office/drawing/2010/main">
                      <a:solidFill>
                        <a:srgbClr val="FFFFFF"/>
                      </a:solidFill>
                    </a14:hiddenFill>
                  </a:ext>
                </a:extLst>
              </p:spPr>
            </p:pic>
            <p:sp>
              <p:nvSpPr>
                <p:cNvPr id="61" name="Plus Sign 60">
                  <a:extLst>
                    <a:ext uri="{FF2B5EF4-FFF2-40B4-BE49-F238E27FC236}">
                      <a16:creationId xmlns:a16="http://schemas.microsoft.com/office/drawing/2014/main" id="{D122204F-B0D1-A12F-0F6E-94BA21D191E0}"/>
                    </a:ext>
                  </a:extLst>
                </p:cNvPr>
                <p:cNvSpPr/>
                <p:nvPr/>
              </p:nvSpPr>
              <p:spPr>
                <a:xfrm>
                  <a:off x="38117387" y="3740641"/>
                  <a:ext cx="1214216" cy="1107997"/>
                </a:xfrm>
                <a:prstGeom prst="mathPlus">
                  <a:avLst/>
                </a:prstGeom>
                <a:solidFill>
                  <a:srgbClr val="0F243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60" name="Picture 36">
                  <a:extLst>
                    <a:ext uri="{FF2B5EF4-FFF2-40B4-BE49-F238E27FC236}">
                      <a16:creationId xmlns:a16="http://schemas.microsoft.com/office/drawing/2014/main" id="{4D6843CF-731A-CA92-6D50-3E08F31CBF5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447240" y="2904157"/>
                  <a:ext cx="2753269" cy="3440425"/>
                </a:xfrm>
                <a:prstGeom prst="rect">
                  <a:avLst/>
                </a:prstGeom>
                <a:noFill/>
                <a:extLst>
                  <a:ext uri="{909E8E84-426E-40DD-AFC4-6F175D3DCCD1}">
                    <a14:hiddenFill xmlns:a14="http://schemas.microsoft.com/office/drawing/2010/main">
                      <a:solidFill>
                        <a:srgbClr val="FFFFFF"/>
                      </a:solidFill>
                    </a14:hiddenFill>
                  </a:ext>
                </a:extLst>
              </p:spPr>
            </p:pic>
          </p:grpSp>
          <p:sp>
            <p:nvSpPr>
              <p:cNvPr id="1025" name="Plus Sign 1024">
                <a:extLst>
                  <a:ext uri="{FF2B5EF4-FFF2-40B4-BE49-F238E27FC236}">
                    <a16:creationId xmlns:a16="http://schemas.microsoft.com/office/drawing/2014/main" id="{307B2AF9-A925-BFAB-12F4-FA1D57EB919A}"/>
                  </a:ext>
                </a:extLst>
              </p:cNvPr>
              <p:cNvSpPr/>
              <p:nvPr/>
            </p:nvSpPr>
            <p:spPr>
              <a:xfrm>
                <a:off x="40165105" y="7316564"/>
                <a:ext cx="918999" cy="838605"/>
              </a:xfrm>
              <a:prstGeom prst="mathPlus">
                <a:avLst/>
              </a:prstGeom>
              <a:solidFill>
                <a:srgbClr val="0F243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1059" name="Group 1058">
            <a:extLst>
              <a:ext uri="{FF2B5EF4-FFF2-40B4-BE49-F238E27FC236}">
                <a16:creationId xmlns:a16="http://schemas.microsoft.com/office/drawing/2014/main" id="{870B8003-1756-C0DE-FD77-6F2F4BC6DA0F}"/>
              </a:ext>
            </a:extLst>
          </p:cNvPr>
          <p:cNvGrpSpPr/>
          <p:nvPr/>
        </p:nvGrpSpPr>
        <p:grpSpPr>
          <a:xfrm>
            <a:off x="35210230" y="15786685"/>
            <a:ext cx="7989265" cy="4938804"/>
            <a:chOff x="34997326" y="10972717"/>
            <a:chExt cx="7989265" cy="4938804"/>
          </a:xfrm>
        </p:grpSpPr>
        <p:pic>
          <p:nvPicPr>
            <p:cNvPr id="1070" name="Picture 46">
              <a:extLst>
                <a:ext uri="{FF2B5EF4-FFF2-40B4-BE49-F238E27FC236}">
                  <a16:creationId xmlns:a16="http://schemas.microsoft.com/office/drawing/2014/main" id="{3B1552E7-F5E0-59D7-B7AF-57AF1849DF7A}"/>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18608"/>
            <a:stretch/>
          </p:blipFill>
          <p:spPr bwMode="auto">
            <a:xfrm>
              <a:off x="34997326" y="10992657"/>
              <a:ext cx="7913032" cy="4083271"/>
            </a:xfrm>
            <a:prstGeom prst="rect">
              <a:avLst/>
            </a:prstGeom>
            <a:noFill/>
            <a:extLst>
              <a:ext uri="{909E8E84-426E-40DD-AFC4-6F175D3DCCD1}">
                <a14:hiddenFill xmlns:a14="http://schemas.microsoft.com/office/drawing/2010/main">
                  <a:solidFill>
                    <a:srgbClr val="FFFFFF"/>
                  </a:solidFill>
                </a14:hiddenFill>
              </a:ext>
            </a:extLst>
          </p:spPr>
        </p:pic>
        <p:sp>
          <p:nvSpPr>
            <p:cNvPr id="1031" name="TextBox 1030">
              <a:extLst>
                <a:ext uri="{FF2B5EF4-FFF2-40B4-BE49-F238E27FC236}">
                  <a16:creationId xmlns:a16="http://schemas.microsoft.com/office/drawing/2014/main" id="{FBE3212B-0C3B-F605-AA54-470DB1241946}"/>
                </a:ext>
              </a:extLst>
            </p:cNvPr>
            <p:cNvSpPr txBox="1"/>
            <p:nvPr/>
          </p:nvSpPr>
          <p:spPr>
            <a:xfrm rot="10800000" flipV="1">
              <a:off x="35708458" y="14834303"/>
              <a:ext cx="7278133" cy="1077218"/>
            </a:xfrm>
            <a:prstGeom prst="rect">
              <a:avLst/>
            </a:prstGeom>
            <a:noFill/>
          </p:spPr>
          <p:txBody>
            <a:bodyPr wrap="square" rtlCol="0">
              <a:spAutoFit/>
            </a:bodyPr>
            <a:lstStyle/>
            <a:p>
              <a:pPr algn="ctr"/>
              <a:r>
                <a:rPr lang="en-US" sz="3200" i="1" dirty="0">
                  <a:solidFill>
                    <a:schemeClr val="tx1">
                      <a:lumMod val="50000"/>
                      <a:lumOff val="50000"/>
                    </a:schemeClr>
                  </a:solidFill>
                </a:rPr>
                <a:t>Relative tree density of modern trees within historical ‘redlining’ boundaries.</a:t>
              </a:r>
            </a:p>
          </p:txBody>
        </p:sp>
        <p:sp>
          <p:nvSpPr>
            <p:cNvPr id="1057" name="TextBox 1056">
              <a:extLst>
                <a:ext uri="{FF2B5EF4-FFF2-40B4-BE49-F238E27FC236}">
                  <a16:creationId xmlns:a16="http://schemas.microsoft.com/office/drawing/2014/main" id="{490B7FE5-CE91-DAC4-DA6A-AAF9403248AE}"/>
                </a:ext>
              </a:extLst>
            </p:cNvPr>
            <p:cNvSpPr txBox="1"/>
            <p:nvPr/>
          </p:nvSpPr>
          <p:spPr>
            <a:xfrm>
              <a:off x="36117017" y="10972717"/>
              <a:ext cx="6181113" cy="1323439"/>
            </a:xfrm>
            <a:prstGeom prst="rect">
              <a:avLst/>
            </a:prstGeom>
            <a:noFill/>
          </p:spPr>
          <p:txBody>
            <a:bodyPr wrap="square" rtlCol="0">
              <a:spAutoFit/>
            </a:bodyPr>
            <a:lstStyle/>
            <a:p>
              <a:r>
                <a:rPr lang="en-US" sz="4000" b="1" dirty="0"/>
                <a:t>Tree Density within Historical Boundaries</a:t>
              </a:r>
            </a:p>
          </p:txBody>
        </p:sp>
      </p:grpSp>
      <p:sp>
        <p:nvSpPr>
          <p:cNvPr id="1061" name="TextBox 1060">
            <a:extLst>
              <a:ext uri="{FF2B5EF4-FFF2-40B4-BE49-F238E27FC236}">
                <a16:creationId xmlns:a16="http://schemas.microsoft.com/office/drawing/2014/main" id="{A9B78C47-85E9-98EF-6C70-0B6BA778A7CE}"/>
              </a:ext>
            </a:extLst>
          </p:cNvPr>
          <p:cNvSpPr txBox="1"/>
          <p:nvPr/>
        </p:nvSpPr>
        <p:spPr>
          <a:xfrm>
            <a:off x="35183839" y="9351365"/>
            <a:ext cx="2464530" cy="707886"/>
          </a:xfrm>
          <a:prstGeom prst="rect">
            <a:avLst/>
          </a:prstGeom>
          <a:noFill/>
        </p:spPr>
        <p:txBody>
          <a:bodyPr wrap="square" rtlCol="0">
            <a:spAutoFit/>
          </a:bodyPr>
          <a:lstStyle/>
          <a:p>
            <a:r>
              <a:rPr lang="en-US" sz="4000" i="1" dirty="0">
                <a:solidFill>
                  <a:schemeClr val="bg2"/>
                </a:solidFill>
              </a:rPr>
              <a:t>Tree Data</a:t>
            </a:r>
          </a:p>
        </p:txBody>
      </p:sp>
      <p:sp>
        <p:nvSpPr>
          <p:cNvPr id="1063" name="TextBox 1062">
            <a:extLst>
              <a:ext uri="{FF2B5EF4-FFF2-40B4-BE49-F238E27FC236}">
                <a16:creationId xmlns:a16="http://schemas.microsoft.com/office/drawing/2014/main" id="{886B5BFA-B575-90D3-5BC5-C033DA3F4696}"/>
              </a:ext>
            </a:extLst>
          </p:cNvPr>
          <p:cNvSpPr txBox="1"/>
          <p:nvPr/>
        </p:nvSpPr>
        <p:spPr>
          <a:xfrm>
            <a:off x="38223623" y="9405517"/>
            <a:ext cx="2464530" cy="707886"/>
          </a:xfrm>
          <a:prstGeom prst="rect">
            <a:avLst/>
          </a:prstGeom>
          <a:noFill/>
        </p:spPr>
        <p:txBody>
          <a:bodyPr wrap="square" rtlCol="0">
            <a:spAutoFit/>
          </a:bodyPr>
          <a:lstStyle/>
          <a:p>
            <a:r>
              <a:rPr lang="en-US" sz="4000" i="1" dirty="0">
                <a:solidFill>
                  <a:schemeClr val="bg2"/>
                </a:solidFill>
              </a:rPr>
              <a:t>HMT</a:t>
            </a:r>
          </a:p>
        </p:txBody>
      </p:sp>
      <p:sp>
        <p:nvSpPr>
          <p:cNvPr id="1065" name="TextBox 1064">
            <a:extLst>
              <a:ext uri="{FF2B5EF4-FFF2-40B4-BE49-F238E27FC236}">
                <a16:creationId xmlns:a16="http://schemas.microsoft.com/office/drawing/2014/main" id="{81499CED-FDC7-6893-F881-117C29C9ABB1}"/>
              </a:ext>
            </a:extLst>
          </p:cNvPr>
          <p:cNvSpPr txBox="1"/>
          <p:nvPr/>
        </p:nvSpPr>
        <p:spPr>
          <a:xfrm>
            <a:off x="40777923" y="9405517"/>
            <a:ext cx="2464530" cy="707886"/>
          </a:xfrm>
          <a:prstGeom prst="rect">
            <a:avLst/>
          </a:prstGeom>
          <a:noFill/>
        </p:spPr>
        <p:txBody>
          <a:bodyPr wrap="square" rtlCol="0">
            <a:spAutoFit/>
          </a:bodyPr>
          <a:lstStyle/>
          <a:p>
            <a:r>
              <a:rPr lang="en-US" sz="4000" i="1" dirty="0">
                <a:solidFill>
                  <a:schemeClr val="bg2"/>
                </a:solidFill>
              </a:rPr>
              <a:t>‘redlining’</a:t>
            </a:r>
          </a:p>
        </p:txBody>
      </p:sp>
      <p:pic>
        <p:nvPicPr>
          <p:cNvPr id="1069" name="Picture 1068" descr="A person taking a selfie in the snow&#10;&#10;Description automatically generated">
            <a:extLst>
              <a:ext uri="{FF2B5EF4-FFF2-40B4-BE49-F238E27FC236}">
                <a16:creationId xmlns:a16="http://schemas.microsoft.com/office/drawing/2014/main" id="{B44972B8-8A05-8842-2E34-D9FA22188470}"/>
              </a:ext>
            </a:extLst>
          </p:cNvPr>
          <p:cNvPicPr>
            <a:picLocks noChangeAspect="1"/>
          </p:cNvPicPr>
          <p:nvPr/>
        </p:nvPicPr>
        <p:blipFill rotWithShape="1">
          <a:blip r:embed="rId8"/>
          <a:srcRect l="8825" t="21764" r="11119"/>
          <a:stretch/>
        </p:blipFill>
        <p:spPr>
          <a:xfrm>
            <a:off x="912677" y="6608107"/>
            <a:ext cx="2550636" cy="3317524"/>
          </a:xfrm>
          <a:prstGeom prst="rect">
            <a:avLst/>
          </a:prstGeom>
        </p:spPr>
      </p:pic>
      <p:sp>
        <p:nvSpPr>
          <p:cNvPr id="1071" name="TextBox 1070">
            <a:extLst>
              <a:ext uri="{FF2B5EF4-FFF2-40B4-BE49-F238E27FC236}">
                <a16:creationId xmlns:a16="http://schemas.microsoft.com/office/drawing/2014/main" id="{CCFA44CB-9E2E-8468-CEFF-724A98445C49}"/>
              </a:ext>
            </a:extLst>
          </p:cNvPr>
          <p:cNvSpPr txBox="1"/>
          <p:nvPr/>
        </p:nvSpPr>
        <p:spPr>
          <a:xfrm>
            <a:off x="36072982" y="10572674"/>
            <a:ext cx="7278131" cy="4370427"/>
          </a:xfrm>
          <a:prstGeom prst="rect">
            <a:avLst/>
          </a:prstGeom>
          <a:noFill/>
        </p:spPr>
        <p:txBody>
          <a:bodyPr wrap="square" rtlCol="0">
            <a:spAutoFit/>
          </a:bodyPr>
          <a:lstStyle/>
          <a:p>
            <a:r>
              <a:rPr lang="en-US" sz="6000" b="1" dirty="0">
                <a:solidFill>
                  <a:schemeClr val="accent2"/>
                </a:solidFill>
                <a:latin typeface="+mj-lt"/>
                <a:cs typeface="Times New Roman" panose="02020603050405020304" pitchFamily="18" charset="0"/>
              </a:rPr>
              <a:t>Unhealthy Initiative</a:t>
            </a:r>
          </a:p>
          <a:p>
            <a:pPr algn="ctr"/>
            <a:endParaRPr lang="en-US" dirty="0">
              <a:solidFill>
                <a:schemeClr val="tx1">
                  <a:lumMod val="95000"/>
                  <a:lumOff val="5000"/>
                </a:schemeClr>
              </a:solidFill>
              <a:cs typeface="Times New Roman" panose="02020603050405020304" pitchFamily="18" charset="0"/>
            </a:endParaRPr>
          </a:p>
          <a:p>
            <a:r>
              <a:rPr lang="en-US" sz="4000" dirty="0"/>
              <a:t>The strategy was effective at increasing tree numbers within redlined communities, but tree health is disproportionately low in those areas.</a:t>
            </a:r>
          </a:p>
        </p:txBody>
      </p:sp>
      <p:grpSp>
        <p:nvGrpSpPr>
          <p:cNvPr id="5" name="Group 4">
            <a:extLst>
              <a:ext uri="{FF2B5EF4-FFF2-40B4-BE49-F238E27FC236}">
                <a16:creationId xmlns:a16="http://schemas.microsoft.com/office/drawing/2014/main" id="{6FAB5F4E-F49B-9866-E405-CC1839B84409}"/>
              </a:ext>
            </a:extLst>
          </p:cNvPr>
          <p:cNvGrpSpPr/>
          <p:nvPr/>
        </p:nvGrpSpPr>
        <p:grpSpPr>
          <a:xfrm>
            <a:off x="1114768" y="19494548"/>
            <a:ext cx="6740881" cy="8192506"/>
            <a:chOff x="1114768" y="19638913"/>
            <a:chExt cx="6740881" cy="8192506"/>
          </a:xfrm>
        </p:grpSpPr>
        <p:pic>
          <p:nvPicPr>
            <p:cNvPr id="3" name="Picture 2" descr="A map of a city&#10;&#10;Description automatically generated">
              <a:extLst>
                <a:ext uri="{FF2B5EF4-FFF2-40B4-BE49-F238E27FC236}">
                  <a16:creationId xmlns:a16="http://schemas.microsoft.com/office/drawing/2014/main" id="{9FD0D574-3316-52D2-9740-E4567C679F9F}"/>
                </a:ext>
              </a:extLst>
            </p:cNvPr>
            <p:cNvPicPr>
              <a:picLocks noChangeAspect="1"/>
            </p:cNvPicPr>
            <p:nvPr/>
          </p:nvPicPr>
          <p:blipFill rotWithShape="1">
            <a:blip r:embed="rId9"/>
            <a:srcRect l="30293" t="8490" r="21902" b="9327"/>
            <a:stretch/>
          </p:blipFill>
          <p:spPr>
            <a:xfrm>
              <a:off x="1114768" y="19638913"/>
              <a:ext cx="6740881" cy="8192506"/>
            </a:xfrm>
            <a:prstGeom prst="rect">
              <a:avLst/>
            </a:prstGeom>
          </p:spPr>
        </p:pic>
        <p:sp>
          <p:nvSpPr>
            <p:cNvPr id="50" name="TextBox 49">
              <a:extLst>
                <a:ext uri="{FF2B5EF4-FFF2-40B4-BE49-F238E27FC236}">
                  <a16:creationId xmlns:a16="http://schemas.microsoft.com/office/drawing/2014/main" id="{043B67D0-C5EB-8441-9F27-5DB088C3049E}"/>
                </a:ext>
              </a:extLst>
            </p:cNvPr>
            <p:cNvSpPr txBox="1"/>
            <p:nvPr/>
          </p:nvSpPr>
          <p:spPr>
            <a:xfrm rot="10800000" flipV="1">
              <a:off x="1157965" y="25799440"/>
              <a:ext cx="4247130" cy="1569660"/>
            </a:xfrm>
            <a:prstGeom prst="rect">
              <a:avLst/>
            </a:prstGeom>
            <a:noFill/>
          </p:spPr>
          <p:txBody>
            <a:bodyPr wrap="square" rtlCol="0">
              <a:spAutoFit/>
            </a:bodyPr>
            <a:lstStyle/>
            <a:p>
              <a:r>
                <a:rPr lang="en-US" sz="3200" i="1" dirty="0">
                  <a:solidFill>
                    <a:schemeClr val="tx1">
                      <a:lumMod val="50000"/>
                      <a:lumOff val="50000"/>
                    </a:schemeClr>
                  </a:solidFill>
                </a:rPr>
                <a:t>80% of  area </a:t>
              </a:r>
            </a:p>
            <a:p>
              <a:r>
                <a:rPr lang="en-US" sz="3200" i="1" dirty="0">
                  <a:solidFill>
                    <a:schemeClr val="tx1">
                      <a:lumMod val="50000"/>
                      <a:lumOff val="50000"/>
                    </a:schemeClr>
                  </a:solidFill>
                </a:rPr>
                <a:t>targeted for greening</a:t>
              </a:r>
            </a:p>
            <a:p>
              <a:r>
                <a:rPr lang="en-US" sz="3200" i="1" dirty="0">
                  <a:solidFill>
                    <a:schemeClr val="tx1">
                      <a:lumMod val="50000"/>
                      <a:lumOff val="50000"/>
                    </a:schemeClr>
                  </a:solidFill>
                </a:rPr>
                <a:t> is in ‘redlined’ regions</a:t>
              </a:r>
            </a:p>
          </p:txBody>
        </p:sp>
      </p:grpSp>
      <p:sp>
        <p:nvSpPr>
          <p:cNvPr id="6" name="TextBox 5">
            <a:extLst>
              <a:ext uri="{FF2B5EF4-FFF2-40B4-BE49-F238E27FC236}">
                <a16:creationId xmlns:a16="http://schemas.microsoft.com/office/drawing/2014/main" id="{C658F230-4F27-B12E-3EF2-80C387436DA7}"/>
              </a:ext>
            </a:extLst>
          </p:cNvPr>
          <p:cNvSpPr txBox="1"/>
          <p:nvPr/>
        </p:nvSpPr>
        <p:spPr>
          <a:xfrm>
            <a:off x="914401" y="28073976"/>
            <a:ext cx="7278130" cy="3785652"/>
          </a:xfrm>
          <a:prstGeom prst="rect">
            <a:avLst/>
          </a:prstGeom>
          <a:noFill/>
        </p:spPr>
        <p:txBody>
          <a:bodyPr wrap="square" rtlCol="0">
            <a:spAutoFit/>
          </a:bodyPr>
          <a:lstStyle/>
          <a:p>
            <a:r>
              <a:rPr lang="en-US" sz="4000" dirty="0"/>
              <a:t>Due to the significant overlap between HMT’s ‘struggling’ areas and historical ‘redlined’ neighborhoods, citizens are concerned that HMT will increase racial bias in city management.</a:t>
            </a:r>
            <a:endParaRPr lang="en-US" sz="4000" dirty="0">
              <a:solidFill>
                <a:schemeClr val="tx1">
                  <a:lumMod val="95000"/>
                  <a:lumOff val="5000"/>
                </a:schemeClr>
              </a:solidFill>
              <a:cs typeface="Times New Roman" panose="02020603050405020304" pitchFamily="18" charset="0"/>
            </a:endParaRPr>
          </a:p>
        </p:txBody>
      </p:sp>
      <p:pic>
        <p:nvPicPr>
          <p:cNvPr id="7" name="Picture 6" descr="A graph of green and orange lines&#10;&#10;Description automatically generated">
            <a:extLst>
              <a:ext uri="{FF2B5EF4-FFF2-40B4-BE49-F238E27FC236}">
                <a16:creationId xmlns:a16="http://schemas.microsoft.com/office/drawing/2014/main" id="{47FB814F-1F11-4979-E5ED-9B26D568DBFE}"/>
              </a:ext>
            </a:extLst>
          </p:cNvPr>
          <p:cNvPicPr>
            <a:picLocks noChangeAspect="1"/>
          </p:cNvPicPr>
          <p:nvPr/>
        </p:nvPicPr>
        <p:blipFill>
          <a:blip r:embed="rId10"/>
          <a:stretch>
            <a:fillRect/>
          </a:stretch>
        </p:blipFill>
        <p:spPr>
          <a:xfrm>
            <a:off x="10971309" y="9554924"/>
            <a:ext cx="21859914" cy="18232759"/>
          </a:xfrm>
          <a:prstGeom prst="rect">
            <a:avLst/>
          </a:prstGeom>
        </p:spPr>
      </p:pic>
    </p:spTree>
    <p:extLst>
      <p:ext uri="{BB962C8B-B14F-4D97-AF65-F5344CB8AC3E}">
        <p14:creationId xmlns:p14="http://schemas.microsoft.com/office/powerpoint/2010/main" val="3190431297"/>
      </p:ext>
    </p:extLst>
  </p:cSld>
  <p:clrMapOvr>
    <a:masterClrMapping/>
  </p:clrMapOvr>
  <p:extLst>
    <p:ext uri="{6950BFC3-D8DA-4A85-94F7-54DA5524770B}">
      <p188:commentRel xmlns:p188="http://schemas.microsoft.com/office/powerpoint/2018/8/main" r:id="rId3"/>
    </p:ext>
  </p:extLst>
</p:sld>
</file>

<file path=ppt/theme/theme1.xml><?xml version="1.0" encoding="utf-8"?>
<a:theme xmlns:a="http://schemas.openxmlformats.org/drawingml/2006/main" name="Office Theme">
  <a:themeElements>
    <a:clrScheme name="USU 2021">
      <a:dk1>
        <a:srgbClr val="000000"/>
      </a:dk1>
      <a:lt1>
        <a:srgbClr val="FFFFFF"/>
      </a:lt1>
      <a:dk2>
        <a:srgbClr val="00263A"/>
      </a:dk2>
      <a:lt2>
        <a:srgbClr val="A2AAAD"/>
      </a:lt2>
      <a:accent1>
        <a:srgbClr val="16597D"/>
      </a:accent1>
      <a:accent2>
        <a:srgbClr val="01ADD8"/>
      </a:accent2>
      <a:accent3>
        <a:srgbClr val="00938F"/>
      </a:accent3>
      <a:accent4>
        <a:srgbClr val="F16178"/>
      </a:accent4>
      <a:accent5>
        <a:srgbClr val="FF8300"/>
      </a:accent5>
      <a:accent6>
        <a:srgbClr val="F6BD17"/>
      </a:accent6>
      <a:hlink>
        <a:srgbClr val="288DC2"/>
      </a:hlink>
      <a:folHlink>
        <a:srgbClr val="6EA9DB"/>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5846</TotalTime>
  <Words>328</Words>
  <Application>Microsoft Macintosh PowerPoint</Application>
  <PresentationFormat>Custom</PresentationFormat>
  <Paragraphs>30</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Times New Roman</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Grady Bing</dc:creator>
  <cp:lastModifiedBy>Aric Turner</cp:lastModifiedBy>
  <cp:revision>18</cp:revision>
  <dcterms:created xsi:type="dcterms:W3CDTF">2021-11-02T19:10:03Z</dcterms:created>
  <dcterms:modified xsi:type="dcterms:W3CDTF">2024-01-12T20:32:55Z</dcterms:modified>
</cp:coreProperties>
</file>