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3536">
          <p15:clr>
            <a:srgbClr val="A4A3A4"/>
          </p15:clr>
        </p15:guide>
        <p15:guide id="2" pos="576">
          <p15:clr>
            <a:srgbClr val="A4A3A4"/>
          </p15:clr>
        </p15:guide>
        <p15:guide id="3" pos="27072">
          <p15:clr>
            <a:srgbClr val="A4A3A4"/>
          </p15:clr>
        </p15:guide>
        <p15:guide id="4" orient="horz" pos="576">
          <p15:clr>
            <a:srgbClr val="A4A3A4"/>
          </p15:clr>
        </p15:guide>
        <p15:guide id="5" orient="horz" pos="20160">
          <p15:clr>
            <a:srgbClr val="A4A3A4"/>
          </p15:clr>
        </p15:guide>
        <p15:guide id="6" pos="14136">
          <p15:clr>
            <a:srgbClr val="A4A3A4"/>
          </p15:clr>
        </p15:guide>
        <p15:guide id="7" pos="20304">
          <p15:clr>
            <a:srgbClr val="A4A3A4"/>
          </p15:clr>
        </p15:guide>
        <p15:guide id="8" pos="20880">
          <p15:clr>
            <a:srgbClr val="A4A3A4"/>
          </p15:clr>
        </p15:guide>
        <p15:guide id="9" pos="7344">
          <p15:clr>
            <a:srgbClr val="A4A3A4"/>
          </p15:clr>
        </p15:guide>
        <p15:guide id="10" pos="6768">
          <p15:clr>
            <a:srgbClr val="A4A3A4"/>
          </p15:clr>
        </p15:guide>
        <p15:guide id="11" orient="horz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  <p:cmAuthor id="1" name="Ty Wilso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25" d="100"/>
          <a:sy n="25" d="100"/>
        </p:scale>
        <p:origin x="1928" y="192"/>
      </p:cViewPr>
      <p:guideLst>
        <p:guide pos="13536"/>
        <p:guide pos="576"/>
        <p:guide pos="27072"/>
        <p:guide orient="horz" pos="576"/>
        <p:guide orient="horz" pos="20160"/>
        <p:guide pos="14136"/>
        <p:guide pos="20304"/>
        <p:guide pos="20880"/>
        <p:guide pos="7344"/>
        <p:guide pos="6768"/>
        <p:guide orient="horz"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2T03:47:43.760" idx="1">
    <p:pos x="6000" y="0"/>
    <p:text>_Marked as resolved_</p:text>
  </p:cm>
  <p:cm authorId="0" dt="2024-01-12T03:48:57.235" idx="1">
    <p:pos x="6000" y="0"/>
    <p:text>Is there a word mark with a solid white background you can replace this with?
-Athena Dupont</p:text>
  </p:cm>
  <p:cm authorId="1" dt="2024-01-12T03:48:57.235" idx="2">
    <p:pos x="6000" y="0"/>
    <p:text>_Re-opened_
I don't understand the question or request..?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3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G Better Poster">
  <p:cSld name="OG Better Post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9053567" y="38163"/>
            <a:ext cx="25784066" cy="32918400"/>
          </a:xfrm>
          <a:prstGeom prst="rect">
            <a:avLst/>
          </a:prstGeom>
          <a:solidFill>
            <a:srgbClr val="0F2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42839" y="30175199"/>
            <a:ext cx="11605521" cy="184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ditional poster 1">
  <p:cSld name="Traditional poster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" y="0"/>
            <a:ext cx="43891201" cy="63692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 descr="Text,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34352" y="860004"/>
            <a:ext cx="3442447" cy="4379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3"/>
          <p:cNvCxnSpPr/>
          <p:nvPr/>
        </p:nvCxnSpPr>
        <p:spPr>
          <a:xfrm rot="10800000">
            <a:off x="161364" y="0"/>
            <a:ext cx="0" cy="6400800"/>
          </a:xfrm>
          <a:prstGeom prst="straightConnector1">
            <a:avLst/>
          </a:prstGeom>
          <a:noFill/>
          <a:ln w="3810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BP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4996158" y="0"/>
            <a:ext cx="28895042" cy="3291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-1" y="0"/>
            <a:ext cx="14996161" cy="32918400"/>
          </a:xfrm>
          <a:prstGeom prst="rect">
            <a:avLst/>
          </a:prstGeom>
          <a:solidFill>
            <a:srgbClr val="0F2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5318" y="30087479"/>
            <a:ext cx="11605521" cy="184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hero BP">
  <p:cSld name="Figure hero BP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11708345" y="-27478"/>
            <a:ext cx="32182855" cy="11720885"/>
          </a:xfrm>
          <a:custGeom>
            <a:avLst/>
            <a:gdLst/>
            <a:ahLst/>
            <a:cxnLst/>
            <a:rect l="l" t="t" r="r" b="b"/>
            <a:pathLst>
              <a:path w="32111079" h="11720885" extrusionOk="0">
                <a:moveTo>
                  <a:pt x="0" y="0"/>
                </a:moveTo>
                <a:lnTo>
                  <a:pt x="32111079" y="0"/>
                </a:lnTo>
                <a:lnTo>
                  <a:pt x="32111079" y="10587281"/>
                </a:lnTo>
                <a:cubicBezTo>
                  <a:pt x="32111079" y="11213353"/>
                  <a:pt x="31603547" y="11720885"/>
                  <a:pt x="30977475" y="11720885"/>
                </a:cubicBezTo>
                <a:lnTo>
                  <a:pt x="1061828" y="11720885"/>
                </a:lnTo>
                <a:cubicBezTo>
                  <a:pt x="592274" y="11720885"/>
                  <a:pt x="189399" y="11435398"/>
                  <a:pt x="17308" y="11028531"/>
                </a:cubicBezTo>
                <a:lnTo>
                  <a:pt x="0" y="10981241"/>
                </a:lnTo>
                <a:lnTo>
                  <a:pt x="0" y="0"/>
                </a:lnTo>
                <a:close/>
              </a:path>
            </a:pathLst>
          </a:custGeom>
          <a:solidFill>
            <a:srgbClr val="0F24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"/>
          <p:cNvSpPr/>
          <p:nvPr/>
        </p:nvSpPr>
        <p:spPr>
          <a:xfrm>
            <a:off x="0" y="0"/>
            <a:ext cx="11708345" cy="3291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6" descr="Graphical user inte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338" y="29141656"/>
            <a:ext cx="9673661" cy="2862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68">
          <p15:clr>
            <a:srgbClr val="FBAE40"/>
          </p15:clr>
        </p15:guide>
        <p15:guide id="2" pos="138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gure hero mod">
  <p:cSld name="Figure hero mo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28433486" cy="3291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7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486880" y="29559138"/>
            <a:ext cx="12478097" cy="198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ditional poster 2">
  <p:cSld name="Traditional poster 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0" y="0"/>
            <a:ext cx="43891200" cy="3294588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8"/>
          <p:cNvSpPr/>
          <p:nvPr/>
        </p:nvSpPr>
        <p:spPr>
          <a:xfrm rot="5400000">
            <a:off x="20103058" y="9157741"/>
            <a:ext cx="3685081" cy="4389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0" y="30175199"/>
            <a:ext cx="11605521" cy="1842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ditional poster 3">
  <p:cSld name="Traditional poster 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 rot="5400000">
            <a:off x="17915240" y="-17915235"/>
            <a:ext cx="8060720" cy="43891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9"/>
          <p:cNvGrpSpPr/>
          <p:nvPr/>
        </p:nvGrpSpPr>
        <p:grpSpPr>
          <a:xfrm>
            <a:off x="0" y="6655145"/>
            <a:ext cx="43891200" cy="2342397"/>
            <a:chOff x="0" y="6497913"/>
            <a:chExt cx="43891200" cy="2499630"/>
          </a:xfrm>
        </p:grpSpPr>
        <p:sp>
          <p:nvSpPr>
            <p:cNvPr id="41" name="Google Shape;41;p9"/>
            <p:cNvSpPr/>
            <p:nvPr/>
          </p:nvSpPr>
          <p:spPr>
            <a:xfrm>
              <a:off x="0" y="6742587"/>
              <a:ext cx="43891200" cy="2254956"/>
            </a:xfrm>
            <a:prstGeom prst="roundRect">
              <a:avLst>
                <a:gd name="adj" fmla="val 37885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9"/>
            <p:cNvSpPr/>
            <p:nvPr/>
          </p:nvSpPr>
          <p:spPr>
            <a:xfrm>
              <a:off x="0" y="6497913"/>
              <a:ext cx="43891200" cy="1499926"/>
            </a:xfrm>
            <a:prstGeom prst="roundRect">
              <a:avLst>
                <a:gd name="adj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Google Shape;43;p9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04000" y="7366328"/>
            <a:ext cx="10972800" cy="1056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120"/>
              <a:buFont typeface="Calibri"/>
              <a:buNone/>
              <a:defRPr sz="211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1082040" algn="l" rtl="0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>
                <a:schemeClr val="dk1"/>
              </a:buClr>
              <a:buSzPts val="13440"/>
              <a:buFont typeface="Arial"/>
              <a:buChar char="•"/>
              <a:defRPr sz="1343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96012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520"/>
              <a:buFont typeface="Arial"/>
              <a:buChar char="•"/>
              <a:defRPr sz="11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8382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77723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77723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77723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77723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77723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77724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640"/>
              <a:buFont typeface="Arial"/>
              <a:buChar char="•"/>
              <a:defRPr sz="8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60"/>
              <a:buFont typeface="Arial"/>
              <a:buNone/>
              <a:defRPr sz="57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comments" Target="../comments/comment1.xml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/>
        </p:nvSpPr>
        <p:spPr>
          <a:xfrm>
            <a:off x="9155349" y="1389088"/>
            <a:ext cx="25545600" cy="8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0"/>
              <a:buFont typeface="Arial"/>
              <a:buNone/>
            </a:pPr>
            <a:r>
              <a:rPr lang="en-US" sz="17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Microbes from Native Plants show </a:t>
            </a:r>
            <a:r>
              <a:rPr lang="en-US" sz="175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Drought Tolerance</a:t>
            </a:r>
            <a:r>
              <a:rPr lang="en-US" sz="17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potential</a:t>
            </a:r>
            <a:endParaRPr sz="175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0"/>
          <p:cNvSpPr txBox="1"/>
          <p:nvPr/>
        </p:nvSpPr>
        <p:spPr>
          <a:xfrm>
            <a:off x="647550" y="1066800"/>
            <a:ext cx="7906200" cy="6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Naturally occurring</a:t>
            </a:r>
            <a:r>
              <a:rPr lang="en-US" sz="6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microbes and plants work together to allow plants to </a:t>
            </a:r>
            <a:r>
              <a:rPr lang="en-US" sz="6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grow</a:t>
            </a:r>
            <a:r>
              <a:rPr lang="en-US" sz="66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in low-water environments.</a:t>
            </a:r>
            <a:endParaRPr sz="14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0"/>
          <p:cNvSpPr txBox="1"/>
          <p:nvPr/>
        </p:nvSpPr>
        <p:spPr>
          <a:xfrm>
            <a:off x="457050" y="11759100"/>
            <a:ext cx="8273700" cy="12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We Need More Drought- Tolerant Plants</a:t>
            </a:r>
            <a:endParaRPr sz="40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Climate-induced environmental stresses, and the increased use of fertilizers, significantly threaten food production and soil health. In natural soils, microbes perform a vital function of restoring the soil and assisting native plants’ growth.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The Intermountain West is home to high temperatures and arid soils, yet native plants still thrive. We isolated the microbiome of a cross of two highly drought tolerant native plants and tested the microbes for growth promoting characteristics.</a:t>
            </a:r>
            <a:endParaRPr sz="400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0"/>
          <p:cNvSpPr txBox="1"/>
          <p:nvPr/>
        </p:nvSpPr>
        <p:spPr>
          <a:xfrm>
            <a:off x="3542363" y="7407000"/>
            <a:ext cx="49641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 Wilson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3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 State University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600" b="1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Amita Kaundal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Utah State University</a:t>
            </a:r>
            <a:endParaRPr sz="36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6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0"/>
          <p:cNvSpPr txBox="1"/>
          <p:nvPr/>
        </p:nvSpPr>
        <p:spPr>
          <a:xfrm>
            <a:off x="341605" y="30257871"/>
            <a:ext cx="806516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Shepherdia × utahensis ‘Torrey’ at USU campus 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"/>
          <p:cNvSpPr txBox="1"/>
          <p:nvPr/>
        </p:nvSpPr>
        <p:spPr>
          <a:xfrm>
            <a:off x="35302549" y="1389103"/>
            <a:ext cx="8025300" cy="9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Testing the Microbiome</a:t>
            </a:r>
            <a:endParaRPr sz="60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We isolated bacteria from the rhizosphere of the plant, purified the </a:t>
            </a:r>
            <a:r>
              <a:rPr lang="en-US" sz="4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microbes, </a:t>
            </a: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and tested them for nitrogen fixation, phosphate solubilization, protease activity, and catalase, siderophore</a:t>
            </a:r>
            <a:r>
              <a:rPr lang="en-US" sz="40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and IAA production. </a:t>
            </a:r>
            <a:endParaRPr sz="400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All bacteria were tested for five different plant growth-promoting traits. Many of the microbes showed positive results with multiple plant growth traits.</a:t>
            </a:r>
            <a:endParaRPr sz="400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 l="18966" t="14566" r="18000" b="18305"/>
          <a:stretch/>
        </p:blipFill>
        <p:spPr>
          <a:xfrm>
            <a:off x="647550" y="7407000"/>
            <a:ext cx="2807226" cy="3971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0"/>
          <p:cNvSpPr txBox="1"/>
          <p:nvPr/>
        </p:nvSpPr>
        <p:spPr>
          <a:xfrm>
            <a:off x="12799854" y="27510407"/>
            <a:ext cx="18331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Clockwise from top left: 1. Protease Activity on Skim Milk Agar; 2. Siderophore production on CAS media;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Phosphate solubilization on PVK  media ; 4. Norris Glucose Nitrogen Free media for  N – Fixation ability.</a:t>
            </a:r>
            <a:endParaRPr sz="32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" name="Google Shape;57;p10"/>
          <p:cNvGrpSpPr/>
          <p:nvPr/>
        </p:nvGrpSpPr>
        <p:grpSpPr>
          <a:xfrm>
            <a:off x="12800193" y="10823281"/>
            <a:ext cx="18331122" cy="16455948"/>
            <a:chOff x="14293563" y="15561338"/>
            <a:chExt cx="15246712" cy="13814597"/>
          </a:xfrm>
        </p:grpSpPr>
        <p:pic>
          <p:nvPicPr>
            <p:cNvPr id="58" name="Google Shape;58;p10"/>
            <p:cNvPicPr preferRelativeResize="0"/>
            <p:nvPr/>
          </p:nvPicPr>
          <p:blipFill rotWithShape="1">
            <a:blip r:embed="rId4">
              <a:alphaModFix/>
            </a:blip>
            <a:srcRect t="10998" r="4942" b="18543"/>
            <a:stretch/>
          </p:blipFill>
          <p:spPr>
            <a:xfrm>
              <a:off x="14293563" y="22018025"/>
              <a:ext cx="7838400" cy="7239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0"/>
            <p:cNvPicPr preferRelativeResize="0"/>
            <p:nvPr/>
          </p:nvPicPr>
          <p:blipFill rotWithShape="1">
            <a:blip r:embed="rId5">
              <a:alphaModFix/>
            </a:blip>
            <a:srcRect l="-1037" t="23415" r="52099" b="41973"/>
            <a:stretch/>
          </p:blipFill>
          <p:spPr>
            <a:xfrm>
              <a:off x="21619450" y="15596925"/>
              <a:ext cx="7906199" cy="6517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0"/>
            <p:cNvPicPr preferRelativeResize="0"/>
            <p:nvPr/>
          </p:nvPicPr>
          <p:blipFill rotWithShape="1">
            <a:blip r:embed="rId6">
              <a:alphaModFix/>
            </a:blip>
            <a:srcRect t="3440" b="21096"/>
            <a:stretch/>
          </p:blipFill>
          <p:spPr>
            <a:xfrm>
              <a:off x="21909600" y="21747263"/>
              <a:ext cx="7630675" cy="7628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0"/>
            <p:cNvPicPr preferRelativeResize="0"/>
            <p:nvPr/>
          </p:nvPicPr>
          <p:blipFill rotWithShape="1">
            <a:blip r:embed="rId7">
              <a:alphaModFix/>
            </a:blip>
            <a:srcRect l="3633" t="1989" b="27951"/>
            <a:stretch/>
          </p:blipFill>
          <p:spPr>
            <a:xfrm>
              <a:off x="14321213" y="15561338"/>
              <a:ext cx="7630687" cy="64666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62;p10"/>
          <p:cNvGrpSpPr/>
          <p:nvPr/>
        </p:nvGrpSpPr>
        <p:grpSpPr>
          <a:xfrm>
            <a:off x="34793950" y="11331025"/>
            <a:ext cx="8737693" cy="9046800"/>
            <a:chOff x="34793950" y="10721425"/>
            <a:chExt cx="8737693" cy="9046800"/>
          </a:xfrm>
        </p:grpSpPr>
        <p:sp>
          <p:nvSpPr>
            <p:cNvPr id="63" name="Google Shape;63;p10"/>
            <p:cNvSpPr txBox="1"/>
            <p:nvPr/>
          </p:nvSpPr>
          <p:spPr>
            <a:xfrm>
              <a:off x="35620900" y="16833025"/>
              <a:ext cx="7567800" cy="29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63A"/>
                </a:buClr>
                <a:buSzPts val="88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Plant Growth-Promoting Traits: NF- Nitrogen fixation, SP- Siderophore production,</a:t>
              </a:r>
              <a:r>
                <a:rPr lang="en-US" sz="32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PS- Phosphate solubilization, PA- Protein activity, and Catalase production.</a:t>
              </a:r>
              <a:endPara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" name="Google Shape;64;p10" descr="A graph of growth in blu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793950" y="10721425"/>
              <a:ext cx="8737693" cy="6187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10"/>
          <p:cNvSpPr txBox="1"/>
          <p:nvPr/>
        </p:nvSpPr>
        <p:spPr>
          <a:xfrm>
            <a:off x="35048375" y="20927575"/>
            <a:ext cx="8597700" cy="7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Next Steps in Testing</a:t>
            </a:r>
            <a:endParaRPr sz="60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Char char="●"/>
            </a:pP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We will test microbes for Indole Acetic Acid production.</a:t>
            </a:r>
            <a:endParaRPr sz="3400" b="0" i="0" u="none" strike="noStrike" cap="none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Char char="●"/>
            </a:pP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Quantify ACC deaminase activity of isolates.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Char char="●"/>
            </a:pP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Test microbes for the effect of microbial Biofilm production on drought stress.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Calibri"/>
              <a:buChar char="●"/>
            </a:pP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Testing of microbes’ effectiveness to mitigate drought stress on </a:t>
            </a:r>
            <a:r>
              <a:rPr lang="en-US" sz="4000" b="0" i="1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Arabidopsis thaliana </a:t>
            </a:r>
            <a:r>
              <a:rPr lang="en-US" sz="40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and corn.</a:t>
            </a:r>
            <a:endParaRPr/>
          </a:p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9">
            <a:alphaModFix/>
          </a:blip>
          <a:srcRect l="11394" t="13136" b="10127"/>
          <a:stretch/>
        </p:blipFill>
        <p:spPr>
          <a:xfrm>
            <a:off x="1179181" y="23839282"/>
            <a:ext cx="6390019" cy="608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ED4ED-007D-498F-C78F-507DD8B6D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6300" y="29924225"/>
            <a:ext cx="7772400" cy="23900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SU 2021">
      <a:dk1>
        <a:srgbClr val="000000"/>
      </a:dk1>
      <a:lt1>
        <a:srgbClr val="FFFFFF"/>
      </a:lt1>
      <a:dk2>
        <a:srgbClr val="00263A"/>
      </a:dk2>
      <a:lt2>
        <a:srgbClr val="A2AAAD"/>
      </a:lt2>
      <a:accent1>
        <a:srgbClr val="16597D"/>
      </a:accent1>
      <a:accent2>
        <a:srgbClr val="01ADD8"/>
      </a:accent2>
      <a:accent3>
        <a:srgbClr val="00932C"/>
      </a:accent3>
      <a:accent4>
        <a:srgbClr val="F16178"/>
      </a:accent4>
      <a:accent5>
        <a:srgbClr val="FF8300"/>
      </a:accent5>
      <a:accent6>
        <a:srgbClr val="F6BD17"/>
      </a:accent6>
      <a:hlink>
        <a:srgbClr val="288DC2"/>
      </a:hlink>
      <a:folHlink>
        <a:srgbClr val="6EA9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Macintosh PowerPoint</Application>
  <PresentationFormat>Custom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Daniel Lenhart</cp:lastModifiedBy>
  <cp:revision>1</cp:revision>
  <dcterms:modified xsi:type="dcterms:W3CDTF">2024-01-12T18:21:45Z</dcterms:modified>
</cp:coreProperties>
</file>